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95" r:id="rId5"/>
    <p:sldId id="257" r:id="rId6"/>
    <p:sldId id="297" r:id="rId7"/>
    <p:sldId id="258" r:id="rId8"/>
    <p:sldId id="280" r:id="rId9"/>
    <p:sldId id="293" r:id="rId10"/>
    <p:sldId id="285" r:id="rId11"/>
    <p:sldId id="298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1D0"/>
    <a:srgbClr val="CDDDAC"/>
    <a:srgbClr val="DFA7A6"/>
    <a:srgbClr val="A5D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04" autoAdjust="0"/>
  </p:normalViewPr>
  <p:slideViewPr>
    <p:cSldViewPr snapToGrid="0">
      <p:cViewPr varScale="1">
        <p:scale>
          <a:sx n="101" d="100"/>
          <a:sy n="101" d="100"/>
        </p:scale>
        <p:origin x="91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annon" userId="287fa66a-871e-41e2-813b-cb96114e4d28" providerId="ADAL" clId="{4AE7631C-E687-415B-B7AC-962FB42CC0C8}"/>
    <pc:docChg chg="custSel addSld delSld modSld sldOrd">
      <pc:chgData name="Paul Cannon" userId="287fa66a-871e-41e2-813b-cb96114e4d28" providerId="ADAL" clId="{4AE7631C-E687-415B-B7AC-962FB42CC0C8}" dt="2023-11-01T15:32:45.596" v="99" actId="47"/>
      <pc:docMkLst>
        <pc:docMk/>
      </pc:docMkLst>
      <pc:sldChg chg="modSp mod">
        <pc:chgData name="Paul Cannon" userId="287fa66a-871e-41e2-813b-cb96114e4d28" providerId="ADAL" clId="{4AE7631C-E687-415B-B7AC-962FB42CC0C8}" dt="2023-11-01T15:30:39.118" v="95" actId="20577"/>
        <pc:sldMkLst>
          <pc:docMk/>
          <pc:sldMk cId="3101884095" sldId="297"/>
        </pc:sldMkLst>
        <pc:spChg chg="mod">
          <ac:chgData name="Paul Cannon" userId="287fa66a-871e-41e2-813b-cb96114e4d28" providerId="ADAL" clId="{4AE7631C-E687-415B-B7AC-962FB42CC0C8}" dt="2023-11-01T15:30:39.118" v="95" actId="20577"/>
          <ac:spMkLst>
            <pc:docMk/>
            <pc:sldMk cId="3101884095" sldId="297"/>
            <ac:spMk id="3" creationId="{00000000-0000-0000-0000-000000000000}"/>
          </ac:spMkLst>
        </pc:spChg>
      </pc:sldChg>
      <pc:sldChg chg="add del ord">
        <pc:chgData name="Paul Cannon" userId="287fa66a-871e-41e2-813b-cb96114e4d28" providerId="ADAL" clId="{4AE7631C-E687-415B-B7AC-962FB42CC0C8}" dt="2023-11-01T15:32:45.596" v="99" actId="47"/>
        <pc:sldMkLst>
          <pc:docMk/>
          <pc:sldMk cId="29990046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3A76B-C1EF-4618-AD5C-BBEA067F68C5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49ED5-4794-490D-A478-CE67B4718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49ED5-4794-490D-A478-CE67B47186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4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104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photos/mQY-1vlQnpI?utm_source=unsplash&amp;utm_medium=referral&amp;utm_content=creditCopyText" TargetMode="External"/><Relationship Id="rId5" Type="http://schemas.openxmlformats.org/officeDocument/2006/relationships/hyperlink" Target="mailto:paul.cannon@glasgow.ac.u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8/07378830610692127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acpjc.acponline.org/Content/123/3/issue/ACPJC-1995-123-3-A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36/bmjgh-2018-001107" TargetMode="External"/><Relationship Id="rId5" Type="http://schemas.openxmlformats.org/officeDocument/2006/relationships/hyperlink" Target="http://dx.doi.org/10.1046/j.1471-1842.2002.00378.x" TargetMode="External"/><Relationship Id="rId4" Type="http://schemas.openxmlformats.org/officeDocument/2006/relationships/hyperlink" Target="http://dx.doi.org/10.1177/104973231245293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.scot.nhs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4.0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photos/mQY-1vlQnpI?utm_source=unsplash&amp;utm_medium=referral&amp;utm_content=creditCopyText" TargetMode="External"/><Relationship Id="rId5" Type="http://schemas.openxmlformats.org/officeDocument/2006/relationships/hyperlink" Target="mailto:paul.cannon@glasgow.ac.uk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604D75-8F9F-449B-B612-D420AF0D6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2830" y="198438"/>
            <a:ext cx="8866340" cy="18716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haven’t received the course materials via email or from Moodle, please download them from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https://edshare.gla.ac.uk/1048/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 descr="Illustration of the process of downloading course documentation from https://edshare.gla.ac.uk/1048/.&#10;&#10;Tab to one of the four documents. Tab to &quot;Download&quot; to begin the download process. Repeat for the other documents.">
            <a:extLst>
              <a:ext uri="{FF2B5EF4-FFF2-40B4-BE49-F238E27FC236}">
                <a16:creationId xmlns:a16="http://schemas.microsoft.com/office/drawing/2014/main" id="{0B03E8AD-367F-396A-46B9-A090B105EE9A}"/>
              </a:ext>
            </a:extLst>
          </p:cNvPr>
          <p:cNvGrpSpPr/>
          <p:nvPr/>
        </p:nvGrpSpPr>
        <p:grpSpPr>
          <a:xfrm>
            <a:off x="906506" y="2360793"/>
            <a:ext cx="9446257" cy="4236129"/>
            <a:chOff x="906506" y="2360793"/>
            <a:chExt cx="9446257" cy="4236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837EB9-7379-40E3-8DD3-709F3D55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198" y="2360793"/>
              <a:ext cx="3759565" cy="423612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59542B-0E4B-4FD4-8193-53FBAD73E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8957" y="2360793"/>
              <a:ext cx="3739847" cy="423612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D24F49-79FF-4482-90A8-4AD0EA3E598D}"/>
                </a:ext>
              </a:extLst>
            </p:cNvPr>
            <p:cNvSpPr/>
            <p:nvPr/>
          </p:nvSpPr>
          <p:spPr>
            <a:xfrm>
              <a:off x="2576945" y="5660818"/>
              <a:ext cx="1995055" cy="936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78B903-824D-4AD5-8BF4-B79CD849A4D1}"/>
                </a:ext>
              </a:extLst>
            </p:cNvPr>
            <p:cNvSpPr/>
            <p:nvPr/>
          </p:nvSpPr>
          <p:spPr>
            <a:xfrm>
              <a:off x="8052306" y="3787444"/>
              <a:ext cx="841347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B03B0F5-ADCF-4AEF-9785-D6F9522A4036}"/>
                </a:ext>
              </a:extLst>
            </p:cNvPr>
            <p:cNvSpPr/>
            <p:nvPr/>
          </p:nvSpPr>
          <p:spPr>
            <a:xfrm>
              <a:off x="906506" y="6056861"/>
              <a:ext cx="1477870" cy="194309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A6AB8C3-057C-4A05-A646-A7DA11345FA7}"/>
                </a:ext>
              </a:extLst>
            </p:cNvPr>
            <p:cNvSpPr/>
            <p:nvPr/>
          </p:nvSpPr>
          <p:spPr>
            <a:xfrm rot="20090757">
              <a:off x="4541403" y="4825919"/>
              <a:ext cx="3534569" cy="20787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699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90FF-8E7C-A453-2290-F51CA9DFA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57" y="1392800"/>
            <a:ext cx="3741200" cy="159287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DClinPsy systematic review workshop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69315"/>
            <a:ext cx="4392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McKee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Greater Glasgow &amp; Clyde Library Services</a:t>
            </a:r>
          </a:p>
        </p:txBody>
      </p:sp>
      <p:sp>
        <p:nvSpPr>
          <p:cNvPr id="10" name="TextBox 9">
            <a:hlinkClick r:id="rId5"/>
          </p:cNvPr>
          <p:cNvSpPr txBox="1"/>
          <p:nvPr/>
        </p:nvSpPr>
        <p:spPr>
          <a:xfrm>
            <a:off x="467544" y="555350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tracey.mckee@ggc.scot.nhs.uk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6558294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6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7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66" y="1432874"/>
            <a:ext cx="10832869" cy="47039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1700" b="1" dirty="0">
              <a:latin typeface="+mj-lt"/>
            </a:endParaRPr>
          </a:p>
          <a:p>
            <a:pPr marL="0" indent="0">
              <a:buNone/>
            </a:pPr>
            <a:r>
              <a:rPr lang="en-GB" sz="3800" dirty="0"/>
              <a:t>09.30-11.00 Systematic review searching: Introduction to search concepts and guided walk-through of a PsycINFO search and Medline translation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11.00-11.15 Break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11.15-11.45 Systematic review searching: Self-paced replication of PsycINFO search with ‘drop-in’ Q&amp;A</a:t>
            </a:r>
          </a:p>
          <a:p>
            <a:pPr marL="0" indent="0">
              <a:buNone/>
            </a:pPr>
            <a:r>
              <a:rPr lang="en-GB" sz="3800" dirty="0"/>
              <a:t>11.45-12.30 Systematic review searching: Self-paced development of your own search strategies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12.30-13.30 Lunch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13.30-15.00 Systematic review journal club: Introduction to appraising a systematic review, followed by small group discussion of Wallbridge </a:t>
            </a:r>
            <a:r>
              <a:rPr lang="en-GB" sz="3800" dirty="0" err="1"/>
              <a:t>Bourmistrova</a:t>
            </a:r>
            <a:r>
              <a:rPr lang="en-GB" sz="3800" dirty="0"/>
              <a:t> et al.’s systematic review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15.00-15.10 Break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800" dirty="0"/>
              <a:t>15.10-15.40 Systematic review peer review session: Small group peer review of your draft search strategies</a:t>
            </a:r>
          </a:p>
          <a:p>
            <a:pPr marL="0" indent="0">
              <a:buNone/>
            </a:pPr>
            <a:r>
              <a:rPr lang="en-GB" sz="3800" dirty="0"/>
              <a:t>15.40-16.20 Systematic review escape room</a:t>
            </a:r>
          </a:p>
          <a:p>
            <a:pPr marL="0" indent="0">
              <a:buNone/>
            </a:pPr>
            <a:r>
              <a:rPr lang="en-GB" sz="3800" dirty="0"/>
              <a:t>16.20-16.30 Summary of the days learning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5A057-5089-FF25-5F93-17AE292D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5" y="365125"/>
            <a:ext cx="10674235" cy="132556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Schedule for the day</a:t>
            </a:r>
          </a:p>
        </p:txBody>
      </p:sp>
    </p:spTree>
    <p:extLst>
      <p:ext uri="{BB962C8B-B14F-4D97-AF65-F5344CB8AC3E}">
        <p14:creationId xmlns:p14="http://schemas.microsoft.com/office/powerpoint/2010/main" val="310188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4D00-D98E-A77A-24D9-1F639D92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608"/>
            <a:ext cx="10515600" cy="381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By the end of the workshop you will: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r>
              <a:rPr lang="en-GB" sz="2400" dirty="0"/>
              <a:t>Be able to structure a search strategy using a question formulation framework</a:t>
            </a:r>
          </a:p>
          <a:p>
            <a:r>
              <a:rPr lang="en-GB" sz="2400" dirty="0"/>
              <a:t>Understand the principles of Boolean logic and search syntax in relation to a systematic review search strategy</a:t>
            </a:r>
          </a:p>
          <a:p>
            <a:r>
              <a:rPr lang="en-GB" sz="2400" dirty="0"/>
              <a:t>Be able to run a search using subject headings and free text terms in the PsycINFO database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7854-2AC6-D353-86DC-6BC0F10C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85" y="0"/>
            <a:ext cx="10515600" cy="772087"/>
          </a:xfrm>
        </p:spPr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Question formulation frameworks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20566"/>
              </p:ext>
            </p:extLst>
          </p:nvPr>
        </p:nvGraphicFramePr>
        <p:xfrm>
          <a:off x="482785" y="809800"/>
          <a:ext cx="11030400" cy="46314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5760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800" dirty="0"/>
                        <a:t>PICO</a:t>
                      </a:r>
                    </a:p>
                    <a:p>
                      <a:r>
                        <a:rPr lang="en-GB" sz="1400" dirty="0"/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hlinkClick r:id="rId2"/>
                        </a:rPr>
                        <a:t>https://dx.doi.org/10.7326/ACPJC-1995-123-3-A12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SPICE</a:t>
                      </a:r>
                    </a:p>
                    <a:p>
                      <a:r>
                        <a:rPr lang="en-GB" sz="1400" dirty="0"/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hlinkClick r:id="rId3"/>
                        </a:rPr>
                        <a:t>https://dx.doi.org/10.1108/07378830610692127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SPIDER</a:t>
                      </a:r>
                    </a:p>
                    <a:p>
                      <a:r>
                        <a:rPr lang="en-GB" sz="1400" dirty="0"/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hlinkClick r:id="rId4"/>
                        </a:rPr>
                        <a:t>https://dx.doi.org/10.1177/1049732312452938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ECLIPSE</a:t>
                      </a:r>
                    </a:p>
                    <a:p>
                      <a:r>
                        <a:rPr lang="en-GB" sz="1400" dirty="0"/>
                        <a:t>Used for: Evaluating services</a:t>
                      </a:r>
                    </a:p>
                    <a:p>
                      <a:r>
                        <a:rPr lang="en-GB" sz="1200" b="0" dirty="0">
                          <a:hlinkClick r:id="rId5"/>
                        </a:rPr>
                        <a:t>https://dx.doi.org/10.1046/j.1471-1842.2002.00378.x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dirty="0"/>
                        <a:t>Population / patient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Setting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Sample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Expectation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dirty="0"/>
                        <a:t>Intervention / indicator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Perspective / population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Phenomenon of Interest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Client group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dirty="0"/>
                        <a:t>Comparator / control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Intervention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Design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r>
                        <a:rPr lang="en-GB" sz="1800" dirty="0"/>
                        <a:t>Outcome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Comparison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Evaluation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Impact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888769"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Evaluation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Research methodology</a:t>
                      </a:r>
                      <a:r>
                        <a:rPr lang="en-GB" sz="1800" baseline="0" dirty="0"/>
                        <a:t> / method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Professionals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SErvice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CB3A5EC-A1DF-40BF-95AF-38B1F3985B6E}"/>
              </a:ext>
            </a:extLst>
          </p:cNvPr>
          <p:cNvSpPr/>
          <p:nvPr/>
        </p:nvSpPr>
        <p:spPr>
          <a:xfrm>
            <a:off x="606387" y="5624248"/>
            <a:ext cx="10979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Supplementary Material 1 of Booth 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BMJ 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https://dx.doi.org/10.1136/bmjgh-2018-001107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152B-3657-BA5E-231E-858358D2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Illustrating a PICO search strategy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F7BAAC-7254-4BCB-8064-04B1F13B8AF6}"/>
              </a:ext>
            </a:extLst>
          </p:cNvPr>
          <p:cNvSpPr txBox="1">
            <a:spLocks/>
          </p:cNvSpPr>
          <p:nvPr/>
        </p:nvSpPr>
        <p:spPr>
          <a:xfrm>
            <a:off x="990600" y="1962912"/>
            <a:ext cx="10515600" cy="382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28975" algn="l"/>
              </a:tabLst>
            </a:pPr>
            <a:r>
              <a:rPr lang="en-GB" sz="2400" b="1" dirty="0"/>
              <a:t>Does physical activity improve mental health outcomes in adolescents?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228975" algn="l"/>
              </a:tabLst>
            </a:pPr>
            <a:endParaRPr lang="en-GB" sz="2400" dirty="0"/>
          </a:p>
          <a:p>
            <a:pPr marL="0" indent="0" algn="ctr">
              <a:spcAft>
                <a:spcPts val="1000"/>
              </a:spcAft>
              <a:buNone/>
            </a:pPr>
            <a:r>
              <a:rPr lang="en-GB" sz="2400" dirty="0"/>
              <a:t>(child* or </a:t>
            </a:r>
            <a:r>
              <a:rPr lang="en-GB" sz="2400" dirty="0" err="1"/>
              <a:t>adolescen</a:t>
            </a:r>
            <a:r>
              <a:rPr lang="en-GB" sz="2400" dirty="0"/>
              <a:t>* or youth or “young person*” or school* or teen*)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GB" sz="2400" dirty="0"/>
              <a:t>AND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GB" sz="2400" dirty="0"/>
              <a:t>(“physical </a:t>
            </a:r>
            <a:r>
              <a:rPr lang="en-GB" sz="2400" dirty="0" err="1"/>
              <a:t>activit</a:t>
            </a:r>
            <a:r>
              <a:rPr lang="en-GB" sz="2400" dirty="0"/>
              <a:t>*” or </a:t>
            </a:r>
            <a:r>
              <a:rPr lang="en-GB" sz="2400" dirty="0" err="1"/>
              <a:t>exercis</a:t>
            </a:r>
            <a:r>
              <a:rPr lang="en-GB" sz="2400" dirty="0"/>
              <a:t>* or sport* or fitness)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GB" sz="2400" dirty="0"/>
              <a:t>AND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GB" sz="2400" dirty="0"/>
              <a:t>(“mental health” or wellbeing or well being)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23B0-6C14-6E0D-34F0-68B63D0E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5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GB" sz="3200" b="1" dirty="0"/>
              <a:t>Exercise one: Frameworks and strategies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9908EE-04CE-4621-81A0-4BB5869E34CC}"/>
              </a:ext>
            </a:extLst>
          </p:cNvPr>
          <p:cNvSpPr txBox="1">
            <a:spLocks/>
          </p:cNvSpPr>
          <p:nvPr/>
        </p:nvSpPr>
        <p:spPr>
          <a:xfrm>
            <a:off x="838200" y="1113617"/>
            <a:ext cx="10515600" cy="70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factors improve or diminish access to, or experience of, psychological services for adults in contact with the criminal justice system?</a:t>
            </a:r>
            <a:endParaRPr lang="en-GB" sz="2400" dirty="0"/>
          </a:p>
        </p:txBody>
      </p:sp>
      <p:graphicFrame>
        <p:nvGraphicFramePr>
          <p:cNvPr id="3" name="Table 2" descr="The ECLIPSE question formulation framework filled in from our research ques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13356"/>
              </p:ext>
            </p:extLst>
          </p:nvPr>
        </p:nvGraphicFramePr>
        <p:xfrm>
          <a:off x="474482" y="2127570"/>
          <a:ext cx="5269584" cy="40872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34792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634792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</a:tblGrid>
              <a:tr h="58333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j-lt"/>
                          <a:cs typeface="Arial" panose="020B0604020202020204" pitchFamily="34" charset="0"/>
                        </a:rPr>
                        <a:t>ECLIPSE framework elements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>
                          <a:latin typeface="+mj-lt"/>
                          <a:cs typeface="Arial" panose="020B0604020202020204" pitchFamily="34" charset="0"/>
                        </a:rPr>
                        <a:t>Elements from the research question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807266817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[define age range]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988721110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justice system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[List of factors]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r>
                        <a:rPr lang="en-GB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Psychological services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10407093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7934" y="2321926"/>
            <a:ext cx="52695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Search strategy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(adult*)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(criminal justice system)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sz="2400" dirty="0"/>
              <a:t>((“mental health” or </a:t>
            </a:r>
            <a:r>
              <a:rPr lang="en-GB" sz="2400" dirty="0" err="1"/>
              <a:t>psycholog</a:t>
            </a:r>
            <a:r>
              <a:rPr lang="en-GB" sz="2400" dirty="0"/>
              <a:t>*) n2 service*)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93174-AB57-4476-8DA2-5B785037E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08DD7C-BCA6-FD2F-DDA2-A0FFBCDC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7" y="591161"/>
            <a:ext cx="5336266" cy="1325563"/>
          </a:xfrm>
        </p:spPr>
        <p:txBody>
          <a:bodyPr>
            <a:normAutofit/>
          </a:bodyPr>
          <a:lstStyle/>
          <a:p>
            <a:pPr marL="0" indent="0"/>
            <a:r>
              <a:rPr lang="en-GB" sz="3200" b="1" dirty="0"/>
              <a:t>Exercise two: Guided</a:t>
            </a:r>
            <a:br>
              <a:rPr lang="en-GB" sz="3200" b="1" dirty="0"/>
            </a:br>
            <a:r>
              <a:rPr lang="en-GB" sz="3200" b="1" dirty="0"/>
              <a:t>search of PsycINFO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E807D-039A-2FF5-082E-1A7ED68E6195}"/>
              </a:ext>
            </a:extLst>
          </p:cNvPr>
          <p:cNvSpPr txBox="1"/>
          <p:nvPr/>
        </p:nvSpPr>
        <p:spPr>
          <a:xfrm>
            <a:off x="565434" y="2803032"/>
            <a:ext cx="595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/>
              <a:t>From </a:t>
            </a:r>
            <a:r>
              <a:rPr lang="en-GB" sz="2400" dirty="0">
                <a:hlinkClick r:id="rId3"/>
              </a:rPr>
              <a:t>http://www.knowledge.scot.nhs.uk</a:t>
            </a:r>
            <a:endParaRPr lang="en-GB" sz="2400" dirty="0"/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FontTx/>
              <a:buAutoNum type="arabicPeriod"/>
            </a:pPr>
            <a:r>
              <a:rPr lang="en-GB" sz="2400" dirty="0"/>
              <a:t>Click PsycINFO from the Databases menu</a:t>
            </a:r>
          </a:p>
        </p:txBody>
      </p:sp>
      <p:grpSp>
        <p:nvGrpSpPr>
          <p:cNvPr id="2" name="Group 1" descr="Screenshot from http://www.knowledge.scot.nhs.uk/home.aspx with the database PsycINFO circled in red. The database PsycINFO can be found in the More Information Sources menu.">
            <a:extLst>
              <a:ext uri="{FF2B5EF4-FFF2-40B4-BE49-F238E27FC236}">
                <a16:creationId xmlns:a16="http://schemas.microsoft.com/office/drawing/2014/main" id="{57A22F16-EB68-48EF-DBF6-D0660A540DA1}"/>
              </a:ext>
            </a:extLst>
          </p:cNvPr>
          <p:cNvGrpSpPr/>
          <p:nvPr/>
        </p:nvGrpSpPr>
        <p:grpSpPr>
          <a:xfrm>
            <a:off x="6523348" y="0"/>
            <a:ext cx="4584201" cy="6858000"/>
            <a:chOff x="6523348" y="0"/>
            <a:chExt cx="4584201" cy="6858000"/>
          </a:xfrm>
        </p:grpSpPr>
        <p:pic>
          <p:nvPicPr>
            <p:cNvPr id="20" name="Picture 19" descr="Screenshot">
              <a:extLst>
                <a:ext uri="{FF2B5EF4-FFF2-40B4-BE49-F238E27FC236}">
                  <a16:creationId xmlns:a16="http://schemas.microsoft.com/office/drawing/2014/main" id="{AC803AE3-22EF-4E8C-8752-AB054B62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9370" y="0"/>
              <a:ext cx="3938179" cy="68580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939AC7-64CE-43D4-92B5-B1EF39F1824D}"/>
                </a:ext>
              </a:extLst>
            </p:cNvPr>
            <p:cNvSpPr/>
            <p:nvPr/>
          </p:nvSpPr>
          <p:spPr>
            <a:xfrm>
              <a:off x="8886198" y="5082906"/>
              <a:ext cx="1500051" cy="4367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3F8878-74A3-406B-85CB-F77FF9BDAE3F}"/>
                </a:ext>
              </a:extLst>
            </p:cNvPr>
            <p:cNvCxnSpPr>
              <a:cxnSpLocks/>
              <a:stCxn id="6" idx="3"/>
              <a:endCxn id="15" idx="2"/>
            </p:cNvCxnSpPr>
            <p:nvPr/>
          </p:nvCxnSpPr>
          <p:spPr>
            <a:xfrm>
              <a:off x="6523348" y="3587862"/>
              <a:ext cx="2362850" cy="17134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21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9DC00-82F1-9899-0DDC-33C178A3C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Contact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B0206-F62C-464E-AE1E-85B69526E3B0}"/>
              </a:ext>
            </a:extLst>
          </p:cNvPr>
          <p:cNvSpPr txBox="1"/>
          <p:nvPr/>
        </p:nvSpPr>
        <p:spPr>
          <a:xfrm>
            <a:off x="467544" y="2819329"/>
            <a:ext cx="4392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McKee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Greater Glasgow &amp; Clyde Library Services</a:t>
            </a:r>
          </a:p>
        </p:txBody>
      </p: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992C66A3-F34A-4F84-B249-DE59F460F5A0}"/>
              </a:ext>
            </a:extLst>
          </p:cNvPr>
          <p:cNvSpPr txBox="1"/>
          <p:nvPr/>
        </p:nvSpPr>
        <p:spPr>
          <a:xfrm>
            <a:off x="467544" y="512735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tracey.mckee@ggc.scot.nhs.uk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675317"/>
            <a:ext cx="327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https://www.gla.ac.uk/myglasgow/library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6138280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6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7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AB80A-4F74-487C-85C1-7917B400C0CC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E8499D-AE73-4AE3-A26A-3FFF088D9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70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369076E45EB46B357B1DD7591B475" ma:contentTypeVersion="12" ma:contentTypeDescription="Create a new document." ma:contentTypeScope="" ma:versionID="563cc73933716c4709b8e2a135a641f7">
  <xsd:schema xmlns:xsd="http://www.w3.org/2001/XMLSchema" xmlns:xs="http://www.w3.org/2001/XMLSchema" xmlns:p="http://schemas.microsoft.com/office/2006/metadata/properties" xmlns:ns3="952b0d04-4a72-4015-9ca8-051a4bab2271" xmlns:ns4="7c6465bc-b40e-4121-b147-d06fe922f1f9" targetNamespace="http://schemas.microsoft.com/office/2006/metadata/properties" ma:root="true" ma:fieldsID="8d3c6541525004c41a9fbbf9fd7bf5a2" ns3:_="" ns4:_="">
    <xsd:import namespace="952b0d04-4a72-4015-9ca8-051a4bab2271"/>
    <xsd:import namespace="7c6465bc-b40e-4121-b147-d06fe922f1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b0d04-4a72-4015-9ca8-051a4bab22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465bc-b40e-4121-b147-d06fe922f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C7D86-43AD-408A-BA70-F4A6937F7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45860B-F2D3-454C-8B67-23658640C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b0d04-4a72-4015-9ca8-051a4bab2271"/>
    <ds:schemaRef ds:uri="7c6465bc-b40e-4121-b147-d06fe922f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ABF668-8A38-4816-BD90-52B59C4E6594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952b0d04-4a72-4015-9ca8-051a4bab2271"/>
    <ds:schemaRef ds:uri="http://www.w3.org/XML/1998/namespace"/>
    <ds:schemaRef ds:uri="http://schemas.microsoft.com/office/infopath/2007/PartnerControls"/>
    <ds:schemaRef ds:uri="7c6465bc-b40e-4121-b147-d06fe922f1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1098</TotalTime>
  <Words>653</Words>
  <Application>Microsoft Office PowerPoint</Application>
  <PresentationFormat>Widescreen</PresentationFormat>
  <Paragraphs>117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Theme Arial</vt:lpstr>
      <vt:lpstr>If you haven’t received the course materials via email or from Moodle, please download them from https://edshare.gla.ac.uk/1048/</vt:lpstr>
      <vt:lpstr>DClinPsy systematic review workshop</vt:lpstr>
      <vt:lpstr>Schedule for the day</vt:lpstr>
      <vt:lpstr>Learning outcomes</vt:lpstr>
      <vt:lpstr>Question formulation frameworks</vt:lpstr>
      <vt:lpstr>Illustrating a PICO search strategy</vt:lpstr>
      <vt:lpstr>Exercise one: Frameworks and strategies</vt:lpstr>
      <vt:lpstr>Exercise two: Guided search of PsycINFO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DClinPsy systematic review workshop</dc:title>
  <dc:creator>Paul Cannon</dc:creator>
  <cp:lastModifiedBy>Paul Cannon</cp:lastModifiedBy>
  <cp:revision>9</cp:revision>
  <dcterms:created xsi:type="dcterms:W3CDTF">2019-04-30T09:51:54Z</dcterms:created>
  <dcterms:modified xsi:type="dcterms:W3CDTF">2023-11-01T15:32:50Z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0x010100882369076E45EB46B357B1DD7591B475</vt:lpwstr>
  </property>
</Properties>
</file>