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343" r:id="rId5"/>
    <p:sldId id="297" r:id="rId6"/>
    <p:sldId id="346" r:id="rId7"/>
    <p:sldId id="319" r:id="rId8"/>
    <p:sldId id="326" r:id="rId9"/>
    <p:sldId id="330" r:id="rId10"/>
    <p:sldId id="320" r:id="rId11"/>
    <p:sldId id="322" r:id="rId12"/>
    <p:sldId id="347" r:id="rId13"/>
    <p:sldId id="348" r:id="rId14"/>
    <p:sldId id="341" r:id="rId15"/>
    <p:sldId id="342" r:id="rId16"/>
    <p:sldId id="324" r:id="rId17"/>
    <p:sldId id="325" r:id="rId18"/>
    <p:sldId id="329" r:id="rId19"/>
    <p:sldId id="335" r:id="rId20"/>
    <p:sldId id="344" r:id="rId21"/>
    <p:sldId id="345" r:id="rId22"/>
    <p:sldId id="349"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1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9" autoAdjust="0"/>
    <p:restoredTop sz="81775" autoAdjust="0"/>
  </p:normalViewPr>
  <p:slideViewPr>
    <p:cSldViewPr snapToGrid="0">
      <p:cViewPr varScale="1">
        <p:scale>
          <a:sx n="87" d="100"/>
          <a:sy n="87" d="100"/>
        </p:scale>
        <p:origin x="1428" y="78"/>
      </p:cViewPr>
      <p:guideLst/>
    </p:cSldViewPr>
  </p:slideViewPr>
  <p:outlineViewPr>
    <p:cViewPr>
      <p:scale>
        <a:sx n="33" d="100"/>
        <a:sy n="33" d="100"/>
      </p:scale>
      <p:origin x="0" y="-199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Cannon" userId="287fa66a-871e-41e2-813b-cb96114e4d28" providerId="ADAL" clId="{CFEB1FD5-72C6-4A8A-9B86-F9B1A7131889}"/>
    <pc:docChg chg="custSel addSld modSld">
      <pc:chgData name="Paul Cannon" userId="287fa66a-871e-41e2-813b-cb96114e4d28" providerId="ADAL" clId="{CFEB1FD5-72C6-4A8A-9B86-F9B1A7131889}" dt="2023-11-01T15:37:23.623" v="165" actId="12788"/>
      <pc:docMkLst>
        <pc:docMk/>
      </pc:docMkLst>
      <pc:sldChg chg="modSp mod">
        <pc:chgData name="Paul Cannon" userId="287fa66a-871e-41e2-813b-cb96114e4d28" providerId="ADAL" clId="{CFEB1FD5-72C6-4A8A-9B86-F9B1A7131889}" dt="2023-11-01T15:00:22.253" v="121" actId="20577"/>
        <pc:sldMkLst>
          <pc:docMk/>
          <pc:sldMk cId="3101884095" sldId="297"/>
        </pc:sldMkLst>
        <pc:spChg chg="mod">
          <ac:chgData name="Paul Cannon" userId="287fa66a-871e-41e2-813b-cb96114e4d28" providerId="ADAL" clId="{CFEB1FD5-72C6-4A8A-9B86-F9B1A7131889}" dt="2023-11-01T15:00:22.253" v="121" actId="20577"/>
          <ac:spMkLst>
            <pc:docMk/>
            <pc:sldMk cId="3101884095" sldId="297"/>
            <ac:spMk id="3" creationId="{00000000-0000-0000-0000-000000000000}"/>
          </ac:spMkLst>
        </pc:spChg>
      </pc:sldChg>
      <pc:sldChg chg="addSp modSp add mod">
        <pc:chgData name="Paul Cannon" userId="287fa66a-871e-41e2-813b-cb96114e4d28" providerId="ADAL" clId="{CFEB1FD5-72C6-4A8A-9B86-F9B1A7131889}" dt="2023-11-01T15:37:23.623" v="165" actId="12788"/>
        <pc:sldMkLst>
          <pc:docMk/>
          <pc:sldMk cId="4248146023" sldId="349"/>
        </pc:sldMkLst>
        <pc:spChg chg="add mod">
          <ac:chgData name="Paul Cannon" userId="287fa66a-871e-41e2-813b-cb96114e4d28" providerId="ADAL" clId="{CFEB1FD5-72C6-4A8A-9B86-F9B1A7131889}" dt="2023-11-01T15:37:23.623" v="165" actId="12788"/>
          <ac:spMkLst>
            <pc:docMk/>
            <pc:sldMk cId="4248146023" sldId="349"/>
            <ac:spMk id="3" creationId="{01CAFB69-2F4D-EF74-1356-764E0FE49575}"/>
          </ac:spMkLst>
        </pc:spChg>
        <pc:spChg chg="mod">
          <ac:chgData name="Paul Cannon" userId="287fa66a-871e-41e2-813b-cb96114e4d28" providerId="ADAL" clId="{CFEB1FD5-72C6-4A8A-9B86-F9B1A7131889}" dt="2023-11-01T15:33:23.773" v="157" actId="20577"/>
          <ac:spMkLst>
            <pc:docMk/>
            <pc:sldMk cId="4248146023" sldId="349"/>
            <ac:spMk id="8" creationId="{0C13C150-BB14-4FB3-8FD5-33634A2AEB0F}"/>
          </ac:spMkLst>
        </pc:spChg>
        <pc:picChg chg="add mod">
          <ac:chgData name="Paul Cannon" userId="287fa66a-871e-41e2-813b-cb96114e4d28" providerId="ADAL" clId="{CFEB1FD5-72C6-4A8A-9B86-F9B1A7131889}" dt="2023-11-01T15:37:12.481" v="164" actId="12788"/>
          <ac:picMkLst>
            <pc:docMk/>
            <pc:sldMk cId="4248146023" sldId="349"/>
            <ac:picMk id="2" creationId="{4B60BC3D-B3D3-9FAC-C191-B9DC66DD866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13A76B-C1EF-4618-AD5C-BBEA067F68C5}" type="datetimeFigureOut">
              <a:rPr lang="en-GB" smtClean="0"/>
              <a:t>01/11/2023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149ED5-4794-490D-A478-CE67B4718615}" type="slidenum">
              <a:rPr lang="en-GB" smtClean="0"/>
              <a:t>‹#›</a:t>
            </a:fld>
            <a:endParaRPr lang="en-GB"/>
          </a:p>
        </p:txBody>
      </p:sp>
    </p:spTree>
    <p:extLst>
      <p:ext uri="{BB962C8B-B14F-4D97-AF65-F5344CB8AC3E}">
        <p14:creationId xmlns:p14="http://schemas.microsoft.com/office/powerpoint/2010/main" val="90248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3E5D22-312C-408D-B73B-B80DA5C384EF}" type="slidenum">
              <a:rPr lang="en-GB" smtClean="0"/>
              <a:t>3</a:t>
            </a:fld>
            <a:endParaRPr lang="en-GB"/>
          </a:p>
        </p:txBody>
      </p:sp>
    </p:spTree>
    <p:extLst>
      <p:ext uri="{BB962C8B-B14F-4D97-AF65-F5344CB8AC3E}">
        <p14:creationId xmlns:p14="http://schemas.microsoft.com/office/powerpoint/2010/main" val="4267803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3E5D22-312C-408D-B73B-B80DA5C384EF}" type="slidenum">
              <a:rPr lang="en-GB" smtClean="0"/>
              <a:t>12</a:t>
            </a:fld>
            <a:endParaRPr lang="en-GB"/>
          </a:p>
        </p:txBody>
      </p:sp>
    </p:spTree>
    <p:extLst>
      <p:ext uri="{BB962C8B-B14F-4D97-AF65-F5344CB8AC3E}">
        <p14:creationId xmlns:p14="http://schemas.microsoft.com/office/powerpoint/2010/main" val="2133607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3E5D22-312C-408D-B73B-B80DA5C384EF}" type="slidenum">
              <a:rPr lang="en-GB" smtClean="0"/>
              <a:t>13</a:t>
            </a:fld>
            <a:endParaRPr lang="en-GB"/>
          </a:p>
        </p:txBody>
      </p:sp>
    </p:spTree>
    <p:extLst>
      <p:ext uri="{BB962C8B-B14F-4D97-AF65-F5344CB8AC3E}">
        <p14:creationId xmlns:p14="http://schemas.microsoft.com/office/powerpoint/2010/main" val="2944174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3E5D22-312C-408D-B73B-B80DA5C384EF}" type="slidenum">
              <a:rPr lang="en-GB" smtClean="0"/>
              <a:t>14</a:t>
            </a:fld>
            <a:endParaRPr lang="en-GB"/>
          </a:p>
        </p:txBody>
      </p:sp>
    </p:spTree>
    <p:extLst>
      <p:ext uri="{BB962C8B-B14F-4D97-AF65-F5344CB8AC3E}">
        <p14:creationId xmlns:p14="http://schemas.microsoft.com/office/powerpoint/2010/main" val="1629669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3E5D22-312C-408D-B73B-B80DA5C384EF}" type="slidenum">
              <a:rPr lang="en-GB" smtClean="0"/>
              <a:t>15</a:t>
            </a:fld>
            <a:endParaRPr lang="en-GB"/>
          </a:p>
        </p:txBody>
      </p:sp>
    </p:spTree>
    <p:extLst>
      <p:ext uri="{BB962C8B-B14F-4D97-AF65-F5344CB8AC3E}">
        <p14:creationId xmlns:p14="http://schemas.microsoft.com/office/powerpoint/2010/main" val="1681958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3E5D22-312C-408D-B73B-B80DA5C384EF}" type="slidenum">
              <a:rPr lang="en-GB" smtClean="0"/>
              <a:t>16</a:t>
            </a:fld>
            <a:endParaRPr lang="en-GB"/>
          </a:p>
        </p:txBody>
      </p:sp>
    </p:spTree>
    <p:extLst>
      <p:ext uri="{BB962C8B-B14F-4D97-AF65-F5344CB8AC3E}">
        <p14:creationId xmlns:p14="http://schemas.microsoft.com/office/powerpoint/2010/main" val="3715519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3E5D22-312C-408D-B73B-B80DA5C384EF}" type="slidenum">
              <a:rPr lang="en-GB" smtClean="0"/>
              <a:t>17</a:t>
            </a:fld>
            <a:endParaRPr lang="en-GB"/>
          </a:p>
        </p:txBody>
      </p:sp>
    </p:spTree>
    <p:extLst>
      <p:ext uri="{BB962C8B-B14F-4D97-AF65-F5344CB8AC3E}">
        <p14:creationId xmlns:p14="http://schemas.microsoft.com/office/powerpoint/2010/main" val="3818126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3E5D22-312C-408D-B73B-B80DA5C384EF}" type="slidenum">
              <a:rPr lang="en-GB" smtClean="0"/>
              <a:t>18</a:t>
            </a:fld>
            <a:endParaRPr lang="en-GB"/>
          </a:p>
        </p:txBody>
      </p:sp>
    </p:spTree>
    <p:extLst>
      <p:ext uri="{BB962C8B-B14F-4D97-AF65-F5344CB8AC3E}">
        <p14:creationId xmlns:p14="http://schemas.microsoft.com/office/powerpoint/2010/main" val="1329876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3E5D22-312C-408D-B73B-B80DA5C384EF}" type="slidenum">
              <a:rPr lang="en-GB" smtClean="0"/>
              <a:t>19</a:t>
            </a:fld>
            <a:endParaRPr lang="en-GB"/>
          </a:p>
        </p:txBody>
      </p:sp>
    </p:spTree>
    <p:extLst>
      <p:ext uri="{BB962C8B-B14F-4D97-AF65-F5344CB8AC3E}">
        <p14:creationId xmlns:p14="http://schemas.microsoft.com/office/powerpoint/2010/main" val="537536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3E5D22-312C-408D-B73B-B80DA5C384EF}" type="slidenum">
              <a:rPr lang="en-GB" smtClean="0"/>
              <a:t>4</a:t>
            </a:fld>
            <a:endParaRPr lang="en-GB"/>
          </a:p>
        </p:txBody>
      </p:sp>
    </p:spTree>
    <p:extLst>
      <p:ext uri="{BB962C8B-B14F-4D97-AF65-F5344CB8AC3E}">
        <p14:creationId xmlns:p14="http://schemas.microsoft.com/office/powerpoint/2010/main" val="2241993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3E5D22-312C-408D-B73B-B80DA5C384EF}" type="slidenum">
              <a:rPr lang="en-GB" smtClean="0"/>
              <a:t>5</a:t>
            </a:fld>
            <a:endParaRPr lang="en-GB"/>
          </a:p>
        </p:txBody>
      </p:sp>
    </p:spTree>
    <p:extLst>
      <p:ext uri="{BB962C8B-B14F-4D97-AF65-F5344CB8AC3E}">
        <p14:creationId xmlns:p14="http://schemas.microsoft.com/office/powerpoint/2010/main" val="3760803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3E5D22-312C-408D-B73B-B80DA5C384EF}" type="slidenum">
              <a:rPr lang="en-GB" smtClean="0"/>
              <a:t>6</a:t>
            </a:fld>
            <a:endParaRPr lang="en-GB"/>
          </a:p>
        </p:txBody>
      </p:sp>
    </p:spTree>
    <p:extLst>
      <p:ext uri="{BB962C8B-B14F-4D97-AF65-F5344CB8AC3E}">
        <p14:creationId xmlns:p14="http://schemas.microsoft.com/office/powerpoint/2010/main" val="1656618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3E5D22-312C-408D-B73B-B80DA5C384EF}" type="slidenum">
              <a:rPr lang="en-GB" smtClean="0"/>
              <a:t>7</a:t>
            </a:fld>
            <a:endParaRPr lang="en-GB"/>
          </a:p>
        </p:txBody>
      </p:sp>
    </p:spTree>
    <p:extLst>
      <p:ext uri="{BB962C8B-B14F-4D97-AF65-F5344CB8AC3E}">
        <p14:creationId xmlns:p14="http://schemas.microsoft.com/office/powerpoint/2010/main" val="1903421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3E5D22-312C-408D-B73B-B80DA5C384EF}" type="slidenum">
              <a:rPr lang="en-GB" smtClean="0"/>
              <a:t>8</a:t>
            </a:fld>
            <a:endParaRPr lang="en-GB"/>
          </a:p>
        </p:txBody>
      </p:sp>
    </p:spTree>
    <p:extLst>
      <p:ext uri="{BB962C8B-B14F-4D97-AF65-F5344CB8AC3E}">
        <p14:creationId xmlns:p14="http://schemas.microsoft.com/office/powerpoint/2010/main" val="243361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3E5D22-312C-408D-B73B-B80DA5C384EF}" type="slidenum">
              <a:rPr lang="en-GB" smtClean="0"/>
              <a:t>9</a:t>
            </a:fld>
            <a:endParaRPr lang="en-GB"/>
          </a:p>
        </p:txBody>
      </p:sp>
    </p:spTree>
    <p:extLst>
      <p:ext uri="{BB962C8B-B14F-4D97-AF65-F5344CB8AC3E}">
        <p14:creationId xmlns:p14="http://schemas.microsoft.com/office/powerpoint/2010/main" val="2289948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3E5D22-312C-408D-B73B-B80DA5C384EF}" type="slidenum">
              <a:rPr lang="en-GB" smtClean="0"/>
              <a:t>10</a:t>
            </a:fld>
            <a:endParaRPr lang="en-GB"/>
          </a:p>
        </p:txBody>
      </p:sp>
    </p:spTree>
    <p:extLst>
      <p:ext uri="{BB962C8B-B14F-4D97-AF65-F5344CB8AC3E}">
        <p14:creationId xmlns:p14="http://schemas.microsoft.com/office/powerpoint/2010/main" val="4188695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3E5D22-312C-408D-B73B-B80DA5C384EF}" type="slidenum">
              <a:rPr lang="en-GB" smtClean="0"/>
              <a:t>11</a:t>
            </a:fld>
            <a:endParaRPr lang="en-GB"/>
          </a:p>
        </p:txBody>
      </p:sp>
    </p:spTree>
    <p:extLst>
      <p:ext uri="{BB962C8B-B14F-4D97-AF65-F5344CB8AC3E}">
        <p14:creationId xmlns:p14="http://schemas.microsoft.com/office/powerpoint/2010/main" val="2458494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D572D0D-CB04-4E75-B657-7D139FED112C}" type="datetimeFigureOut">
              <a:rPr lang="en-GB" smtClean="0"/>
              <a:t>01/11/2023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3CC123-C6BF-432F-ABD7-9187AED4DA4D}" type="slidenum">
              <a:rPr lang="en-GB" smtClean="0"/>
              <a:t>‹#›</a:t>
            </a:fld>
            <a:endParaRPr lang="en-GB"/>
          </a:p>
        </p:txBody>
      </p:sp>
    </p:spTree>
    <p:extLst>
      <p:ext uri="{BB962C8B-B14F-4D97-AF65-F5344CB8AC3E}">
        <p14:creationId xmlns:p14="http://schemas.microsoft.com/office/powerpoint/2010/main" val="2460572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572D0D-CB04-4E75-B657-7D139FED112C}" type="datetimeFigureOut">
              <a:rPr lang="en-GB" smtClean="0"/>
              <a:t>01/11/2023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3CC123-C6BF-432F-ABD7-9187AED4DA4D}" type="slidenum">
              <a:rPr lang="en-GB" smtClean="0"/>
              <a:t>‹#›</a:t>
            </a:fld>
            <a:endParaRPr lang="en-GB"/>
          </a:p>
        </p:txBody>
      </p:sp>
    </p:spTree>
    <p:extLst>
      <p:ext uri="{BB962C8B-B14F-4D97-AF65-F5344CB8AC3E}">
        <p14:creationId xmlns:p14="http://schemas.microsoft.com/office/powerpoint/2010/main" val="3110954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572D0D-CB04-4E75-B657-7D139FED112C}" type="datetimeFigureOut">
              <a:rPr lang="en-GB" smtClean="0"/>
              <a:t>01/11/2023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3CC123-C6BF-432F-ABD7-9187AED4DA4D}" type="slidenum">
              <a:rPr lang="en-GB" smtClean="0"/>
              <a:t>‹#›</a:t>
            </a:fld>
            <a:endParaRPr lang="en-GB"/>
          </a:p>
        </p:txBody>
      </p:sp>
    </p:spTree>
    <p:extLst>
      <p:ext uri="{BB962C8B-B14F-4D97-AF65-F5344CB8AC3E}">
        <p14:creationId xmlns:p14="http://schemas.microsoft.com/office/powerpoint/2010/main" val="3452013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572D0D-CB04-4E75-B657-7D139FED112C}" type="datetimeFigureOut">
              <a:rPr lang="en-GB" smtClean="0"/>
              <a:t>01/11/2023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3CC123-C6BF-432F-ABD7-9187AED4DA4D}" type="slidenum">
              <a:rPr lang="en-GB" smtClean="0"/>
              <a:t>‹#›</a:t>
            </a:fld>
            <a:endParaRPr lang="en-GB"/>
          </a:p>
        </p:txBody>
      </p:sp>
    </p:spTree>
    <p:extLst>
      <p:ext uri="{BB962C8B-B14F-4D97-AF65-F5344CB8AC3E}">
        <p14:creationId xmlns:p14="http://schemas.microsoft.com/office/powerpoint/2010/main" val="3382881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572D0D-CB04-4E75-B657-7D139FED112C}" type="datetimeFigureOut">
              <a:rPr lang="en-GB" smtClean="0"/>
              <a:t>01/11/2023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3CC123-C6BF-432F-ABD7-9187AED4DA4D}" type="slidenum">
              <a:rPr lang="en-GB" smtClean="0"/>
              <a:t>‹#›</a:t>
            </a:fld>
            <a:endParaRPr lang="en-GB"/>
          </a:p>
        </p:txBody>
      </p:sp>
    </p:spTree>
    <p:extLst>
      <p:ext uri="{BB962C8B-B14F-4D97-AF65-F5344CB8AC3E}">
        <p14:creationId xmlns:p14="http://schemas.microsoft.com/office/powerpoint/2010/main" val="72642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D572D0D-CB04-4E75-B657-7D139FED112C}" type="datetimeFigureOut">
              <a:rPr lang="en-GB" smtClean="0"/>
              <a:t>01/11/2023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3CC123-C6BF-432F-ABD7-9187AED4DA4D}" type="slidenum">
              <a:rPr lang="en-GB" smtClean="0"/>
              <a:t>‹#›</a:t>
            </a:fld>
            <a:endParaRPr lang="en-GB"/>
          </a:p>
        </p:txBody>
      </p:sp>
    </p:spTree>
    <p:extLst>
      <p:ext uri="{BB962C8B-B14F-4D97-AF65-F5344CB8AC3E}">
        <p14:creationId xmlns:p14="http://schemas.microsoft.com/office/powerpoint/2010/main" val="4205628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D572D0D-CB04-4E75-B657-7D139FED112C}" type="datetimeFigureOut">
              <a:rPr lang="en-GB" smtClean="0"/>
              <a:t>01/11/2023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3CC123-C6BF-432F-ABD7-9187AED4DA4D}" type="slidenum">
              <a:rPr lang="en-GB" smtClean="0"/>
              <a:t>‹#›</a:t>
            </a:fld>
            <a:endParaRPr lang="en-GB"/>
          </a:p>
        </p:txBody>
      </p:sp>
    </p:spTree>
    <p:extLst>
      <p:ext uri="{BB962C8B-B14F-4D97-AF65-F5344CB8AC3E}">
        <p14:creationId xmlns:p14="http://schemas.microsoft.com/office/powerpoint/2010/main" val="3988004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D572D0D-CB04-4E75-B657-7D139FED112C}" type="datetimeFigureOut">
              <a:rPr lang="en-GB" smtClean="0"/>
              <a:t>01/11/2023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3CC123-C6BF-432F-ABD7-9187AED4DA4D}" type="slidenum">
              <a:rPr lang="en-GB" smtClean="0"/>
              <a:t>‹#›</a:t>
            </a:fld>
            <a:endParaRPr lang="en-GB"/>
          </a:p>
        </p:txBody>
      </p:sp>
    </p:spTree>
    <p:extLst>
      <p:ext uri="{BB962C8B-B14F-4D97-AF65-F5344CB8AC3E}">
        <p14:creationId xmlns:p14="http://schemas.microsoft.com/office/powerpoint/2010/main" val="2649592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572D0D-CB04-4E75-B657-7D139FED112C}" type="datetimeFigureOut">
              <a:rPr lang="en-GB" smtClean="0"/>
              <a:t>01/11/2023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3CC123-C6BF-432F-ABD7-9187AED4DA4D}" type="slidenum">
              <a:rPr lang="en-GB" smtClean="0"/>
              <a:t>‹#›</a:t>
            </a:fld>
            <a:endParaRPr lang="en-GB"/>
          </a:p>
        </p:txBody>
      </p:sp>
    </p:spTree>
    <p:extLst>
      <p:ext uri="{BB962C8B-B14F-4D97-AF65-F5344CB8AC3E}">
        <p14:creationId xmlns:p14="http://schemas.microsoft.com/office/powerpoint/2010/main" val="246674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572D0D-CB04-4E75-B657-7D139FED112C}" type="datetimeFigureOut">
              <a:rPr lang="en-GB" smtClean="0"/>
              <a:t>01/11/2023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3CC123-C6BF-432F-ABD7-9187AED4DA4D}" type="slidenum">
              <a:rPr lang="en-GB" smtClean="0"/>
              <a:t>‹#›</a:t>
            </a:fld>
            <a:endParaRPr lang="en-GB"/>
          </a:p>
        </p:txBody>
      </p:sp>
    </p:spTree>
    <p:extLst>
      <p:ext uri="{BB962C8B-B14F-4D97-AF65-F5344CB8AC3E}">
        <p14:creationId xmlns:p14="http://schemas.microsoft.com/office/powerpoint/2010/main" val="806984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572D0D-CB04-4E75-B657-7D139FED112C}" type="datetimeFigureOut">
              <a:rPr lang="en-GB" smtClean="0"/>
              <a:t>01/11/2023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3CC123-C6BF-432F-ABD7-9187AED4DA4D}" type="slidenum">
              <a:rPr lang="en-GB" smtClean="0"/>
              <a:t>‹#›</a:t>
            </a:fld>
            <a:endParaRPr lang="en-GB"/>
          </a:p>
        </p:txBody>
      </p:sp>
    </p:spTree>
    <p:extLst>
      <p:ext uri="{BB962C8B-B14F-4D97-AF65-F5344CB8AC3E}">
        <p14:creationId xmlns:p14="http://schemas.microsoft.com/office/powerpoint/2010/main" val="2706509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572D0D-CB04-4E75-B657-7D139FED112C}" type="datetimeFigureOut">
              <a:rPr lang="en-GB" smtClean="0"/>
              <a:t>01/11/2023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3CC123-C6BF-432F-ABD7-9187AED4DA4D}" type="slidenum">
              <a:rPr lang="en-GB" smtClean="0"/>
              <a:t>‹#›</a:t>
            </a:fld>
            <a:endParaRPr lang="en-GB"/>
          </a:p>
        </p:txBody>
      </p:sp>
    </p:spTree>
    <p:extLst>
      <p:ext uri="{BB962C8B-B14F-4D97-AF65-F5344CB8AC3E}">
        <p14:creationId xmlns:p14="http://schemas.microsoft.com/office/powerpoint/2010/main" val="1083003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unsplash.com/?utm_source=unsplash&amp;utm_medium=referral&amp;utm_content=creditCopyText"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unsplash.com/photos/mQY-1vlQnpI?utm_source=unsplash&amp;utm_medium=referral&amp;utm_content=creditCopyText" TargetMode="External"/><Relationship Id="rId5" Type="http://schemas.openxmlformats.org/officeDocument/2006/relationships/hyperlink" Target="mailto:paul.cannon@glasgow.ac.uk"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dx.doi.org/10.1136/bmj.n7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dx.doi.org/10.1136/bmj.n16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doi.org/10.1192/bjp.2021.5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doi.org/10.1371/journal.pmed.1000100" TargetMode="Externa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eur01.safelinks.protection.outlook.com/?url=https%3A%2F%2Ftinyurl.com%2F4m8sa2up&amp;data=05%7C01%7CJennifer.McGhie%40ggc.scot.nhs.uk%7C3c36bb55fa9349dd760a08dbcb276080%7C10efe0bda0304bca809cb5e6745e499a%7C0%7C0%7C638327142211022446%7CUnknown%7CTWFpbGZsb3d8eyJWIjoiMC4wLjAwMDAiLCJQIjoiV2luMzIiLCJBTiI6Ik1haWwiLCJXVCI6Mn0%3D%7C3000%7C%7C%7C&amp;sdata=Nk0JqxEzM%2BP46VP5%2Bd1oWf8xMtOM7urSJntwePIgPRU%3D&amp;reserved=0" TargetMode="Externa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creativecommons.org/licenses/by/4.0/" TargetMode="External"/><Relationship Id="rId5" Type="http://schemas.openxmlformats.org/officeDocument/2006/relationships/hyperlink" Target="https://unsplash.com/?utm_source=unsplash&amp;utm_medium=referral&amp;utm_content=creditCopyText" TargetMode="External"/><Relationship Id="rId4" Type="http://schemas.openxmlformats.org/officeDocument/2006/relationships/hyperlink" Target="https://unsplash.com/photos/mQY-1vlQnpI?utm_source=unsplash&amp;utm_medium=referral&amp;utm_content=creditCopyTex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doi.org/10.1186/s13643-020-01542-z" TargetMode="External"/><Relationship Id="rId5" Type="http://schemas.openxmlformats.org/officeDocument/2006/relationships/hyperlink" Target="http://www.prisma-statement.org/" TargetMode="External"/><Relationship Id="rId4" Type="http://schemas.openxmlformats.org/officeDocument/2006/relationships/hyperlink" Target="dx.doi.org/10.1136/bmj.n7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77E77F2-EA0A-D857-9A8A-C9C3F4676B97}"/>
              </a:ext>
              <a:ext uri="{C183D7F6-B498-43B3-948B-1728B52AA6E4}">
                <adec:decorative xmlns:adec="http://schemas.microsoft.com/office/drawing/2017/decorative" val="1"/>
              </a:ext>
            </a:extLst>
          </p:cNvPr>
          <p:cNvGrpSpPr/>
          <p:nvPr/>
        </p:nvGrpSpPr>
        <p:grpSpPr>
          <a:xfrm>
            <a:off x="-1" y="0"/>
            <a:ext cx="12203724" cy="6858000"/>
            <a:chOff x="-1" y="0"/>
            <a:chExt cx="12203724" cy="6858000"/>
          </a:xfrm>
        </p:grpSpPr>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729" r="21238"/>
            <a:stretch/>
          </p:blipFill>
          <p:spPr>
            <a:xfrm>
              <a:off x="3402622" y="0"/>
              <a:ext cx="8801101" cy="685739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7569201" cy="6858000"/>
            </a:xfrm>
            <a:prstGeom prst="rect">
              <a:avLst/>
            </a:prstGeom>
          </p:spPr>
        </p:pic>
      </p:grpSp>
      <p:pic>
        <p:nvPicPr>
          <p:cNvPr id="6" name="Pictur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354530"/>
            <a:ext cx="1584176" cy="491369"/>
          </a:xfrm>
          <a:prstGeom prst="rect">
            <a:avLst/>
          </a:prstGeom>
        </p:spPr>
      </p:pic>
      <p:sp>
        <p:nvSpPr>
          <p:cNvPr id="7" name="Title 6"/>
          <p:cNvSpPr txBox="1">
            <a:spLocks noGrp="1"/>
          </p:cNvSpPr>
          <p:nvPr>
            <p:ph type="title" idx="4294967295"/>
          </p:nvPr>
        </p:nvSpPr>
        <p:spPr>
          <a:xfrm>
            <a:off x="467544" y="1200429"/>
            <a:ext cx="4320480" cy="23083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DClinPsy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systematic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review journal club and peer-review</a:t>
            </a:r>
          </a:p>
        </p:txBody>
      </p:sp>
      <p:sp>
        <p:nvSpPr>
          <p:cNvPr id="9" name="TextBox 8"/>
          <p:cNvSpPr txBox="1"/>
          <p:nvPr/>
        </p:nvSpPr>
        <p:spPr>
          <a:xfrm>
            <a:off x="467544" y="3564690"/>
            <a:ext cx="4392488" cy="2092881"/>
          </a:xfrm>
          <a:prstGeom prst="rect">
            <a:avLst/>
          </a:prstGeom>
          <a:noFill/>
        </p:spPr>
        <p:txBody>
          <a:bodyPr wrap="square" rtlCol="0">
            <a:spAutoFit/>
          </a:bodyPr>
          <a:lstStyle/>
          <a:p>
            <a:r>
              <a:rPr lang="en-GB" sz="2000" dirty="0">
                <a:solidFill>
                  <a:schemeClr val="bg1"/>
                </a:solidFill>
                <a:latin typeface="Arial" panose="020B0604020202020204" pitchFamily="34" charset="0"/>
                <a:cs typeface="Arial" panose="020B0604020202020204" pitchFamily="34" charset="0"/>
              </a:rPr>
              <a:t>Tracey McKee</a:t>
            </a:r>
          </a:p>
          <a:p>
            <a:r>
              <a:rPr lang="en-GB" dirty="0">
                <a:solidFill>
                  <a:schemeClr val="bg1"/>
                </a:solidFill>
                <a:latin typeface="Arial" panose="020B0604020202020204" pitchFamily="34" charset="0"/>
                <a:cs typeface="Arial" panose="020B0604020202020204" pitchFamily="34" charset="0"/>
              </a:rPr>
              <a:t>NHS Greater Glasgow &amp; Clyde Library Services</a:t>
            </a:r>
          </a:p>
          <a:p>
            <a:endParaRPr lang="en-GB" dirty="0">
              <a:solidFill>
                <a:schemeClr val="bg1"/>
              </a:solidFill>
              <a:latin typeface="Arial" panose="020B0604020202020204" pitchFamily="34" charset="0"/>
              <a:cs typeface="Arial" panose="020B0604020202020204" pitchFamily="34" charset="0"/>
            </a:endParaRPr>
          </a:p>
          <a:p>
            <a:r>
              <a:rPr lang="en-GB" sz="2000" dirty="0">
                <a:solidFill>
                  <a:schemeClr val="bg1"/>
                </a:solidFill>
                <a:latin typeface="Arial" panose="020B0604020202020204" pitchFamily="34" charset="0"/>
                <a:cs typeface="Arial" panose="020B0604020202020204" pitchFamily="34" charset="0"/>
              </a:rPr>
              <a:t>Paul Cannon</a:t>
            </a:r>
          </a:p>
          <a:p>
            <a:r>
              <a:rPr lang="en-GB" dirty="0">
                <a:solidFill>
                  <a:schemeClr val="bg1"/>
                </a:solidFill>
                <a:latin typeface="Arial" panose="020B0604020202020204" pitchFamily="34" charset="0"/>
                <a:cs typeface="Arial" panose="020B0604020202020204" pitchFamily="34" charset="0"/>
              </a:rPr>
              <a:t>College Librarian Medical, Veterinary &amp; Life Sciences</a:t>
            </a:r>
          </a:p>
        </p:txBody>
      </p:sp>
      <p:sp>
        <p:nvSpPr>
          <p:cNvPr id="10" name="TextBox 9">
            <a:hlinkClick r:id="rId5"/>
          </p:cNvPr>
          <p:cNvSpPr txBox="1"/>
          <p:nvPr/>
        </p:nvSpPr>
        <p:spPr>
          <a:xfrm>
            <a:off x="467544" y="5762240"/>
            <a:ext cx="4968552" cy="646331"/>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paul.cannon@glasgow.ac.uk</a:t>
            </a:r>
          </a:p>
          <a:p>
            <a:r>
              <a:rPr lang="en-GB" dirty="0">
                <a:solidFill>
                  <a:schemeClr val="bg1"/>
                </a:solidFill>
                <a:latin typeface="Arial" panose="020B0604020202020204" pitchFamily="34" charset="0"/>
                <a:cs typeface="Arial" panose="020B0604020202020204" pitchFamily="34" charset="0"/>
              </a:rPr>
              <a:t>tracey.mckee@ggc.scot.nhs.uk</a:t>
            </a:r>
            <a:endParaRPr lang="en-GB" dirty="0">
              <a:latin typeface="Arial" panose="020B0604020202020204" pitchFamily="34" charset="0"/>
              <a:cs typeface="Arial" panose="020B0604020202020204" pitchFamily="34" charset="0"/>
            </a:endParaRPr>
          </a:p>
        </p:txBody>
      </p:sp>
      <p:sp>
        <p:nvSpPr>
          <p:cNvPr id="14" name="Rectangle 13"/>
          <p:cNvSpPr/>
          <p:nvPr/>
        </p:nvSpPr>
        <p:spPr>
          <a:xfrm>
            <a:off x="467544" y="6558294"/>
            <a:ext cx="2643672" cy="307777"/>
          </a:xfrm>
          <a:prstGeom prst="rect">
            <a:avLst/>
          </a:prstGeom>
        </p:spPr>
        <p:txBody>
          <a:bodyPr wrap="none">
            <a:spAutoFit/>
          </a:bodyPr>
          <a:lstStyle/>
          <a:p>
            <a:r>
              <a:rPr lang="en-GB" sz="1400" dirty="0">
                <a:solidFill>
                  <a:schemeClr val="bg1"/>
                </a:solidFill>
              </a:rPr>
              <a:t>Photo by </a:t>
            </a:r>
            <a:r>
              <a:rPr lang="en-GB" sz="1400" dirty="0" err="1">
                <a:solidFill>
                  <a:schemeClr val="bg1"/>
                </a:solidFill>
                <a:hlinkClick r:id="rId6"/>
              </a:rPr>
              <a:t>rawpixel</a:t>
            </a:r>
            <a:r>
              <a:rPr lang="en-GB" sz="1400" dirty="0">
                <a:solidFill>
                  <a:schemeClr val="bg1"/>
                </a:solidFill>
              </a:rPr>
              <a:t> on </a:t>
            </a:r>
            <a:r>
              <a:rPr lang="en-GB" sz="1400" dirty="0">
                <a:solidFill>
                  <a:schemeClr val="bg1"/>
                </a:solidFill>
                <a:hlinkClick r:id="rId7"/>
              </a:rPr>
              <a:t>Unsplash</a:t>
            </a:r>
            <a:endParaRPr lang="en-GB" sz="1400" dirty="0">
              <a:solidFill>
                <a:schemeClr val="bg1"/>
              </a:solidFill>
            </a:endParaRPr>
          </a:p>
        </p:txBody>
      </p:sp>
    </p:spTree>
    <p:extLst>
      <p:ext uri="{BB962C8B-B14F-4D97-AF65-F5344CB8AC3E}">
        <p14:creationId xmlns:p14="http://schemas.microsoft.com/office/powerpoint/2010/main" val="2707046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B32D5-0BDB-C78B-18EA-B8ECED1C7088}"/>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b="1" dirty="0"/>
              <a:t>PRISMA reporting guidelines: points 23c-25</a:t>
            </a:r>
            <a:endParaRPr lang="en-GB" dirty="0"/>
          </a:p>
        </p:txBody>
      </p:sp>
      <p:pic>
        <p:nvPicPr>
          <p:cNvPr id="3" name="Picture 2" descr="PRIMSA guidance item 23c, 24b, 24c, and 25. In the Discussion, note any limitations of the review processes and comment on the potential impact of each limitation. Elsewhere in the review, cite your protocol and report if any amendments were made. Note sources of financial or support from other persons (not co-authors) in the review.&#10;&#10;Although not explicitly part of PRISMA guidelines, ensure that the review search strategy (the databases and searches themselves) are reviewed for comprehensiveness of terms and the appropriateness of search syntax.">
            <a:extLst>
              <a:ext uri="{FF2B5EF4-FFF2-40B4-BE49-F238E27FC236}">
                <a16:creationId xmlns:a16="http://schemas.microsoft.com/office/drawing/2014/main" id="{0C7A1B67-D13B-4E5F-BA48-506254653924}"/>
              </a:ext>
            </a:extLst>
          </p:cNvPr>
          <p:cNvPicPr>
            <a:picLocks noChangeAspect="1"/>
          </p:cNvPicPr>
          <p:nvPr/>
        </p:nvPicPr>
        <p:blipFill>
          <a:blip r:embed="rId3"/>
          <a:stretch>
            <a:fillRect/>
          </a:stretch>
        </p:blipFill>
        <p:spPr>
          <a:xfrm>
            <a:off x="164420" y="1646429"/>
            <a:ext cx="11868764" cy="3215397"/>
          </a:xfrm>
          <a:prstGeom prst="rect">
            <a:avLst/>
          </a:prstGeom>
        </p:spPr>
      </p:pic>
      <p:pic>
        <p:nvPicPr>
          <p:cNvPr id="11" name="Picture 10">
            <a:extLst>
              <a:ext uri="{FF2B5EF4-FFF2-40B4-BE49-F238E27FC236}">
                <a16:creationId xmlns:a16="http://schemas.microsoft.com/office/drawing/2014/main" id="{36C16D8E-5B76-4D5D-8300-32DA26B19D4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68915"/>
            <a:ext cx="12192000" cy="589085"/>
          </a:xfrm>
          <a:prstGeom prst="rect">
            <a:avLst/>
          </a:prstGeom>
        </p:spPr>
      </p:pic>
    </p:spTree>
    <p:extLst>
      <p:ext uri="{BB962C8B-B14F-4D97-AF65-F5344CB8AC3E}">
        <p14:creationId xmlns:p14="http://schemas.microsoft.com/office/powerpoint/2010/main" val="1963887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6BA36-1151-FD52-601A-E38EE2D5EFB0}"/>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b="1" dirty="0"/>
              <a:t>PRISMA flow diagram,</a:t>
            </a:r>
            <a:endParaRPr lang="en-GB" dirty="0"/>
          </a:p>
        </p:txBody>
      </p:sp>
      <p:pic>
        <p:nvPicPr>
          <p:cNvPr id="4" name="Picture 3" descr="The PRIMSA flow diagram, which can be found and downloaded at https://dx.doi.org/10.1136/bmj.n71">
            <a:extLst>
              <a:ext uri="{FF2B5EF4-FFF2-40B4-BE49-F238E27FC236}">
                <a16:creationId xmlns:a16="http://schemas.microsoft.com/office/drawing/2014/main" id="{51AE66B1-4517-4B1D-8D06-66DC0FC88F6C}"/>
              </a:ext>
            </a:extLst>
          </p:cNvPr>
          <p:cNvPicPr>
            <a:picLocks noChangeAspect="1"/>
          </p:cNvPicPr>
          <p:nvPr/>
        </p:nvPicPr>
        <p:blipFill>
          <a:blip r:embed="rId3"/>
          <a:stretch>
            <a:fillRect/>
          </a:stretch>
        </p:blipFill>
        <p:spPr>
          <a:xfrm>
            <a:off x="2920147" y="0"/>
            <a:ext cx="6351705" cy="6858000"/>
          </a:xfrm>
          <a:prstGeom prst="rect">
            <a:avLst/>
          </a:prstGeom>
        </p:spPr>
      </p:pic>
      <p:sp>
        <p:nvSpPr>
          <p:cNvPr id="16" name="Rectangle 15">
            <a:extLst>
              <a:ext uri="{FF2B5EF4-FFF2-40B4-BE49-F238E27FC236}">
                <a16:creationId xmlns:a16="http://schemas.microsoft.com/office/drawing/2014/main" id="{9A716F3A-8924-49E5-A533-45BB178965AA}"/>
              </a:ext>
            </a:extLst>
          </p:cNvPr>
          <p:cNvSpPr/>
          <p:nvPr/>
        </p:nvSpPr>
        <p:spPr>
          <a:xfrm rot="16200000">
            <a:off x="8182220" y="2702677"/>
            <a:ext cx="5629214" cy="954107"/>
          </a:xfrm>
          <a:prstGeom prst="rect">
            <a:avLst/>
          </a:prstGeom>
        </p:spPr>
        <p:txBody>
          <a:bodyPr wrap="square">
            <a:spAutoFit/>
          </a:bodyPr>
          <a:lstStyle/>
          <a:p>
            <a:r>
              <a:rPr lang="en-US" altLang="en-US" sz="1400" dirty="0"/>
              <a:t>From:  Page MJ, McKenzie JE, </a:t>
            </a:r>
            <a:r>
              <a:rPr lang="en-US" altLang="en-US" sz="1400" dirty="0" err="1"/>
              <a:t>Bossuyt</a:t>
            </a:r>
            <a:r>
              <a:rPr lang="en-US" altLang="en-US" sz="1400" dirty="0"/>
              <a:t> PM, </a:t>
            </a:r>
            <a:r>
              <a:rPr lang="en-US" altLang="en-US" sz="1400" dirty="0" err="1"/>
              <a:t>Boutron</a:t>
            </a:r>
            <a:r>
              <a:rPr lang="en-US" altLang="en-US" sz="1400" dirty="0"/>
              <a:t> I, Hoffmann TC, Mulrow CD, et al. The PRISMA 2020 statement: an updated guideline for reporting systematic reviews. BMJ 2021;372:n71. </a:t>
            </a:r>
            <a:r>
              <a:rPr lang="en-US" altLang="en-US" sz="1400" dirty="0" err="1"/>
              <a:t>doi</a:t>
            </a:r>
            <a:r>
              <a:rPr lang="en-US" altLang="en-US" sz="1400" dirty="0"/>
              <a:t>: </a:t>
            </a:r>
            <a:r>
              <a:rPr lang="en-US" altLang="en-US" sz="1400" dirty="0">
                <a:hlinkClick r:id="rId4"/>
              </a:rPr>
              <a:t>10.1136/bmj.n71</a:t>
            </a:r>
            <a:endParaRPr lang="en-GB" altLang="en-US" sz="1400" dirty="0"/>
          </a:p>
        </p:txBody>
      </p:sp>
    </p:spTree>
    <p:extLst>
      <p:ext uri="{BB962C8B-B14F-4D97-AF65-F5344CB8AC3E}">
        <p14:creationId xmlns:p14="http://schemas.microsoft.com/office/powerpoint/2010/main" val="2848324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6C16D8E-5B76-4D5D-8300-32DA26B19D4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68915"/>
            <a:ext cx="12192000" cy="589085"/>
          </a:xfrm>
          <a:prstGeom prst="rect">
            <a:avLst/>
          </a:prstGeom>
        </p:spPr>
      </p:pic>
      <p:sp>
        <p:nvSpPr>
          <p:cNvPr id="8" name="Title 7">
            <a:extLst>
              <a:ext uri="{FF2B5EF4-FFF2-40B4-BE49-F238E27FC236}">
                <a16:creationId xmlns:a16="http://schemas.microsoft.com/office/drawing/2014/main" id="{0C13C150-BB14-4FB3-8FD5-33634A2AEB0F}"/>
              </a:ext>
            </a:extLst>
          </p:cNvPr>
          <p:cNvSpPr>
            <a:spLocks noGrp="1"/>
          </p:cNvSpPr>
          <p:nvPr>
            <p:ph type="title"/>
          </p:nvPr>
        </p:nvSpPr>
        <p:spPr/>
        <p:txBody>
          <a:bodyPr>
            <a:normAutofit/>
          </a:bodyPr>
          <a:lstStyle/>
          <a:p>
            <a:r>
              <a:rPr lang="en-GB" sz="3500" b="1" dirty="0"/>
              <a:t>PRISMA Explanation and Exploration</a:t>
            </a:r>
          </a:p>
        </p:txBody>
      </p:sp>
      <p:sp>
        <p:nvSpPr>
          <p:cNvPr id="2" name="Content Placeholder 1">
            <a:extLst>
              <a:ext uri="{FF2B5EF4-FFF2-40B4-BE49-F238E27FC236}">
                <a16:creationId xmlns:a16="http://schemas.microsoft.com/office/drawing/2014/main" id="{3096E6B6-1E19-4043-9B40-39CE7F32786B}"/>
              </a:ext>
            </a:extLst>
          </p:cNvPr>
          <p:cNvSpPr>
            <a:spLocks noGrp="1"/>
          </p:cNvSpPr>
          <p:nvPr>
            <p:ph idx="1"/>
          </p:nvPr>
        </p:nvSpPr>
        <p:spPr/>
        <p:txBody>
          <a:bodyPr>
            <a:normAutofit/>
          </a:bodyPr>
          <a:lstStyle/>
          <a:p>
            <a:pPr marL="0" indent="0">
              <a:buNone/>
            </a:pPr>
            <a:r>
              <a:rPr lang="en-GB" dirty="0"/>
              <a:t>Page MJ, Moher D, </a:t>
            </a:r>
            <a:r>
              <a:rPr lang="en-GB" dirty="0" err="1"/>
              <a:t>Bossuyt</a:t>
            </a:r>
            <a:r>
              <a:rPr lang="en-GB" dirty="0"/>
              <a:t> PM, </a:t>
            </a:r>
            <a:r>
              <a:rPr lang="en-GB" dirty="0" err="1"/>
              <a:t>Boutron</a:t>
            </a:r>
            <a:r>
              <a:rPr lang="en-GB" dirty="0"/>
              <a:t> I, Hoffmann TC, Mulrow CD, et al. PRISMA 2020 explanation and elaboration: updated guidance and exemplars for reporting systematic reviews. BMJ 2021;372:n160. </a:t>
            </a:r>
            <a:r>
              <a:rPr lang="en-GB" dirty="0" err="1"/>
              <a:t>doi</a:t>
            </a:r>
            <a:r>
              <a:rPr lang="en-GB" dirty="0"/>
              <a:t>: </a:t>
            </a:r>
            <a:r>
              <a:rPr lang="en-GB" dirty="0">
                <a:hlinkClick r:id="rId4"/>
              </a:rPr>
              <a:t>10.1136/bmj.n160</a:t>
            </a:r>
            <a:endParaRPr lang="en-GB" dirty="0"/>
          </a:p>
          <a:p>
            <a:r>
              <a:rPr lang="en-GB" dirty="0"/>
              <a:t>“</a:t>
            </a:r>
            <a:r>
              <a:rPr lang="en-GB" b="1" dirty="0"/>
              <a:t>Poor reporting of systematic reviews diminishes their value</a:t>
            </a:r>
            <a:r>
              <a:rPr lang="en-GB" dirty="0"/>
              <a:t> to clinicians, policy makers, and other users.</a:t>
            </a:r>
          </a:p>
          <a:p>
            <a:r>
              <a:rPr lang="en-GB" dirty="0"/>
              <a:t>“The checklist includes items deemed </a:t>
            </a:r>
            <a:r>
              <a:rPr lang="en-GB" b="1" dirty="0"/>
              <a:t>essential for transparent reporting</a:t>
            </a:r>
            <a:r>
              <a:rPr lang="en-GB" dirty="0"/>
              <a:t> of a systematic review. In this Explanation and Elaboration document, we explain the </a:t>
            </a:r>
            <a:r>
              <a:rPr lang="en-GB" b="1" dirty="0"/>
              <a:t>meaning and rationale for each checklist item</a:t>
            </a:r>
            <a:r>
              <a:rPr lang="en-GB" dirty="0"/>
              <a:t>.”</a:t>
            </a:r>
          </a:p>
        </p:txBody>
      </p:sp>
    </p:spTree>
    <p:extLst>
      <p:ext uri="{BB962C8B-B14F-4D97-AF65-F5344CB8AC3E}">
        <p14:creationId xmlns:p14="http://schemas.microsoft.com/office/powerpoint/2010/main" val="2948137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6C16D8E-5B76-4D5D-8300-32DA26B19D4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68915"/>
            <a:ext cx="12192000" cy="589085"/>
          </a:xfrm>
          <a:prstGeom prst="rect">
            <a:avLst/>
          </a:prstGeom>
        </p:spPr>
      </p:pic>
      <p:sp>
        <p:nvSpPr>
          <p:cNvPr id="8" name="Title 7">
            <a:extLst>
              <a:ext uri="{FF2B5EF4-FFF2-40B4-BE49-F238E27FC236}">
                <a16:creationId xmlns:a16="http://schemas.microsoft.com/office/drawing/2014/main" id="{0C13C150-BB14-4FB3-8FD5-33634A2AEB0F}"/>
              </a:ext>
            </a:extLst>
          </p:cNvPr>
          <p:cNvSpPr>
            <a:spLocks noGrp="1"/>
          </p:cNvSpPr>
          <p:nvPr>
            <p:ph type="title"/>
          </p:nvPr>
        </p:nvSpPr>
        <p:spPr/>
        <p:txBody>
          <a:bodyPr>
            <a:normAutofit/>
          </a:bodyPr>
          <a:lstStyle/>
          <a:p>
            <a:r>
              <a:rPr lang="en-GB" sz="3500" b="1" dirty="0"/>
              <a:t>Guided discussion</a:t>
            </a:r>
          </a:p>
        </p:txBody>
      </p:sp>
      <p:sp>
        <p:nvSpPr>
          <p:cNvPr id="9" name="Content Placeholder 8">
            <a:extLst>
              <a:ext uri="{FF2B5EF4-FFF2-40B4-BE49-F238E27FC236}">
                <a16:creationId xmlns:a16="http://schemas.microsoft.com/office/drawing/2014/main" id="{5BB58A7C-32FB-4D4F-852C-DA6C2065B843}"/>
              </a:ext>
            </a:extLst>
          </p:cNvPr>
          <p:cNvSpPr>
            <a:spLocks noGrp="1"/>
          </p:cNvSpPr>
          <p:nvPr>
            <p:ph idx="1"/>
          </p:nvPr>
        </p:nvSpPr>
        <p:spPr/>
        <p:txBody>
          <a:bodyPr>
            <a:normAutofit/>
          </a:bodyPr>
          <a:lstStyle/>
          <a:p>
            <a:pPr algn="l"/>
            <a:r>
              <a:rPr lang="en-GB" sz="2800" b="0" i="0" u="none" strike="noStrike" baseline="0" dirty="0" err="1"/>
              <a:t>Nuij</a:t>
            </a:r>
            <a:r>
              <a:rPr lang="en-GB" sz="2800" b="0" i="0" u="none" strike="noStrike" baseline="0" dirty="0"/>
              <a:t>, C. et al. (2021). Safety planning-type interventions for suicide prevention: Meta-analysis. The British Journal of Psychiatry, 219(2), 419-426. doi:</a:t>
            </a:r>
            <a:r>
              <a:rPr lang="en-GB" sz="2800" b="0" i="0" u="none" strike="noStrike" baseline="0" dirty="0">
                <a:hlinkClick r:id="rId4"/>
              </a:rPr>
              <a:t>10.1192/bjp.2021.50</a:t>
            </a:r>
            <a:endParaRPr lang="en-GB" sz="2800" b="0" i="0" u="none" strike="noStrike" baseline="0" dirty="0"/>
          </a:p>
          <a:p>
            <a:pPr marL="0" indent="0" algn="l">
              <a:buNone/>
            </a:pPr>
            <a:endParaRPr lang="en-GB" dirty="0"/>
          </a:p>
          <a:p>
            <a:r>
              <a:rPr lang="en-GB" dirty="0"/>
              <a:t>Please refer to the ‘PRISMA – discussion points for journal club’ handout (Word document)</a:t>
            </a:r>
          </a:p>
        </p:txBody>
      </p:sp>
    </p:spTree>
    <p:extLst>
      <p:ext uri="{BB962C8B-B14F-4D97-AF65-F5344CB8AC3E}">
        <p14:creationId xmlns:p14="http://schemas.microsoft.com/office/powerpoint/2010/main" val="1971564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6C16D8E-5B76-4D5D-8300-32DA26B19D4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68915"/>
            <a:ext cx="12192000" cy="589085"/>
          </a:xfrm>
          <a:prstGeom prst="rect">
            <a:avLst/>
          </a:prstGeom>
        </p:spPr>
      </p:pic>
      <p:sp>
        <p:nvSpPr>
          <p:cNvPr id="8" name="Title 7">
            <a:extLst>
              <a:ext uri="{FF2B5EF4-FFF2-40B4-BE49-F238E27FC236}">
                <a16:creationId xmlns:a16="http://schemas.microsoft.com/office/drawing/2014/main" id="{0C13C150-BB14-4FB3-8FD5-33634A2AEB0F}"/>
              </a:ext>
            </a:extLst>
          </p:cNvPr>
          <p:cNvSpPr>
            <a:spLocks noGrp="1"/>
          </p:cNvSpPr>
          <p:nvPr>
            <p:ph type="title"/>
          </p:nvPr>
        </p:nvSpPr>
        <p:spPr/>
        <p:txBody>
          <a:bodyPr>
            <a:normAutofit/>
          </a:bodyPr>
          <a:lstStyle/>
          <a:p>
            <a:r>
              <a:rPr lang="en-GB" sz="3500" b="1" dirty="0"/>
              <a:t>Small group discussion</a:t>
            </a:r>
          </a:p>
        </p:txBody>
      </p:sp>
      <p:sp>
        <p:nvSpPr>
          <p:cNvPr id="9" name="Content Placeholder 8">
            <a:extLst>
              <a:ext uri="{FF2B5EF4-FFF2-40B4-BE49-F238E27FC236}">
                <a16:creationId xmlns:a16="http://schemas.microsoft.com/office/drawing/2014/main" id="{5BB58A7C-32FB-4D4F-852C-DA6C2065B843}"/>
              </a:ext>
            </a:extLst>
          </p:cNvPr>
          <p:cNvSpPr>
            <a:spLocks noGrp="1"/>
          </p:cNvSpPr>
          <p:nvPr>
            <p:ph idx="1"/>
          </p:nvPr>
        </p:nvSpPr>
        <p:spPr/>
        <p:txBody>
          <a:bodyPr>
            <a:normAutofit/>
          </a:bodyPr>
          <a:lstStyle/>
          <a:p>
            <a:r>
              <a:rPr lang="en-GB" dirty="0"/>
              <a:t>Nominate a person to feedback to the whole group</a:t>
            </a:r>
          </a:p>
          <a:p>
            <a:endParaRPr lang="en-GB" dirty="0"/>
          </a:p>
          <a:p>
            <a:r>
              <a:rPr lang="en-GB" dirty="0"/>
              <a:t>Please refer to the ‘PRISMA – discussion points for journal club’ handout (Word document)</a:t>
            </a:r>
          </a:p>
        </p:txBody>
      </p:sp>
    </p:spTree>
    <p:extLst>
      <p:ext uri="{BB962C8B-B14F-4D97-AF65-F5344CB8AC3E}">
        <p14:creationId xmlns:p14="http://schemas.microsoft.com/office/powerpoint/2010/main" val="1330412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6C16D8E-5B76-4D5D-8300-32DA26B19D4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68915"/>
            <a:ext cx="12192000" cy="589085"/>
          </a:xfrm>
          <a:prstGeom prst="rect">
            <a:avLst/>
          </a:prstGeom>
        </p:spPr>
      </p:pic>
      <p:sp>
        <p:nvSpPr>
          <p:cNvPr id="8" name="Title 7">
            <a:extLst>
              <a:ext uri="{FF2B5EF4-FFF2-40B4-BE49-F238E27FC236}">
                <a16:creationId xmlns:a16="http://schemas.microsoft.com/office/drawing/2014/main" id="{0C13C150-BB14-4FB3-8FD5-33634A2AEB0F}"/>
              </a:ext>
            </a:extLst>
          </p:cNvPr>
          <p:cNvSpPr>
            <a:spLocks noGrp="1"/>
          </p:cNvSpPr>
          <p:nvPr>
            <p:ph type="title"/>
          </p:nvPr>
        </p:nvSpPr>
        <p:spPr/>
        <p:txBody>
          <a:bodyPr>
            <a:normAutofit/>
          </a:bodyPr>
          <a:lstStyle/>
          <a:p>
            <a:r>
              <a:rPr lang="en-GB" sz="3500" b="1" dirty="0"/>
              <a:t>Session review and feedback</a:t>
            </a:r>
          </a:p>
        </p:txBody>
      </p:sp>
    </p:spTree>
    <p:extLst>
      <p:ext uri="{BB962C8B-B14F-4D97-AF65-F5344CB8AC3E}">
        <p14:creationId xmlns:p14="http://schemas.microsoft.com/office/powerpoint/2010/main" val="1383654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632D5C-D15D-01D7-782E-B7507A5C2532}"/>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b="1" dirty="0">
                <a:solidFill>
                  <a:schemeClr val="bg1"/>
                </a:solidFill>
                <a:latin typeface="Arial" panose="020B0604020202020204" pitchFamily="34" charset="0"/>
                <a:cs typeface="Arial" panose="020B0604020202020204" pitchFamily="34" charset="0"/>
              </a:rPr>
              <a:t>Critical appraisal vote 2</a:t>
            </a:r>
            <a:endParaRPr lang="en-GB" dirty="0">
              <a:solidFill>
                <a:schemeClr val="bg1"/>
              </a:solidFill>
            </a:endParaRPr>
          </a:p>
        </p:txBody>
      </p:sp>
      <p:pic>
        <p:nvPicPr>
          <p:cNvPr id="7" name="Picture 6" descr="Screenshot of &quot;Long-term effects of COVID-19 on mental health: A systematic review&quot; in the Journal of Affective Disorders by Nicole Wallbridge Bourmistrova et al.">
            <a:extLst>
              <a:ext uri="{FF2B5EF4-FFF2-40B4-BE49-F238E27FC236}">
                <a16:creationId xmlns:a16="http://schemas.microsoft.com/office/drawing/2014/main" id="{C7FD0332-3911-3DC1-0BAD-27F3A726ED32}"/>
              </a:ext>
            </a:extLst>
          </p:cNvPr>
          <p:cNvPicPr>
            <a:picLocks noChangeAspect="1"/>
          </p:cNvPicPr>
          <p:nvPr/>
        </p:nvPicPr>
        <p:blipFill>
          <a:blip r:embed="rId3"/>
          <a:stretch>
            <a:fillRect/>
          </a:stretch>
        </p:blipFill>
        <p:spPr>
          <a:xfrm>
            <a:off x="2895153" y="862953"/>
            <a:ext cx="6401693" cy="2762636"/>
          </a:xfrm>
          <a:prstGeom prst="rect">
            <a:avLst/>
          </a:prstGeom>
        </p:spPr>
      </p:pic>
      <p:sp>
        <p:nvSpPr>
          <p:cNvPr id="4" name="Content Placeholder 3">
            <a:extLst>
              <a:ext uri="{FF2B5EF4-FFF2-40B4-BE49-F238E27FC236}">
                <a16:creationId xmlns:a16="http://schemas.microsoft.com/office/drawing/2014/main" id="{8F60034A-AB94-43D9-9807-A988DDD1E186}"/>
              </a:ext>
            </a:extLst>
          </p:cNvPr>
          <p:cNvSpPr>
            <a:spLocks noGrp="1"/>
          </p:cNvSpPr>
          <p:nvPr>
            <p:ph idx="1"/>
          </p:nvPr>
        </p:nvSpPr>
        <p:spPr>
          <a:xfrm>
            <a:off x="838200" y="4329533"/>
            <a:ext cx="10515600" cy="862953"/>
          </a:xfrm>
        </p:spPr>
        <p:txBody>
          <a:bodyPr/>
          <a:lstStyle/>
          <a:p>
            <a:pPr marL="0" indent="0">
              <a:buNone/>
            </a:pPr>
            <a:r>
              <a:rPr lang="en-GB" dirty="0"/>
              <a:t>1. 	Do you think that this systematic review complies with 	PRISMA guideline standards?</a:t>
            </a:r>
          </a:p>
        </p:txBody>
      </p:sp>
      <p:sp>
        <p:nvSpPr>
          <p:cNvPr id="17" name="Content Placeholder 3">
            <a:extLst>
              <a:ext uri="{FF2B5EF4-FFF2-40B4-BE49-F238E27FC236}">
                <a16:creationId xmlns:a16="http://schemas.microsoft.com/office/drawing/2014/main" id="{AB9E1615-1AC9-4FBC-9FAD-1625E9F0A322}"/>
              </a:ext>
            </a:extLst>
          </p:cNvPr>
          <p:cNvSpPr txBox="1">
            <a:spLocks/>
          </p:cNvSpPr>
          <p:nvPr/>
        </p:nvSpPr>
        <p:spPr>
          <a:xfrm>
            <a:off x="838200" y="5192486"/>
            <a:ext cx="10515600" cy="8629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2.	Do you think that this systematic review search is 	appropriately constructed?</a:t>
            </a:r>
          </a:p>
        </p:txBody>
      </p:sp>
      <p:pic>
        <p:nvPicPr>
          <p:cNvPr id="11" name="Picture 10">
            <a:extLst>
              <a:ext uri="{FF2B5EF4-FFF2-40B4-BE49-F238E27FC236}">
                <a16:creationId xmlns:a16="http://schemas.microsoft.com/office/drawing/2014/main" id="{36C16D8E-5B76-4D5D-8300-32DA26B19D4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68915"/>
            <a:ext cx="12192000" cy="589085"/>
          </a:xfrm>
          <a:prstGeom prst="rect">
            <a:avLst/>
          </a:prstGeom>
        </p:spPr>
      </p:pic>
    </p:spTree>
    <p:extLst>
      <p:ext uri="{BB962C8B-B14F-4D97-AF65-F5344CB8AC3E}">
        <p14:creationId xmlns:p14="http://schemas.microsoft.com/office/powerpoint/2010/main" val="88974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6C16D8E-5B76-4D5D-8300-32DA26B19D4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68915"/>
            <a:ext cx="12192000" cy="589085"/>
          </a:xfrm>
          <a:prstGeom prst="rect">
            <a:avLst/>
          </a:prstGeom>
        </p:spPr>
      </p:pic>
      <p:sp>
        <p:nvSpPr>
          <p:cNvPr id="8" name="Title 7">
            <a:extLst>
              <a:ext uri="{FF2B5EF4-FFF2-40B4-BE49-F238E27FC236}">
                <a16:creationId xmlns:a16="http://schemas.microsoft.com/office/drawing/2014/main" id="{0C13C150-BB14-4FB3-8FD5-33634A2AEB0F}"/>
              </a:ext>
            </a:extLst>
          </p:cNvPr>
          <p:cNvSpPr>
            <a:spLocks noGrp="1"/>
          </p:cNvSpPr>
          <p:nvPr>
            <p:ph type="title"/>
          </p:nvPr>
        </p:nvSpPr>
        <p:spPr/>
        <p:txBody>
          <a:bodyPr>
            <a:normAutofit/>
          </a:bodyPr>
          <a:lstStyle/>
          <a:p>
            <a:r>
              <a:rPr lang="en-GB" sz="3500" b="1" dirty="0"/>
              <a:t>Peer-review of search strategies</a:t>
            </a:r>
          </a:p>
        </p:txBody>
      </p:sp>
      <p:sp>
        <p:nvSpPr>
          <p:cNvPr id="9" name="Content Placeholder 8">
            <a:extLst>
              <a:ext uri="{FF2B5EF4-FFF2-40B4-BE49-F238E27FC236}">
                <a16:creationId xmlns:a16="http://schemas.microsoft.com/office/drawing/2014/main" id="{5BB58A7C-32FB-4D4F-852C-DA6C2065B843}"/>
              </a:ext>
            </a:extLst>
          </p:cNvPr>
          <p:cNvSpPr>
            <a:spLocks noGrp="1"/>
          </p:cNvSpPr>
          <p:nvPr>
            <p:ph idx="1"/>
          </p:nvPr>
        </p:nvSpPr>
        <p:spPr>
          <a:xfrm>
            <a:off x="838200" y="1592132"/>
            <a:ext cx="10515600" cy="4584831"/>
          </a:xfrm>
        </p:spPr>
        <p:txBody>
          <a:bodyPr>
            <a:normAutofit/>
          </a:bodyPr>
          <a:lstStyle/>
          <a:p>
            <a:r>
              <a:rPr lang="en-GB" dirty="0"/>
              <a:t>Small group discussion of your draft search strategies</a:t>
            </a:r>
          </a:p>
          <a:p>
            <a:r>
              <a:rPr lang="en-GB" dirty="0"/>
              <a:t>Please refer to the ‘Peer review PRESS’ handout (Word document)</a:t>
            </a:r>
          </a:p>
          <a:p>
            <a:endParaRPr lang="en-GB" dirty="0"/>
          </a:p>
          <a:p>
            <a:endParaRPr lang="en-GB" dirty="0"/>
          </a:p>
        </p:txBody>
      </p:sp>
      <p:pic>
        <p:nvPicPr>
          <p:cNvPr id="3" name="Picture 2" descr="Text from the PRISMA statement document. The following text is highlighted: &quot;We also encourage authors to state whether search strategies were peer reviewed as part of the systematic review process&quot;. The full text is available at https://doi.org/10.1371/journal.pmed.1000100">
            <a:extLst>
              <a:ext uri="{FF2B5EF4-FFF2-40B4-BE49-F238E27FC236}">
                <a16:creationId xmlns:a16="http://schemas.microsoft.com/office/drawing/2014/main" id="{6F2A3C71-9056-4938-B5FE-801F2C648CFE}"/>
              </a:ext>
            </a:extLst>
          </p:cNvPr>
          <p:cNvPicPr>
            <a:picLocks noChangeAspect="1"/>
          </p:cNvPicPr>
          <p:nvPr/>
        </p:nvPicPr>
        <p:blipFill>
          <a:blip r:embed="rId4"/>
          <a:stretch>
            <a:fillRect/>
          </a:stretch>
        </p:blipFill>
        <p:spPr>
          <a:xfrm>
            <a:off x="2680447" y="2994088"/>
            <a:ext cx="6831106" cy="2698409"/>
          </a:xfrm>
          <a:prstGeom prst="rect">
            <a:avLst/>
          </a:prstGeom>
        </p:spPr>
      </p:pic>
      <p:sp>
        <p:nvSpPr>
          <p:cNvPr id="4" name="Oval 3">
            <a:extLst>
              <a:ext uri="{FF2B5EF4-FFF2-40B4-BE49-F238E27FC236}">
                <a16:creationId xmlns:a16="http://schemas.microsoft.com/office/drawing/2014/main" id="{70E043BB-B0E0-4FA4-AE1B-0D669F5F3B74}"/>
              </a:ext>
              <a:ext uri="{C183D7F6-B498-43B3-948B-1728B52AA6E4}">
                <adec:decorative xmlns:adec="http://schemas.microsoft.com/office/drawing/2017/decorative" val="1"/>
              </a:ext>
            </a:extLst>
          </p:cNvPr>
          <p:cNvSpPr/>
          <p:nvPr/>
        </p:nvSpPr>
        <p:spPr>
          <a:xfrm>
            <a:off x="1777422" y="4969661"/>
            <a:ext cx="8637157" cy="7554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C579DB81-8EF8-4046-83EF-1CD2F519D037}"/>
              </a:ext>
            </a:extLst>
          </p:cNvPr>
          <p:cNvSpPr txBox="1"/>
          <p:nvPr/>
        </p:nvSpPr>
        <p:spPr>
          <a:xfrm>
            <a:off x="1464833" y="5865552"/>
            <a:ext cx="9262333" cy="400110"/>
          </a:xfrm>
          <a:prstGeom prst="rect">
            <a:avLst/>
          </a:prstGeom>
          <a:noFill/>
        </p:spPr>
        <p:txBody>
          <a:bodyPr wrap="square">
            <a:spAutoFit/>
          </a:bodyPr>
          <a:lstStyle/>
          <a:p>
            <a:r>
              <a:rPr lang="en-GB" sz="1000" dirty="0" err="1"/>
              <a:t>Liberati</a:t>
            </a:r>
            <a:r>
              <a:rPr lang="en-GB" sz="1000" dirty="0"/>
              <a:t> A, Altman DG, </a:t>
            </a:r>
            <a:r>
              <a:rPr lang="en-GB" sz="1000" dirty="0" err="1"/>
              <a:t>Tetzlaff</a:t>
            </a:r>
            <a:r>
              <a:rPr lang="en-GB" sz="1000" dirty="0"/>
              <a:t> J, Mulrow C, </a:t>
            </a:r>
            <a:r>
              <a:rPr lang="en-GB" sz="1000" dirty="0" err="1"/>
              <a:t>Gøtzsche</a:t>
            </a:r>
            <a:r>
              <a:rPr lang="en-GB" sz="1000" dirty="0"/>
              <a:t> PC, et al. (2009) The PRISMA Statement for Reporting Systematic Reviews and Meta-Analyses of Studies That Evaluate Health Care Interventions: Explanation and Elaboration. PLOS Medicine 6(7): e1000100. </a:t>
            </a:r>
            <a:r>
              <a:rPr lang="en-GB" sz="1000" dirty="0">
                <a:hlinkClick r:id="rId5"/>
              </a:rPr>
              <a:t>https://doi.org/10.1371/journal.pmed.1000100</a:t>
            </a:r>
            <a:r>
              <a:rPr lang="en-GB" sz="1000" dirty="0"/>
              <a:t> </a:t>
            </a:r>
          </a:p>
        </p:txBody>
      </p:sp>
    </p:spTree>
    <p:extLst>
      <p:ext uri="{BB962C8B-B14F-4D97-AF65-F5344CB8AC3E}">
        <p14:creationId xmlns:p14="http://schemas.microsoft.com/office/powerpoint/2010/main" val="3454020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6C16D8E-5B76-4D5D-8300-32DA26B19D4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68915"/>
            <a:ext cx="12192000" cy="589085"/>
          </a:xfrm>
          <a:prstGeom prst="rect">
            <a:avLst/>
          </a:prstGeom>
        </p:spPr>
      </p:pic>
      <p:sp>
        <p:nvSpPr>
          <p:cNvPr id="8" name="Title 7">
            <a:extLst>
              <a:ext uri="{FF2B5EF4-FFF2-40B4-BE49-F238E27FC236}">
                <a16:creationId xmlns:a16="http://schemas.microsoft.com/office/drawing/2014/main" id="{0C13C150-BB14-4FB3-8FD5-33634A2AEB0F}"/>
              </a:ext>
            </a:extLst>
          </p:cNvPr>
          <p:cNvSpPr>
            <a:spLocks noGrp="1"/>
          </p:cNvSpPr>
          <p:nvPr>
            <p:ph type="title"/>
          </p:nvPr>
        </p:nvSpPr>
        <p:spPr/>
        <p:txBody>
          <a:bodyPr>
            <a:normAutofit/>
          </a:bodyPr>
          <a:lstStyle/>
          <a:p>
            <a:r>
              <a:rPr lang="en-GB" sz="3500" b="1" dirty="0"/>
              <a:t>Second session review and feedback</a:t>
            </a:r>
          </a:p>
        </p:txBody>
      </p:sp>
    </p:spTree>
    <p:extLst>
      <p:ext uri="{BB962C8B-B14F-4D97-AF65-F5344CB8AC3E}">
        <p14:creationId xmlns:p14="http://schemas.microsoft.com/office/powerpoint/2010/main" val="1976463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6C16D8E-5B76-4D5D-8300-32DA26B19D4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68915"/>
            <a:ext cx="12192000" cy="589085"/>
          </a:xfrm>
          <a:prstGeom prst="rect">
            <a:avLst/>
          </a:prstGeom>
        </p:spPr>
      </p:pic>
      <p:sp>
        <p:nvSpPr>
          <p:cNvPr id="8" name="Title 7">
            <a:extLst>
              <a:ext uri="{FF2B5EF4-FFF2-40B4-BE49-F238E27FC236}">
                <a16:creationId xmlns:a16="http://schemas.microsoft.com/office/drawing/2014/main" id="{0C13C150-BB14-4FB3-8FD5-33634A2AEB0F}"/>
              </a:ext>
            </a:extLst>
          </p:cNvPr>
          <p:cNvSpPr>
            <a:spLocks noGrp="1"/>
          </p:cNvSpPr>
          <p:nvPr>
            <p:ph type="title"/>
          </p:nvPr>
        </p:nvSpPr>
        <p:spPr/>
        <p:txBody>
          <a:bodyPr>
            <a:normAutofit/>
          </a:bodyPr>
          <a:lstStyle/>
          <a:p>
            <a:r>
              <a:rPr lang="en-GB" sz="3500" b="1" dirty="0"/>
              <a:t>Systematic review escape room</a:t>
            </a:r>
          </a:p>
        </p:txBody>
      </p:sp>
      <p:pic>
        <p:nvPicPr>
          <p:cNvPr id="2" name="Picture 1">
            <a:extLst>
              <a:ext uri="{FF2B5EF4-FFF2-40B4-BE49-F238E27FC236}">
                <a16:creationId xmlns:a16="http://schemas.microsoft.com/office/drawing/2014/main" id="{4B60BC3D-B3D3-9FAC-C191-B9DC66DD866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572000" y="1905000"/>
            <a:ext cx="3048000" cy="3048000"/>
          </a:xfrm>
          <a:prstGeom prst="rect">
            <a:avLst/>
          </a:prstGeom>
        </p:spPr>
      </p:pic>
      <p:sp>
        <p:nvSpPr>
          <p:cNvPr id="3" name="TextBox 2">
            <a:extLst>
              <a:ext uri="{FF2B5EF4-FFF2-40B4-BE49-F238E27FC236}">
                <a16:creationId xmlns:a16="http://schemas.microsoft.com/office/drawing/2014/main" id="{01CAFB69-2F4D-EF74-1356-764E0FE49575}"/>
              </a:ext>
            </a:extLst>
          </p:cNvPr>
          <p:cNvSpPr txBox="1"/>
          <p:nvPr/>
        </p:nvSpPr>
        <p:spPr>
          <a:xfrm>
            <a:off x="1980345" y="5443591"/>
            <a:ext cx="823131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rgbClr val="0072BC"/>
                </a:solidFill>
                <a:latin typeface="Arial"/>
                <a:cs typeface="Arial"/>
                <a:hlinkClick r:id="rId5"/>
              </a:rPr>
              <a:t>https://tinyurl.com/4m8sa2up</a:t>
            </a:r>
            <a:endParaRPr lang="en-US" sz="3200" dirty="0">
              <a:cs typeface="Calibri"/>
            </a:endParaRPr>
          </a:p>
        </p:txBody>
      </p:sp>
    </p:spTree>
    <p:extLst>
      <p:ext uri="{BB962C8B-B14F-4D97-AF65-F5344CB8AC3E}">
        <p14:creationId xmlns:p14="http://schemas.microsoft.com/office/powerpoint/2010/main" val="4248146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5CA4E-4214-17B6-4F35-BEFC84200275}"/>
              </a:ext>
            </a:extLst>
          </p:cNvPr>
          <p:cNvSpPr>
            <a:spLocks noGrp="1"/>
          </p:cNvSpPr>
          <p:nvPr>
            <p:ph type="title"/>
          </p:nvPr>
        </p:nvSpPr>
        <p:spPr/>
        <p:txBody>
          <a:bodyPr/>
          <a:lstStyle/>
          <a:p>
            <a:pPr lvl="0">
              <a:spcBef>
                <a:spcPts val="1000"/>
              </a:spcBef>
            </a:pPr>
            <a:r>
              <a:rPr lang="en-GB" sz="3500" b="1" dirty="0">
                <a:solidFill>
                  <a:prstClr val="black"/>
                </a:solidFill>
                <a:ea typeface="+mn-ea"/>
                <a:cs typeface="+mn-cs"/>
              </a:rPr>
              <a:t>Schedule for the afternoon</a:t>
            </a:r>
          </a:p>
        </p:txBody>
      </p:sp>
      <p:sp>
        <p:nvSpPr>
          <p:cNvPr id="3" name="Content Placeholder 2"/>
          <p:cNvSpPr>
            <a:spLocks noGrp="1"/>
          </p:cNvSpPr>
          <p:nvPr>
            <p:ph idx="1"/>
          </p:nvPr>
        </p:nvSpPr>
        <p:spPr>
          <a:xfrm>
            <a:off x="838200" y="1719943"/>
            <a:ext cx="10515600" cy="4245428"/>
          </a:xfrm>
        </p:spPr>
        <p:txBody>
          <a:bodyPr>
            <a:normAutofit fontScale="92500" lnSpcReduction="20000"/>
          </a:bodyPr>
          <a:lstStyle/>
          <a:p>
            <a:pPr marL="0" indent="0">
              <a:buNone/>
            </a:pPr>
            <a:r>
              <a:rPr lang="en-GB" sz="2400" dirty="0"/>
              <a:t>13.30-15.00 Systematic review journal club: Introduction to appraising a systematic review, followed by small group discussion of Wallbridge </a:t>
            </a:r>
            <a:r>
              <a:rPr lang="en-GB" sz="2400" dirty="0" err="1"/>
              <a:t>Bourmistrova</a:t>
            </a:r>
            <a:r>
              <a:rPr lang="en-GB" sz="2400" dirty="0"/>
              <a:t> et al.’s systematic review</a:t>
            </a:r>
          </a:p>
          <a:p>
            <a:pPr marL="0" indent="0">
              <a:buNone/>
            </a:pPr>
            <a:endParaRPr lang="en-GB" sz="2400" dirty="0"/>
          </a:p>
          <a:p>
            <a:pPr marL="0" indent="0">
              <a:buNone/>
            </a:pPr>
            <a:r>
              <a:rPr lang="en-GB" sz="2400" dirty="0"/>
              <a:t>15.00-15.10 Break</a:t>
            </a:r>
          </a:p>
          <a:p>
            <a:pPr marL="0" indent="0">
              <a:buNone/>
            </a:pPr>
            <a:endParaRPr lang="en-GB" sz="2400" dirty="0"/>
          </a:p>
          <a:p>
            <a:pPr marL="0" indent="0">
              <a:buNone/>
            </a:pPr>
            <a:r>
              <a:rPr lang="en-GB" sz="2400" dirty="0"/>
              <a:t>15.10-15.40 Systematic review peer review session: Small group peer review of your draft search strategies</a:t>
            </a:r>
          </a:p>
          <a:p>
            <a:pPr marL="0" indent="0">
              <a:buNone/>
            </a:pPr>
            <a:endParaRPr lang="en-GB" sz="2400" dirty="0"/>
          </a:p>
          <a:p>
            <a:pPr marL="0" indent="0">
              <a:buNone/>
            </a:pPr>
            <a:r>
              <a:rPr lang="en-GB" sz="2400" dirty="0"/>
              <a:t>15.45-16.15 Systematic review escape room</a:t>
            </a:r>
          </a:p>
          <a:p>
            <a:pPr marL="0" indent="0">
              <a:buNone/>
            </a:pPr>
            <a:endParaRPr lang="en-GB" sz="2400" dirty="0"/>
          </a:p>
          <a:p>
            <a:pPr marL="0" indent="0">
              <a:buNone/>
            </a:pPr>
            <a:r>
              <a:rPr lang="en-GB" sz="2400" dirty="0"/>
              <a:t>16.20-16.30 Summary of the days learning</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68915"/>
            <a:ext cx="12192000" cy="589085"/>
          </a:xfrm>
          <a:prstGeom prst="rect">
            <a:avLst/>
          </a:prstGeom>
        </p:spPr>
      </p:pic>
    </p:spTree>
    <p:extLst>
      <p:ext uri="{BB962C8B-B14F-4D97-AF65-F5344CB8AC3E}">
        <p14:creationId xmlns:p14="http://schemas.microsoft.com/office/powerpoint/2010/main" val="3101884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CD0AA-877E-B916-715B-F11F1A634D71}"/>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GB" dirty="0"/>
              <a:t>Closing slide</a:t>
            </a:r>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29" r="21238"/>
          <a:stretch/>
        </p:blipFill>
        <p:spPr>
          <a:xfrm>
            <a:off x="3402622" y="0"/>
            <a:ext cx="8801101" cy="6857390"/>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7569201" cy="6858000"/>
          </a:xfrm>
          <a:prstGeom prst="rect">
            <a:avLst/>
          </a:prstGeom>
        </p:spPr>
      </p:pic>
      <p:sp>
        <p:nvSpPr>
          <p:cNvPr id="9" name="TextBox 8"/>
          <p:cNvSpPr txBox="1"/>
          <p:nvPr/>
        </p:nvSpPr>
        <p:spPr>
          <a:xfrm>
            <a:off x="467544" y="3120580"/>
            <a:ext cx="4392488" cy="2492990"/>
          </a:xfrm>
          <a:prstGeom prst="rect">
            <a:avLst/>
          </a:prstGeom>
          <a:noFill/>
        </p:spPr>
        <p:txBody>
          <a:bodyPr wrap="square" rtlCol="0">
            <a:spAutoFit/>
          </a:bodyPr>
          <a:lstStyle/>
          <a:p>
            <a:r>
              <a:rPr lang="en-GB" sz="2800" dirty="0">
                <a:solidFill>
                  <a:schemeClr val="bg1"/>
                </a:solidFill>
                <a:latin typeface="Arial" panose="020B0604020202020204" pitchFamily="34" charset="0"/>
                <a:cs typeface="Arial" panose="020B0604020202020204" pitchFamily="34" charset="0"/>
              </a:rPr>
              <a:t>Tracey McKee</a:t>
            </a:r>
          </a:p>
          <a:p>
            <a:r>
              <a:rPr lang="en-GB" sz="2000" dirty="0">
                <a:solidFill>
                  <a:schemeClr val="bg1"/>
                </a:solidFill>
                <a:latin typeface="Arial" panose="020B0604020202020204" pitchFamily="34" charset="0"/>
                <a:cs typeface="Arial" panose="020B0604020202020204" pitchFamily="34" charset="0"/>
              </a:rPr>
              <a:t>NHS Greater Glasgow &amp; Clyde Library Services</a:t>
            </a:r>
          </a:p>
          <a:p>
            <a:endParaRPr lang="en-GB" sz="2400" dirty="0">
              <a:solidFill>
                <a:schemeClr val="bg1"/>
              </a:solidFill>
              <a:latin typeface="Arial" panose="020B0604020202020204" pitchFamily="34" charset="0"/>
              <a:cs typeface="Arial" panose="020B0604020202020204" pitchFamily="34" charset="0"/>
            </a:endParaRPr>
          </a:p>
          <a:p>
            <a:r>
              <a:rPr lang="en-GB" sz="2400" dirty="0">
                <a:solidFill>
                  <a:schemeClr val="bg1"/>
                </a:solidFill>
                <a:latin typeface="Arial" panose="020B0604020202020204" pitchFamily="34" charset="0"/>
                <a:cs typeface="Arial" panose="020B0604020202020204" pitchFamily="34" charset="0"/>
              </a:rPr>
              <a:t>Paul Cannon</a:t>
            </a:r>
          </a:p>
          <a:p>
            <a:r>
              <a:rPr lang="en-GB" sz="2000" dirty="0">
                <a:solidFill>
                  <a:schemeClr val="bg1"/>
                </a:solidFill>
                <a:latin typeface="Arial" panose="020B0604020202020204" pitchFamily="34" charset="0"/>
                <a:cs typeface="Arial" panose="020B0604020202020204" pitchFamily="34" charset="0"/>
              </a:rPr>
              <a:t>College Librarian Medical, Veterinary &amp; Life Sciences</a:t>
            </a:r>
          </a:p>
        </p:txBody>
      </p:sp>
      <p:sp>
        <p:nvSpPr>
          <p:cNvPr id="7" name="TextBox 6"/>
          <p:cNvSpPr txBox="1"/>
          <p:nvPr/>
        </p:nvSpPr>
        <p:spPr>
          <a:xfrm>
            <a:off x="467544" y="1675317"/>
            <a:ext cx="3274723" cy="830997"/>
          </a:xfrm>
          <a:prstGeom prst="rect">
            <a:avLst/>
          </a:prstGeom>
          <a:noFill/>
        </p:spPr>
        <p:txBody>
          <a:bodyPr wrap="square" rtlCol="0">
            <a:spAutoFit/>
          </a:bodyPr>
          <a:lstStyle/>
          <a:p>
            <a:r>
              <a:rPr lang="en-GB" sz="2400" dirty="0">
                <a:solidFill>
                  <a:schemeClr val="bg1"/>
                </a:solidFill>
                <a:latin typeface="Arial" panose="020B0604020202020204" pitchFamily="34" charset="0"/>
                <a:cs typeface="Arial" panose="020B0604020202020204" pitchFamily="34" charset="0"/>
              </a:rPr>
              <a:t>https://www.gla.ac.uk/myglasgow/library</a:t>
            </a:r>
          </a:p>
        </p:txBody>
      </p:sp>
      <p:sp>
        <p:nvSpPr>
          <p:cNvPr id="14" name="Rectangle 13"/>
          <p:cNvSpPr/>
          <p:nvPr/>
        </p:nvSpPr>
        <p:spPr>
          <a:xfrm>
            <a:off x="467544" y="6125452"/>
            <a:ext cx="2643672" cy="307777"/>
          </a:xfrm>
          <a:prstGeom prst="rect">
            <a:avLst/>
          </a:prstGeom>
        </p:spPr>
        <p:txBody>
          <a:bodyPr wrap="none">
            <a:spAutoFit/>
          </a:bodyPr>
          <a:lstStyle/>
          <a:p>
            <a:r>
              <a:rPr lang="en-GB" sz="1400" dirty="0">
                <a:solidFill>
                  <a:schemeClr val="bg1"/>
                </a:solidFill>
              </a:rPr>
              <a:t>Photo by </a:t>
            </a:r>
            <a:r>
              <a:rPr lang="en-GB" sz="1400" dirty="0" err="1">
                <a:solidFill>
                  <a:schemeClr val="bg1"/>
                </a:solidFill>
                <a:hlinkClick r:id="rId4"/>
              </a:rPr>
              <a:t>rawpixel</a:t>
            </a:r>
            <a:r>
              <a:rPr lang="en-GB" sz="1400" dirty="0">
                <a:solidFill>
                  <a:schemeClr val="bg1"/>
                </a:solidFill>
              </a:rPr>
              <a:t> on </a:t>
            </a:r>
            <a:r>
              <a:rPr lang="en-GB" sz="1400" dirty="0">
                <a:solidFill>
                  <a:schemeClr val="bg1"/>
                </a:solidFill>
                <a:hlinkClick r:id="rId5"/>
              </a:rPr>
              <a:t>Unsplash</a:t>
            </a:r>
            <a:endParaRPr lang="en-GB" sz="1400" dirty="0">
              <a:solidFill>
                <a:schemeClr val="bg1"/>
              </a:solidFill>
            </a:endParaRPr>
          </a:p>
        </p:txBody>
      </p:sp>
      <p:sp>
        <p:nvSpPr>
          <p:cNvPr id="18" name="Rectangle 17">
            <a:extLst>
              <a:ext uri="{FF2B5EF4-FFF2-40B4-BE49-F238E27FC236}">
                <a16:creationId xmlns:a16="http://schemas.microsoft.com/office/drawing/2014/main" id="{92DB69D6-F8E7-495B-88D3-F206655F91EF}"/>
              </a:ext>
            </a:extLst>
          </p:cNvPr>
          <p:cNvSpPr/>
          <p:nvPr/>
        </p:nvSpPr>
        <p:spPr>
          <a:xfrm>
            <a:off x="1399954" y="6528918"/>
            <a:ext cx="4949538" cy="246221"/>
          </a:xfrm>
          <a:prstGeom prst="rect">
            <a:avLst/>
          </a:prstGeom>
        </p:spPr>
        <p:txBody>
          <a:bodyPr wrap="square">
            <a:spAutoFit/>
          </a:bodyPr>
          <a:lstStyle/>
          <a:p>
            <a:r>
              <a:rPr lang="en-GB" sz="1000" dirty="0">
                <a:solidFill>
                  <a:schemeClr val="bg1"/>
                </a:solidFill>
                <a:latin typeface="Arial" panose="020B0604020202020204" pitchFamily="34" charset="0"/>
                <a:cs typeface="Arial" panose="020B0604020202020204" pitchFamily="34" charset="0"/>
              </a:rPr>
              <a:t>This work is licensed under a </a:t>
            </a:r>
            <a:r>
              <a:rPr lang="en-GB" sz="1000" dirty="0">
                <a:solidFill>
                  <a:schemeClr val="bg1"/>
                </a:solidFill>
                <a:latin typeface="Arial" panose="020B0604020202020204" pitchFamily="34" charset="0"/>
                <a:cs typeface="Arial" panose="020B0604020202020204" pitchFamily="34" charset="0"/>
                <a:hlinkClick r:id="rId6"/>
              </a:rPr>
              <a:t>Creative Commons Attribution 4.0 International License</a:t>
            </a:r>
            <a:endParaRPr lang="en-GB" sz="1000" dirty="0">
              <a:solidFill>
                <a:schemeClr val="bg1"/>
              </a:solidFill>
              <a:latin typeface="Arial" panose="020B0604020202020204" pitchFamily="34" charset="0"/>
              <a:cs typeface="Arial" panose="020B0604020202020204" pitchFamily="34" charset="0"/>
            </a:endParaRP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7544" y="354530"/>
            <a:ext cx="1584176" cy="491369"/>
          </a:xfrm>
          <a:prstGeom prst="rect">
            <a:avLst/>
          </a:prstGeom>
        </p:spPr>
      </p:pic>
      <p:pic>
        <p:nvPicPr>
          <p:cNvPr id="17" name="Picture 16">
            <a:extLst>
              <a:ext uri="{FF2B5EF4-FFF2-40B4-BE49-F238E27FC236}">
                <a16:creationId xmlns:a16="http://schemas.microsoft.com/office/drawing/2014/main" id="{6F9BB42E-5704-4713-B2C7-C224E396A22C}"/>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1754" y="6504392"/>
            <a:ext cx="838200" cy="295275"/>
          </a:xfrm>
          <a:prstGeom prst="rect">
            <a:avLst/>
          </a:prstGeom>
        </p:spPr>
      </p:pic>
    </p:spTree>
    <p:extLst>
      <p:ext uri="{BB962C8B-B14F-4D97-AF65-F5344CB8AC3E}">
        <p14:creationId xmlns:p14="http://schemas.microsoft.com/office/powerpoint/2010/main" val="2669277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6C16D8E-5B76-4D5D-8300-32DA26B19D4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68915"/>
            <a:ext cx="12192000" cy="589085"/>
          </a:xfrm>
          <a:prstGeom prst="rect">
            <a:avLst/>
          </a:prstGeom>
        </p:spPr>
      </p:pic>
      <p:sp>
        <p:nvSpPr>
          <p:cNvPr id="8" name="Title 7">
            <a:extLst>
              <a:ext uri="{FF2B5EF4-FFF2-40B4-BE49-F238E27FC236}">
                <a16:creationId xmlns:a16="http://schemas.microsoft.com/office/drawing/2014/main" id="{0C13C150-BB14-4FB3-8FD5-33634A2AEB0F}"/>
              </a:ext>
            </a:extLst>
          </p:cNvPr>
          <p:cNvSpPr>
            <a:spLocks noGrp="1"/>
          </p:cNvSpPr>
          <p:nvPr>
            <p:ph type="title"/>
          </p:nvPr>
        </p:nvSpPr>
        <p:spPr/>
        <p:txBody>
          <a:bodyPr>
            <a:normAutofit/>
          </a:bodyPr>
          <a:lstStyle/>
          <a:p>
            <a:r>
              <a:rPr lang="en-GB" sz="3500" b="1" dirty="0"/>
              <a:t>Structure of the journal club</a:t>
            </a:r>
          </a:p>
        </p:txBody>
      </p:sp>
      <p:sp>
        <p:nvSpPr>
          <p:cNvPr id="9" name="Content Placeholder 8">
            <a:extLst>
              <a:ext uri="{FF2B5EF4-FFF2-40B4-BE49-F238E27FC236}">
                <a16:creationId xmlns:a16="http://schemas.microsoft.com/office/drawing/2014/main" id="{5BB58A7C-32FB-4D4F-852C-DA6C2065B843}"/>
              </a:ext>
            </a:extLst>
          </p:cNvPr>
          <p:cNvSpPr>
            <a:spLocks noGrp="1"/>
          </p:cNvSpPr>
          <p:nvPr>
            <p:ph idx="1"/>
          </p:nvPr>
        </p:nvSpPr>
        <p:spPr/>
        <p:txBody>
          <a:bodyPr>
            <a:normAutofit fontScale="92500" lnSpcReduction="10000"/>
          </a:bodyPr>
          <a:lstStyle/>
          <a:p>
            <a:r>
              <a:rPr lang="en-GB" dirty="0"/>
              <a:t>Mix of polling, voting, and small group and whole group discussion</a:t>
            </a:r>
          </a:p>
          <a:p>
            <a:pPr marL="0" indent="0">
              <a:buNone/>
            </a:pPr>
            <a:endParaRPr lang="en-GB" dirty="0"/>
          </a:p>
          <a:p>
            <a:r>
              <a:rPr lang="en-GB" dirty="0"/>
              <a:t>Introduction to PRISMA reporting guidelines</a:t>
            </a:r>
          </a:p>
          <a:p>
            <a:r>
              <a:rPr lang="en-GB" dirty="0"/>
              <a:t>Guided appraisal of the reporting of a systematic review</a:t>
            </a:r>
          </a:p>
          <a:p>
            <a:r>
              <a:rPr lang="en-GB" dirty="0"/>
              <a:t>Small group discussion of a systematic review</a:t>
            </a:r>
          </a:p>
          <a:p>
            <a:r>
              <a:rPr lang="en-GB" dirty="0"/>
              <a:t>Whole group feedback</a:t>
            </a:r>
          </a:p>
          <a:p>
            <a:r>
              <a:rPr lang="en-GB" dirty="0"/>
              <a:t>Session review and feedback</a:t>
            </a:r>
          </a:p>
          <a:p>
            <a:endParaRPr lang="en-GB" dirty="0"/>
          </a:p>
          <a:p>
            <a:pPr marL="0" indent="0">
              <a:buNone/>
            </a:pPr>
            <a:r>
              <a:rPr lang="en-GB" b="1" dirty="0"/>
              <a:t>Please ask any questions you have as we go along – in person or in the chat</a:t>
            </a:r>
          </a:p>
        </p:txBody>
      </p:sp>
    </p:spTree>
    <p:extLst>
      <p:ext uri="{BB962C8B-B14F-4D97-AF65-F5344CB8AC3E}">
        <p14:creationId xmlns:p14="http://schemas.microsoft.com/office/powerpoint/2010/main" val="2968954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6C16D8E-5B76-4D5D-8300-32DA26B19D4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68915"/>
            <a:ext cx="12192000" cy="589085"/>
          </a:xfrm>
          <a:prstGeom prst="rect">
            <a:avLst/>
          </a:prstGeom>
        </p:spPr>
      </p:pic>
      <p:sp>
        <p:nvSpPr>
          <p:cNvPr id="8" name="Title 7">
            <a:extLst>
              <a:ext uri="{FF2B5EF4-FFF2-40B4-BE49-F238E27FC236}">
                <a16:creationId xmlns:a16="http://schemas.microsoft.com/office/drawing/2014/main" id="{0C13C150-BB14-4FB3-8FD5-33634A2AEB0F}"/>
              </a:ext>
            </a:extLst>
          </p:cNvPr>
          <p:cNvSpPr>
            <a:spLocks noGrp="1"/>
          </p:cNvSpPr>
          <p:nvPr>
            <p:ph type="title"/>
          </p:nvPr>
        </p:nvSpPr>
        <p:spPr/>
        <p:txBody>
          <a:bodyPr>
            <a:normAutofit/>
          </a:bodyPr>
          <a:lstStyle/>
          <a:p>
            <a:r>
              <a:rPr lang="en-GB" sz="3500" b="1" dirty="0"/>
              <a:t>Learning outcomes</a:t>
            </a:r>
          </a:p>
        </p:txBody>
      </p:sp>
      <p:sp>
        <p:nvSpPr>
          <p:cNvPr id="9" name="Content Placeholder 8">
            <a:extLst>
              <a:ext uri="{FF2B5EF4-FFF2-40B4-BE49-F238E27FC236}">
                <a16:creationId xmlns:a16="http://schemas.microsoft.com/office/drawing/2014/main" id="{5BB58A7C-32FB-4D4F-852C-DA6C2065B843}"/>
              </a:ext>
            </a:extLst>
          </p:cNvPr>
          <p:cNvSpPr>
            <a:spLocks noGrp="1"/>
          </p:cNvSpPr>
          <p:nvPr>
            <p:ph idx="1"/>
          </p:nvPr>
        </p:nvSpPr>
        <p:spPr/>
        <p:txBody>
          <a:bodyPr/>
          <a:lstStyle/>
          <a:p>
            <a:pPr marL="0" indent="0">
              <a:buNone/>
            </a:pPr>
            <a:r>
              <a:rPr lang="en-GB" dirty="0"/>
              <a:t>By the end of this journal club you will:</a:t>
            </a:r>
          </a:p>
          <a:p>
            <a:pPr marL="0" indent="0">
              <a:buNone/>
            </a:pPr>
            <a:endParaRPr lang="en-GB" sz="1200" dirty="0"/>
          </a:p>
          <a:p>
            <a:r>
              <a:rPr lang="en-GB" dirty="0"/>
              <a:t>Know where to find and how to follow PRISMA reporting guidelines for systematic reviews</a:t>
            </a:r>
          </a:p>
          <a:p>
            <a:r>
              <a:rPr lang="en-GB" dirty="0"/>
              <a:t>Be able to apply your knowledge of reporting guidelines and search strategy formulation to critically appraise a systematic review</a:t>
            </a:r>
          </a:p>
        </p:txBody>
      </p:sp>
    </p:spTree>
    <p:extLst>
      <p:ext uri="{BB962C8B-B14F-4D97-AF65-F5344CB8AC3E}">
        <p14:creationId xmlns:p14="http://schemas.microsoft.com/office/powerpoint/2010/main" val="1639011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6C16D8E-5B76-4D5D-8300-32DA26B19D4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68915"/>
            <a:ext cx="12192000" cy="589085"/>
          </a:xfrm>
          <a:prstGeom prst="rect">
            <a:avLst/>
          </a:prstGeom>
        </p:spPr>
      </p:pic>
      <p:sp>
        <p:nvSpPr>
          <p:cNvPr id="8" name="Title 7">
            <a:extLst>
              <a:ext uri="{FF2B5EF4-FFF2-40B4-BE49-F238E27FC236}">
                <a16:creationId xmlns:a16="http://schemas.microsoft.com/office/drawing/2014/main" id="{0C13C150-BB14-4FB3-8FD5-33634A2AEB0F}"/>
              </a:ext>
            </a:extLst>
          </p:cNvPr>
          <p:cNvSpPr>
            <a:spLocks noGrp="1"/>
          </p:cNvSpPr>
          <p:nvPr>
            <p:ph type="title"/>
          </p:nvPr>
        </p:nvSpPr>
        <p:spPr/>
        <p:txBody>
          <a:bodyPr>
            <a:normAutofit/>
          </a:bodyPr>
          <a:lstStyle/>
          <a:p>
            <a:r>
              <a:rPr lang="en-GB" sz="3500" b="1" dirty="0"/>
              <a:t>A few quick votes…</a:t>
            </a:r>
          </a:p>
        </p:txBody>
      </p:sp>
      <p:sp>
        <p:nvSpPr>
          <p:cNvPr id="9" name="Content Placeholder 8">
            <a:extLst>
              <a:ext uri="{FF2B5EF4-FFF2-40B4-BE49-F238E27FC236}">
                <a16:creationId xmlns:a16="http://schemas.microsoft.com/office/drawing/2014/main" id="{5BB58A7C-32FB-4D4F-852C-DA6C2065B843}"/>
              </a:ext>
            </a:extLst>
          </p:cNvPr>
          <p:cNvSpPr>
            <a:spLocks noGrp="1"/>
          </p:cNvSpPr>
          <p:nvPr>
            <p:ph idx="1"/>
          </p:nvPr>
        </p:nvSpPr>
        <p:spPr>
          <a:xfrm>
            <a:off x="838199" y="1825625"/>
            <a:ext cx="10722429" cy="4351338"/>
          </a:xfrm>
        </p:spPr>
        <p:txBody>
          <a:bodyPr/>
          <a:lstStyle/>
          <a:p>
            <a:pPr marL="0" indent="0">
              <a:buNone/>
            </a:pPr>
            <a:r>
              <a:rPr lang="en-GB" dirty="0"/>
              <a:t>Use the green ‘Tick’ and red ‘Cross’ buttons on the Reactions link to vote.</a:t>
            </a:r>
          </a:p>
        </p:txBody>
      </p:sp>
      <p:pic>
        <p:nvPicPr>
          <p:cNvPr id="4" name="Picture 3">
            <a:extLst>
              <a:ext uri="{FF2B5EF4-FFF2-40B4-BE49-F238E27FC236}">
                <a16:creationId xmlns:a16="http://schemas.microsoft.com/office/drawing/2014/main" id="{DF79E9E5-0D06-56F2-0E8D-490F678CA6BA}"/>
              </a:ext>
            </a:extLst>
          </p:cNvPr>
          <p:cNvPicPr>
            <a:picLocks noChangeAspect="1"/>
          </p:cNvPicPr>
          <p:nvPr/>
        </p:nvPicPr>
        <p:blipFill>
          <a:blip r:embed="rId4"/>
          <a:stretch>
            <a:fillRect/>
          </a:stretch>
        </p:blipFill>
        <p:spPr>
          <a:xfrm>
            <a:off x="2449286" y="2471603"/>
            <a:ext cx="7293428" cy="3619702"/>
          </a:xfrm>
          <a:prstGeom prst="rect">
            <a:avLst/>
          </a:prstGeom>
        </p:spPr>
      </p:pic>
    </p:spTree>
    <p:extLst>
      <p:ext uri="{BB962C8B-B14F-4D97-AF65-F5344CB8AC3E}">
        <p14:creationId xmlns:p14="http://schemas.microsoft.com/office/powerpoint/2010/main" val="513568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16761-FAC7-0C6F-81EA-3A51C044DFB8}"/>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b="1" dirty="0">
                <a:solidFill>
                  <a:prstClr val="white"/>
                </a:solidFill>
                <a:latin typeface="Arial" panose="020B0604020202020204" pitchFamily="34" charset="0"/>
                <a:cs typeface="Arial" panose="020B0604020202020204" pitchFamily="34" charset="0"/>
              </a:rPr>
              <a:t>Critical appraisal vote</a:t>
            </a:r>
          </a:p>
        </p:txBody>
      </p:sp>
      <p:pic>
        <p:nvPicPr>
          <p:cNvPr id="6" name="Picture 5" descr="Screenshot of &quot;Long-term effects of COVID-19 on mental health: A systematic review&quot; in the Journal of Affective Disorders by Nicole Wallbridge Bourmistrova et al.">
            <a:extLst>
              <a:ext uri="{FF2B5EF4-FFF2-40B4-BE49-F238E27FC236}">
                <a16:creationId xmlns:a16="http://schemas.microsoft.com/office/drawing/2014/main" id="{F075BCFF-A401-2399-806B-6CA7160A1D3C}"/>
              </a:ext>
            </a:extLst>
          </p:cNvPr>
          <p:cNvPicPr>
            <a:picLocks noChangeAspect="1"/>
          </p:cNvPicPr>
          <p:nvPr/>
        </p:nvPicPr>
        <p:blipFill>
          <a:blip r:embed="rId3"/>
          <a:stretch>
            <a:fillRect/>
          </a:stretch>
        </p:blipFill>
        <p:spPr>
          <a:xfrm>
            <a:off x="2895153" y="862953"/>
            <a:ext cx="6401693" cy="2762636"/>
          </a:xfrm>
          <a:prstGeom prst="rect">
            <a:avLst/>
          </a:prstGeom>
        </p:spPr>
      </p:pic>
      <p:sp>
        <p:nvSpPr>
          <p:cNvPr id="4" name="Content Placeholder 3">
            <a:extLst>
              <a:ext uri="{FF2B5EF4-FFF2-40B4-BE49-F238E27FC236}">
                <a16:creationId xmlns:a16="http://schemas.microsoft.com/office/drawing/2014/main" id="{8F60034A-AB94-43D9-9807-A988DDD1E186}"/>
              </a:ext>
            </a:extLst>
          </p:cNvPr>
          <p:cNvSpPr>
            <a:spLocks noGrp="1"/>
          </p:cNvSpPr>
          <p:nvPr>
            <p:ph idx="1"/>
          </p:nvPr>
        </p:nvSpPr>
        <p:spPr>
          <a:xfrm>
            <a:off x="838200" y="4329533"/>
            <a:ext cx="10515600" cy="862953"/>
          </a:xfrm>
        </p:spPr>
        <p:txBody>
          <a:bodyPr/>
          <a:lstStyle/>
          <a:p>
            <a:pPr marL="0" indent="0">
              <a:buNone/>
            </a:pPr>
            <a:r>
              <a:rPr lang="en-GB" dirty="0"/>
              <a:t>1. 	Do you think that this systematic review complies with 	PRISMA guideline standards?</a:t>
            </a:r>
          </a:p>
        </p:txBody>
      </p:sp>
      <p:sp>
        <p:nvSpPr>
          <p:cNvPr id="17" name="Content Placeholder 3">
            <a:extLst>
              <a:ext uri="{FF2B5EF4-FFF2-40B4-BE49-F238E27FC236}">
                <a16:creationId xmlns:a16="http://schemas.microsoft.com/office/drawing/2014/main" id="{AB9E1615-1AC9-4FBC-9FAD-1625E9F0A322}"/>
              </a:ext>
            </a:extLst>
          </p:cNvPr>
          <p:cNvSpPr txBox="1">
            <a:spLocks/>
          </p:cNvSpPr>
          <p:nvPr/>
        </p:nvSpPr>
        <p:spPr>
          <a:xfrm>
            <a:off x="838200" y="5192486"/>
            <a:ext cx="10515600" cy="8629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2.	Do you think that this systematic review search is 	appropriately constructed?</a:t>
            </a:r>
          </a:p>
        </p:txBody>
      </p:sp>
      <p:pic>
        <p:nvPicPr>
          <p:cNvPr id="11" name="Picture 10">
            <a:extLst>
              <a:ext uri="{FF2B5EF4-FFF2-40B4-BE49-F238E27FC236}">
                <a16:creationId xmlns:a16="http://schemas.microsoft.com/office/drawing/2014/main" id="{36C16D8E-5B76-4D5D-8300-32DA26B19D4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68915"/>
            <a:ext cx="12192000" cy="589085"/>
          </a:xfrm>
          <a:prstGeom prst="rect">
            <a:avLst/>
          </a:prstGeom>
        </p:spPr>
      </p:pic>
    </p:spTree>
    <p:extLst>
      <p:ext uri="{BB962C8B-B14F-4D97-AF65-F5344CB8AC3E}">
        <p14:creationId xmlns:p14="http://schemas.microsoft.com/office/powerpoint/2010/main" val="323281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6C16D8E-5B76-4D5D-8300-32DA26B19D4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68915"/>
            <a:ext cx="12192000" cy="589085"/>
          </a:xfrm>
          <a:prstGeom prst="rect">
            <a:avLst/>
          </a:prstGeom>
        </p:spPr>
      </p:pic>
      <p:sp>
        <p:nvSpPr>
          <p:cNvPr id="8" name="Title 7">
            <a:extLst>
              <a:ext uri="{FF2B5EF4-FFF2-40B4-BE49-F238E27FC236}">
                <a16:creationId xmlns:a16="http://schemas.microsoft.com/office/drawing/2014/main" id="{0C13C150-BB14-4FB3-8FD5-33634A2AEB0F}"/>
              </a:ext>
            </a:extLst>
          </p:cNvPr>
          <p:cNvSpPr>
            <a:spLocks noGrp="1"/>
          </p:cNvSpPr>
          <p:nvPr>
            <p:ph type="title"/>
          </p:nvPr>
        </p:nvSpPr>
        <p:spPr/>
        <p:txBody>
          <a:bodyPr>
            <a:normAutofit/>
          </a:bodyPr>
          <a:lstStyle/>
          <a:p>
            <a:r>
              <a:rPr lang="en-GB" sz="3500" b="1" dirty="0"/>
              <a:t>PRISMA reporting guidelines</a:t>
            </a:r>
          </a:p>
        </p:txBody>
      </p:sp>
      <p:sp>
        <p:nvSpPr>
          <p:cNvPr id="16" name="Rectangle 15">
            <a:extLst>
              <a:ext uri="{FF2B5EF4-FFF2-40B4-BE49-F238E27FC236}">
                <a16:creationId xmlns:a16="http://schemas.microsoft.com/office/drawing/2014/main" id="{2932BFF7-F6E6-4750-9F50-DAD72DA47E5B}"/>
              </a:ext>
            </a:extLst>
          </p:cNvPr>
          <p:cNvSpPr/>
          <p:nvPr/>
        </p:nvSpPr>
        <p:spPr>
          <a:xfrm>
            <a:off x="1074680" y="4710992"/>
            <a:ext cx="9992678" cy="1600438"/>
          </a:xfrm>
          <a:prstGeom prst="rect">
            <a:avLst/>
          </a:prstGeom>
        </p:spPr>
        <p:txBody>
          <a:bodyPr wrap="square">
            <a:spAutoFit/>
          </a:bodyPr>
          <a:lstStyle/>
          <a:p>
            <a:r>
              <a:rPr lang="en-GB" altLang="en-US" sz="1400" dirty="0"/>
              <a:t>From:  Page MJ, McKenzie JE, </a:t>
            </a:r>
            <a:r>
              <a:rPr lang="en-GB" altLang="en-US" sz="1400" dirty="0" err="1"/>
              <a:t>Bossuyt</a:t>
            </a:r>
            <a:r>
              <a:rPr lang="en-GB" altLang="en-US" sz="1400" dirty="0"/>
              <a:t> PM, </a:t>
            </a:r>
            <a:r>
              <a:rPr lang="en-GB" altLang="en-US" sz="1400" dirty="0" err="1"/>
              <a:t>Boutron</a:t>
            </a:r>
            <a:r>
              <a:rPr lang="en-GB" altLang="en-US" sz="1400" dirty="0"/>
              <a:t> I, Hoffmann TC, Mulrow CD, et al. The PRISMA 2020 statement: an updated guideline for reporting systematic reviews. BMJ 2021;372:n71. </a:t>
            </a:r>
            <a:r>
              <a:rPr lang="en-GB" altLang="en-US" sz="1400" dirty="0" err="1"/>
              <a:t>doi</a:t>
            </a:r>
            <a:r>
              <a:rPr lang="en-GB" altLang="en-US" sz="1400" dirty="0"/>
              <a:t>: </a:t>
            </a:r>
            <a:r>
              <a:rPr lang="en-GB" altLang="en-US" sz="1400" dirty="0">
                <a:hlinkClick r:id="rId4"/>
              </a:rPr>
              <a:t>10.1136/bmj.n71</a:t>
            </a:r>
            <a:r>
              <a:rPr lang="en-GB" altLang="en-US" sz="1400" dirty="0"/>
              <a:t> </a:t>
            </a:r>
          </a:p>
          <a:p>
            <a:r>
              <a:rPr lang="en-GB" altLang="en-US" sz="1400" dirty="0"/>
              <a:t>For more information, visit: </a:t>
            </a:r>
            <a:r>
              <a:rPr lang="en-GB" altLang="en-US" sz="1400" dirty="0">
                <a:hlinkClick r:id="rId5"/>
              </a:rPr>
              <a:t>http://www.prisma-statement.org</a:t>
            </a:r>
            <a:endParaRPr lang="en-GB" altLang="en-US" sz="1400" dirty="0"/>
          </a:p>
          <a:p>
            <a:endParaRPr lang="en-GB" altLang="en-US" sz="1400" dirty="0"/>
          </a:p>
          <a:p>
            <a:r>
              <a:rPr lang="en-GB" altLang="en-US" sz="1400" dirty="0"/>
              <a:t>Additional items from: </a:t>
            </a:r>
            <a:r>
              <a:rPr lang="en-GB" altLang="en-US" sz="1400" dirty="0" err="1"/>
              <a:t>Rethlefsen</a:t>
            </a:r>
            <a:r>
              <a:rPr lang="en-GB" altLang="en-US" sz="1400" dirty="0"/>
              <a:t> ML, </a:t>
            </a:r>
            <a:r>
              <a:rPr lang="en-GB" altLang="en-US" sz="1400" dirty="0" err="1"/>
              <a:t>Kirtley</a:t>
            </a:r>
            <a:r>
              <a:rPr lang="en-GB" altLang="en-US" sz="1400" dirty="0"/>
              <a:t> S, </a:t>
            </a:r>
            <a:r>
              <a:rPr lang="en-GB" altLang="en-US" sz="1400" dirty="0" err="1"/>
              <a:t>Waffenschmidt</a:t>
            </a:r>
            <a:r>
              <a:rPr lang="en-GB" altLang="en-US" sz="1400" dirty="0"/>
              <a:t> S, Ayala AP, Moher D, Page MJ, </a:t>
            </a:r>
            <a:r>
              <a:rPr lang="en-GB" altLang="en-US" sz="1400" dirty="0" err="1"/>
              <a:t>Koffel</a:t>
            </a:r>
            <a:r>
              <a:rPr lang="en-GB" altLang="en-US" sz="1400" dirty="0"/>
              <a:t> JB; PRISMA-S Group. PRISMA-S: an extension to the PRISMA Statement for Reporting Literature Searches in Systematic Reviews. </a:t>
            </a:r>
            <a:r>
              <a:rPr lang="en-GB" altLang="en-US" sz="1400" dirty="0" err="1"/>
              <a:t>Syst</a:t>
            </a:r>
            <a:r>
              <a:rPr lang="en-GB" altLang="en-US" sz="1400" dirty="0"/>
              <a:t> Rev. 2021 Jan 26;10(1):39. </a:t>
            </a:r>
            <a:r>
              <a:rPr lang="en-GB" altLang="en-US" sz="1400" dirty="0" err="1"/>
              <a:t>doi</a:t>
            </a:r>
            <a:r>
              <a:rPr lang="en-GB" altLang="en-US" sz="1400" dirty="0"/>
              <a:t>: </a:t>
            </a:r>
            <a:r>
              <a:rPr lang="en-GB" altLang="en-US" sz="1400" dirty="0">
                <a:hlinkClick r:id="rId6"/>
              </a:rPr>
              <a:t>10.1186/s13643-020-01542-z</a:t>
            </a:r>
            <a:r>
              <a:rPr lang="en-GB" altLang="en-US" sz="1400" dirty="0"/>
              <a:t>. PMID: 33499930; PMCID: PMC7839230.</a:t>
            </a:r>
          </a:p>
        </p:txBody>
      </p:sp>
      <p:pic>
        <p:nvPicPr>
          <p:cNvPr id="3" name="Picture 2" descr="PRISMA guidelines items 1 and 2. The pertinent detail to be discussed is to identify the report as a systematic review in the title, and that each information source is named in the abstract.">
            <a:extLst>
              <a:ext uri="{FF2B5EF4-FFF2-40B4-BE49-F238E27FC236}">
                <a16:creationId xmlns:a16="http://schemas.microsoft.com/office/drawing/2014/main" id="{C9AEF451-1210-4220-BCD6-C7A9BE4BB684}"/>
              </a:ext>
            </a:extLst>
          </p:cNvPr>
          <p:cNvPicPr>
            <a:picLocks noChangeAspect="1"/>
          </p:cNvPicPr>
          <p:nvPr/>
        </p:nvPicPr>
        <p:blipFill>
          <a:blip r:embed="rId7"/>
          <a:stretch>
            <a:fillRect/>
          </a:stretch>
        </p:blipFill>
        <p:spPr>
          <a:xfrm>
            <a:off x="108352" y="2033195"/>
            <a:ext cx="11992783" cy="2400833"/>
          </a:xfrm>
          <a:prstGeom prst="rect">
            <a:avLst/>
          </a:prstGeom>
        </p:spPr>
      </p:pic>
    </p:spTree>
    <p:extLst>
      <p:ext uri="{BB962C8B-B14F-4D97-AF65-F5344CB8AC3E}">
        <p14:creationId xmlns:p14="http://schemas.microsoft.com/office/powerpoint/2010/main" val="2666532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C7F21-1062-7997-E4E1-8B4091812AFB}"/>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b="1" dirty="0"/>
              <a:t>PRISMA reporting guidelines: points 4-6</a:t>
            </a:r>
            <a:endParaRPr lang="en-GB" dirty="0"/>
          </a:p>
        </p:txBody>
      </p:sp>
      <p:pic>
        <p:nvPicPr>
          <p:cNvPr id="3" name="Picture 2" descr="PRISMA guidelines items 4 and 5. The items to be discussed are that the objectives of the review are detailed and that a question formulation framework is used so that the eligibility criteria of the review is explicitly stated.">
            <a:extLst>
              <a:ext uri="{FF2B5EF4-FFF2-40B4-BE49-F238E27FC236}">
                <a16:creationId xmlns:a16="http://schemas.microsoft.com/office/drawing/2014/main" id="{F65A5CC1-196F-48DF-B17D-6984F2A5D0FB}"/>
              </a:ext>
            </a:extLst>
          </p:cNvPr>
          <p:cNvPicPr>
            <a:picLocks noChangeAspect="1"/>
          </p:cNvPicPr>
          <p:nvPr/>
        </p:nvPicPr>
        <p:blipFill>
          <a:blip r:embed="rId3"/>
          <a:stretch>
            <a:fillRect/>
          </a:stretch>
        </p:blipFill>
        <p:spPr>
          <a:xfrm>
            <a:off x="75533" y="482139"/>
            <a:ext cx="12022364" cy="2431874"/>
          </a:xfrm>
          <a:prstGeom prst="rect">
            <a:avLst/>
          </a:prstGeom>
        </p:spPr>
      </p:pic>
      <p:pic>
        <p:nvPicPr>
          <p:cNvPr id="5" name="Picture 4" descr="PRISMA guidelines item 6: information sources. The detail to be discussed is that the database and interface is provided, thus aiding reproducibility, as well as listing all other sources, such as trial registers, websites, individual people, and whether citations or references were searched.">
            <a:extLst>
              <a:ext uri="{FF2B5EF4-FFF2-40B4-BE49-F238E27FC236}">
                <a16:creationId xmlns:a16="http://schemas.microsoft.com/office/drawing/2014/main" id="{BB2BC041-8CB8-4C8E-9563-CC8638082A4F}"/>
              </a:ext>
            </a:extLst>
          </p:cNvPr>
          <p:cNvPicPr>
            <a:picLocks noChangeAspect="1"/>
          </p:cNvPicPr>
          <p:nvPr/>
        </p:nvPicPr>
        <p:blipFill>
          <a:blip r:embed="rId4"/>
          <a:stretch>
            <a:fillRect/>
          </a:stretch>
        </p:blipFill>
        <p:spPr>
          <a:xfrm>
            <a:off x="75533" y="2918169"/>
            <a:ext cx="11936955" cy="3562931"/>
          </a:xfrm>
          <a:prstGeom prst="rect">
            <a:avLst/>
          </a:prstGeom>
        </p:spPr>
      </p:pic>
    </p:spTree>
    <p:extLst>
      <p:ext uri="{BB962C8B-B14F-4D97-AF65-F5344CB8AC3E}">
        <p14:creationId xmlns:p14="http://schemas.microsoft.com/office/powerpoint/2010/main" val="1772203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D460A-8004-309C-731D-471F5369B8E2}"/>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b="1" dirty="0"/>
              <a:t>PRISMA reporting guidelines: points 7 and 16a</a:t>
            </a:r>
            <a:endParaRPr lang="en-GB" dirty="0"/>
          </a:p>
        </p:txBody>
      </p:sp>
      <p:pic>
        <p:nvPicPr>
          <p:cNvPr id="4" name="Picture 3" descr="PRISMA guidance item 7. This item states that a full line-by-line search strategy, as run in each database, is provided (often in the appendix or supplementary materials). The searches should note whether any limits were applied to the search or whether filters or strategies from other reviews were used; if so, cite them.&#10;&#10;Detail whether the search was peer reviewed and whether the searches were updated. If so, detail the methods used to update the search - re-running or email alerts, for example.">
            <a:extLst>
              <a:ext uri="{FF2B5EF4-FFF2-40B4-BE49-F238E27FC236}">
                <a16:creationId xmlns:a16="http://schemas.microsoft.com/office/drawing/2014/main" id="{43C28264-0811-451E-8501-B8F3CC9BA543}"/>
              </a:ext>
            </a:extLst>
          </p:cNvPr>
          <p:cNvPicPr>
            <a:picLocks noChangeAspect="1"/>
          </p:cNvPicPr>
          <p:nvPr/>
        </p:nvPicPr>
        <p:blipFill>
          <a:blip r:embed="rId3"/>
          <a:stretch>
            <a:fillRect/>
          </a:stretch>
        </p:blipFill>
        <p:spPr>
          <a:xfrm>
            <a:off x="173946" y="412307"/>
            <a:ext cx="11874697" cy="3016693"/>
          </a:xfrm>
          <a:prstGeom prst="rect">
            <a:avLst/>
          </a:prstGeom>
        </p:spPr>
      </p:pic>
      <p:pic>
        <p:nvPicPr>
          <p:cNvPr id="6" name="Picture 5" descr="PRISMA guidance item 16a. In the results section of a review, report the screening process via the PRISMA flow diagram. Detail whether any automation was used (for example, de-duplicating records using reference management software).">
            <a:extLst>
              <a:ext uri="{FF2B5EF4-FFF2-40B4-BE49-F238E27FC236}">
                <a16:creationId xmlns:a16="http://schemas.microsoft.com/office/drawing/2014/main" id="{34A3B9E0-8102-47CD-9ADD-CE5EF8602757}"/>
              </a:ext>
            </a:extLst>
          </p:cNvPr>
          <p:cNvPicPr>
            <a:picLocks noChangeAspect="1"/>
          </p:cNvPicPr>
          <p:nvPr/>
        </p:nvPicPr>
        <p:blipFill>
          <a:blip r:embed="rId4"/>
          <a:stretch>
            <a:fillRect/>
          </a:stretch>
        </p:blipFill>
        <p:spPr>
          <a:xfrm>
            <a:off x="192999" y="3461604"/>
            <a:ext cx="11894838" cy="1995702"/>
          </a:xfrm>
          <a:prstGeom prst="rect">
            <a:avLst/>
          </a:prstGeom>
        </p:spPr>
      </p:pic>
      <p:pic>
        <p:nvPicPr>
          <p:cNvPr id="11" name="Picture 10">
            <a:extLst>
              <a:ext uri="{FF2B5EF4-FFF2-40B4-BE49-F238E27FC236}">
                <a16:creationId xmlns:a16="http://schemas.microsoft.com/office/drawing/2014/main" id="{36C16D8E-5B76-4D5D-8300-32DA26B19D4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268915"/>
            <a:ext cx="12192000" cy="589085"/>
          </a:xfrm>
          <a:prstGeom prst="rect">
            <a:avLst/>
          </a:prstGeom>
        </p:spPr>
      </p:pic>
    </p:spTree>
    <p:extLst>
      <p:ext uri="{BB962C8B-B14F-4D97-AF65-F5344CB8AC3E}">
        <p14:creationId xmlns:p14="http://schemas.microsoft.com/office/powerpoint/2010/main" val="4287254921"/>
      </p:ext>
    </p:extLst>
  </p:cSld>
  <p:clrMapOvr>
    <a:masterClrMapping/>
  </p:clrMapOvr>
</p:sld>
</file>

<file path=ppt/theme/theme1.xml><?xml version="1.0" encoding="utf-8"?>
<a:theme xmlns:a="http://schemas.openxmlformats.org/drawingml/2006/main" name="Theme Ari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 Arial" id="{4026CD90-3A26-4C97-A1D7-68C162128DB1}" vid="{067065F2-8CF5-45B2-91D6-272E34F7F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82369076E45EB46B357B1DD7591B475" ma:contentTypeVersion="12" ma:contentTypeDescription="Create a new document." ma:contentTypeScope="" ma:versionID="563cc73933716c4709b8e2a135a641f7">
  <xsd:schema xmlns:xsd="http://www.w3.org/2001/XMLSchema" xmlns:xs="http://www.w3.org/2001/XMLSchema" xmlns:p="http://schemas.microsoft.com/office/2006/metadata/properties" xmlns:ns3="952b0d04-4a72-4015-9ca8-051a4bab2271" xmlns:ns4="7c6465bc-b40e-4121-b147-d06fe922f1f9" targetNamespace="http://schemas.microsoft.com/office/2006/metadata/properties" ma:root="true" ma:fieldsID="8d3c6541525004c41a9fbbf9fd7bf5a2" ns3:_="" ns4:_="">
    <xsd:import namespace="952b0d04-4a72-4015-9ca8-051a4bab2271"/>
    <xsd:import namespace="7c6465bc-b40e-4121-b147-d06fe922f1f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EventHashCode" minOccurs="0"/>
                <xsd:element ref="ns4:MediaServiceGenerationTime" minOccurs="0"/>
                <xsd:element ref="ns4:MediaServiceAutoTags"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2b0d04-4a72-4015-9ca8-051a4bab227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6465bc-b40e-4121-b147-d06fe922f1f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7AB112-E5D6-435B-B173-53F87015421E}">
  <ds:schemaRefs>
    <ds:schemaRef ds:uri="952b0d04-4a72-4015-9ca8-051a4bab2271"/>
    <ds:schemaRef ds:uri="http://schemas.openxmlformats.org/package/2006/metadata/core-properties"/>
    <ds:schemaRef ds:uri="http://schemas.microsoft.com/office/infopath/2007/PartnerControls"/>
    <ds:schemaRef ds:uri="7c6465bc-b40e-4121-b147-d06fe922f1f9"/>
    <ds:schemaRef ds:uri="http://purl.org/dc/dcmitype/"/>
    <ds:schemaRef ds:uri="http://purl.org/dc/terms/"/>
    <ds:schemaRef ds:uri="http://schemas.microsoft.com/office/2006/documentManagement/types"/>
    <ds:schemaRef ds:uri="http://www.w3.org/XML/1998/namespace"/>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172CEDE1-7657-49BE-9D39-9811971F6652}">
  <ds:schemaRefs>
    <ds:schemaRef ds:uri="http://schemas.microsoft.com/sharepoint/v3/contenttype/forms"/>
  </ds:schemaRefs>
</ds:datastoreItem>
</file>

<file path=customXml/itemProps3.xml><?xml version="1.0" encoding="utf-8"?>
<ds:datastoreItem xmlns:ds="http://schemas.openxmlformats.org/officeDocument/2006/customXml" ds:itemID="{C027192C-9367-49F2-A865-04E08C1666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2b0d04-4a72-4015-9ca8-051a4bab2271"/>
    <ds:schemaRef ds:uri="7c6465bc-b40e-4121-b147-d06fe922f1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emplate>
  <TotalTime>2574</TotalTime>
  <Words>884</Words>
  <Application>Microsoft Office PowerPoint</Application>
  <PresentationFormat>Widescreen</PresentationFormat>
  <Paragraphs>100</Paragraphs>
  <Slides>20</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Theme Arial</vt:lpstr>
      <vt:lpstr>DClinPsy systematic review journal club and peer-review</vt:lpstr>
      <vt:lpstr>Schedule for the afternoon</vt:lpstr>
      <vt:lpstr>Structure of the journal club</vt:lpstr>
      <vt:lpstr>Learning outcomes</vt:lpstr>
      <vt:lpstr>A few quick votes…</vt:lpstr>
      <vt:lpstr>Critical appraisal vote</vt:lpstr>
      <vt:lpstr>PRISMA reporting guidelines</vt:lpstr>
      <vt:lpstr>PRISMA reporting guidelines: points 4-6</vt:lpstr>
      <vt:lpstr>PRISMA reporting guidelines: points 7 and 16a</vt:lpstr>
      <vt:lpstr>PRISMA reporting guidelines: points 23c-25</vt:lpstr>
      <vt:lpstr>PRISMA flow diagram,</vt:lpstr>
      <vt:lpstr>PRISMA Explanation and Exploration</vt:lpstr>
      <vt:lpstr>Guided discussion</vt:lpstr>
      <vt:lpstr>Small group discussion</vt:lpstr>
      <vt:lpstr>Session review and feedback</vt:lpstr>
      <vt:lpstr>Critical appraisal vote 2</vt:lpstr>
      <vt:lpstr>Peer-review of search strategies</vt:lpstr>
      <vt:lpstr>Second session review and feedback</vt:lpstr>
      <vt:lpstr>Systematic review escape room</vt:lpstr>
      <vt:lpstr>Closing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DClinPsy systematic review workshop</dc:title>
  <dc:creator>Paul Cannon</dc:creator>
  <cp:lastModifiedBy>Paul Cannon</cp:lastModifiedBy>
  <cp:revision>23</cp:revision>
  <dcterms:created xsi:type="dcterms:W3CDTF">2019-04-30T09:51:54Z</dcterms:created>
  <dcterms:modified xsi:type="dcterms:W3CDTF">2023-11-01T15:38:42Z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0x010100882369076E45EB46B357B1DD7591B475</vt:lpwstr>
  </property>
</Properties>
</file>