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80"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Gill Sans" panose="020B0502020104020203" pitchFamily="34" charset="-79"/>
      <p:regular r:id="rId32"/>
      <p:bold r:id="rId33"/>
    </p:embeddedFont>
    <p:embeddedFont>
      <p:font typeface="Lato" panose="020F0502020204030203" pitchFamily="34"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ZRStyap9lhFGG1+t1yJatHJX2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23A24-F7F1-43BF-94AF-DC76A8CECB02}">
  <a:tblStyle styleId="{42123A24-F7F1-43BF-94AF-DC76A8CECB0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8"/>
    <p:restoredTop sz="75265"/>
  </p:normalViewPr>
  <p:slideViewPr>
    <p:cSldViewPr snapToGrid="0">
      <p:cViewPr varScale="1">
        <p:scale>
          <a:sx n="115" d="100"/>
          <a:sy n="115" d="100"/>
        </p:scale>
        <p:origin x="23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2307/122903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oi.org/10.1080/17439884.2021.2010094" TargetMode="External"/><Relationship Id="rId4" Type="http://schemas.openxmlformats.org/officeDocument/2006/relationships/hyperlink" Target="https://doi.org/10.1007/s13347-020-00405-8"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orms.gle/9wbx1ye1P3deLRrB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tersectionaljustice.org/what-is-intersectional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5195/jwsr.2016.60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17/s0144686x2200037x"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scholarship.org/uc/item/3b18d2p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commentisfree/2016/sep/13/sentence-order-adjectives-rule-elements-of-eloquence-dictiona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i.org/10.2307/4194987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a:t>
            </a:r>
            <a:r>
              <a:rPr lang="en-GB" dirty="0" err="1"/>
              <a:t>www.dustinhosseini.com</a:t>
            </a:r>
            <a:r>
              <a:rPr lang="en-GB" dirty="0"/>
              <a:t>/blog/2023/08/08/generative-ai-a-problematic-illustration-of-the-intersections-of-racialized-gender-race-ethnicity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We highly recommend you read the blog before delivering this workshop. We also recommend you share it with students to read before their participation e.g. as part of the ‘pre-workshop’ materials. </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Lato"/>
              <a:buNone/>
            </a:pPr>
            <a:r>
              <a:rPr lang="en-GB" b="0" i="0">
                <a:solidFill>
                  <a:srgbClr val="000000"/>
                </a:solidFill>
                <a:latin typeface="Lato"/>
                <a:ea typeface="Lato"/>
                <a:cs typeface="Lato"/>
                <a:sym typeface="Lato"/>
              </a:rPr>
              <a:t>Important to acknowledge that using ‘American’ can be problematic. It can refer to people of the United States or, if you live in Latin America, American can refer to anyone from the Americas, not just people who live in the United States of America.</a:t>
            </a:r>
            <a:endParaRPr/>
          </a:p>
          <a:p>
            <a:pPr marL="0" lvl="0" indent="0" algn="l" rtl="0">
              <a:lnSpc>
                <a:spcPct val="100000"/>
              </a:lnSpc>
              <a:spcBef>
                <a:spcPts val="0"/>
              </a:spcBef>
              <a:spcAft>
                <a:spcPts val="0"/>
              </a:spcAft>
              <a:buSzPts val="1400"/>
              <a:buNone/>
            </a:pPr>
            <a:endParaRPr/>
          </a:p>
        </p:txBody>
      </p:sp>
      <p:sp>
        <p:nvSpPr>
          <p:cNvPr id="205" name="Google Shape;2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Summary of all the images. You may wish to print and circulate and/or share this digitally with students as they participate in the upcoming activity. </a:t>
            </a: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Use this visual to explain the main elements of critical analysis. Emphasize that this type of analysis can be done with any material, including written 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This slide is from the session by Alicja Syska, </a:t>
            </a:r>
            <a:r>
              <a:rPr lang="en-GB" b="0">
                <a:solidFill>
                  <a:srgbClr val="2E75B5"/>
                </a:solidFill>
                <a:latin typeface="Gill Sans"/>
                <a:ea typeface="Gill Sans"/>
                <a:cs typeface="Gill Sans"/>
                <a:sym typeface="Gill Sans"/>
              </a:rPr>
              <a:t>Using visual sources to develop analytical thinking: a 3-stage method with an image (https://aldinhe.ac.uk/product/learnhigher-resources/excelling-at-critical-analysis-a-3-stage-method-with-an-image/#:~:text=The%203%2Dstage%20method%20breaks,about%20paying%20attention%20to%20detail.) </a:t>
            </a:r>
            <a:endParaRPr/>
          </a:p>
          <a:p>
            <a:pPr marL="0" lvl="0" indent="0" algn="l" rtl="0">
              <a:lnSpc>
                <a:spcPct val="100000"/>
              </a:lnSpc>
              <a:spcBef>
                <a:spcPts val="0"/>
              </a:spcBef>
              <a:spcAft>
                <a:spcPts val="0"/>
              </a:spcAft>
              <a:buSzPts val="1400"/>
              <a:buNone/>
            </a:pPr>
            <a:endParaRPr/>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Invite students to use this worksheet to critically analyse the images. They should focus on atmosphere, décor, clothing and expressions and ethnicity. The worksheet with suggested answers can be used for class discussion and shared with students after the session. </a:t>
            </a:r>
            <a:endParaRPr/>
          </a:p>
        </p:txBody>
      </p:sp>
      <p:sp>
        <p:nvSpPr>
          <p:cNvPr id="255" name="Google Shape;25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These questions can be used, alongside the worksheet, to discuss/ critically analyse the images.</a:t>
            </a:r>
            <a:endParaRPr/>
          </a:p>
        </p:txBody>
      </p:sp>
      <p:sp>
        <p:nvSpPr>
          <p:cNvPr id="261" name="Google Shape;2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Use these as discussion points/ start to summarise the session</a:t>
            </a:r>
            <a:endParaRPr/>
          </a:p>
        </p:txBody>
      </p:sp>
      <p:sp>
        <p:nvSpPr>
          <p:cNvPr id="269" name="Google Shape;2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Use these as discussion points/ start to summarise the session</a:t>
            </a:r>
            <a:endParaRPr/>
          </a:p>
          <a:p>
            <a:pPr marL="0" lvl="0" indent="0" algn="l" rtl="0">
              <a:lnSpc>
                <a:spcPct val="100000"/>
              </a:lnSpc>
              <a:spcBef>
                <a:spcPts val="0"/>
              </a:spcBef>
              <a:spcAft>
                <a:spcPts val="0"/>
              </a:spcAft>
              <a:buSzPts val="1400"/>
              <a:buNone/>
            </a:pPr>
            <a:endParaRPr/>
          </a:p>
        </p:txBody>
      </p:sp>
      <p:sp>
        <p:nvSpPr>
          <p:cNvPr id="284" name="Google Shape;2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00050" lvl="0" indent="-82550" algn="l" rtl="0">
              <a:lnSpc>
                <a:spcPct val="100000"/>
              </a:lnSpc>
              <a:spcBef>
                <a:spcPts val="0"/>
              </a:spcBef>
              <a:spcAft>
                <a:spcPts val="0"/>
              </a:spcAft>
              <a:buSzPts val="1400"/>
              <a:buFont typeface="Arial"/>
              <a:buNone/>
            </a:pPr>
            <a:endParaRPr b="0" i="0">
              <a:solidFill>
                <a:srgbClr val="000000"/>
              </a:solidFill>
              <a:latin typeface="Lato"/>
              <a:ea typeface="Lato"/>
              <a:cs typeface="Lato"/>
              <a:sym typeface="Lato"/>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Benjamin, R. (2019). </a:t>
            </a:r>
            <a:r>
              <a:rPr lang="en-GB" b="0" i="1">
                <a:solidFill>
                  <a:srgbClr val="000000"/>
                </a:solidFill>
                <a:latin typeface="Lato"/>
                <a:ea typeface="Lato"/>
                <a:cs typeface="Lato"/>
                <a:sym typeface="Lato"/>
              </a:rPr>
              <a:t>Race After Technology: Abolitionist Tools for the New Jim Code</a:t>
            </a:r>
            <a:r>
              <a:rPr lang="en-GB" b="0" i="0">
                <a:solidFill>
                  <a:srgbClr val="000000"/>
                </a:solidFill>
                <a:latin typeface="Lato"/>
                <a:ea typeface="Lato"/>
                <a:cs typeface="Lato"/>
                <a:sym typeface="Lato"/>
              </a:rPr>
              <a:t>. Polity Press. </a:t>
            </a:r>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Crenshaw, K. (1991). Mapping the Margins: Intersectionality, Identity Politics, and Violence against Women of Color. </a:t>
            </a:r>
            <a:r>
              <a:rPr lang="en-GB" b="0" i="1">
                <a:solidFill>
                  <a:srgbClr val="000000"/>
                </a:solidFill>
                <a:latin typeface="Lato"/>
                <a:ea typeface="Lato"/>
                <a:cs typeface="Lato"/>
                <a:sym typeface="Lato"/>
              </a:rPr>
              <a:t>Stanford Law Review</a:t>
            </a:r>
            <a:r>
              <a:rPr lang="en-GB" b="0" i="0">
                <a:solidFill>
                  <a:srgbClr val="000000"/>
                </a:solidFill>
                <a:latin typeface="Lato"/>
                <a:ea typeface="Lato"/>
                <a:cs typeface="Lato"/>
                <a:sym typeface="Lato"/>
              </a:rPr>
              <a:t>, </a:t>
            </a:r>
            <a:r>
              <a:rPr lang="en-GB" b="0" i="1">
                <a:solidFill>
                  <a:srgbClr val="000000"/>
                </a:solidFill>
                <a:latin typeface="Lato"/>
                <a:ea typeface="Lato"/>
                <a:cs typeface="Lato"/>
                <a:sym typeface="Lato"/>
              </a:rPr>
              <a:t>43, No. 6</a:t>
            </a:r>
            <a:r>
              <a:rPr lang="en-GB" b="0" i="0">
                <a:solidFill>
                  <a:srgbClr val="000000"/>
                </a:solidFill>
                <a:latin typeface="Lato"/>
                <a:ea typeface="Lato"/>
                <a:cs typeface="Lato"/>
                <a:sym typeface="Lato"/>
              </a:rPr>
              <a:t>, 1241-1299. </a:t>
            </a:r>
            <a:r>
              <a:rPr lang="en-GB" b="0" i="0" u="sng">
                <a:solidFill>
                  <a:schemeClr val="hlink"/>
                </a:solidFill>
                <a:latin typeface="Lato"/>
                <a:ea typeface="Lato"/>
                <a:cs typeface="Lato"/>
                <a:sym typeface="Lato"/>
                <a:hlinkClick r:id="rId3"/>
              </a:rPr>
              <a:t>https://doi.org/10.2307/1229039</a:t>
            </a:r>
            <a:endParaRPr b="0" i="0">
              <a:solidFill>
                <a:srgbClr val="000000"/>
              </a:solidFill>
              <a:latin typeface="Lato"/>
              <a:ea typeface="Lato"/>
              <a:cs typeface="Lato"/>
              <a:sym typeface="Lato"/>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Hill Collins, P. (2019). </a:t>
            </a:r>
            <a:r>
              <a:rPr lang="en-GB" b="0" i="1">
                <a:solidFill>
                  <a:srgbClr val="000000"/>
                </a:solidFill>
                <a:latin typeface="Lato"/>
                <a:ea typeface="Lato"/>
                <a:cs typeface="Lato"/>
                <a:sym typeface="Lato"/>
              </a:rPr>
              <a:t>Intersectionality as Critical Social Theory</a:t>
            </a:r>
            <a:r>
              <a:rPr lang="en-GB" b="0" i="0">
                <a:solidFill>
                  <a:srgbClr val="000000"/>
                </a:solidFill>
                <a:latin typeface="Lato"/>
                <a:ea typeface="Lato"/>
                <a:cs typeface="Lato"/>
                <a:sym typeface="Lato"/>
              </a:rPr>
              <a:t>. Duke University Press. </a:t>
            </a:r>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hooks, b. (2015). </a:t>
            </a:r>
            <a:r>
              <a:rPr lang="en-GB" b="0" i="1">
                <a:solidFill>
                  <a:srgbClr val="000000"/>
                </a:solidFill>
                <a:latin typeface="Lato"/>
                <a:ea typeface="Lato"/>
                <a:cs typeface="Lato"/>
                <a:sym typeface="Lato"/>
              </a:rPr>
              <a:t>Ain’t I a Woman: Black Women and Feminism</a:t>
            </a:r>
            <a:r>
              <a:rPr lang="en-GB" b="0" i="0">
                <a:solidFill>
                  <a:srgbClr val="000000"/>
                </a:solidFill>
                <a:latin typeface="Lato"/>
                <a:ea typeface="Lato"/>
                <a:cs typeface="Lato"/>
                <a:sym typeface="Lato"/>
              </a:rPr>
              <a:t>. Routledge. </a:t>
            </a:r>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Noble, S. U. (2018). </a:t>
            </a:r>
            <a:r>
              <a:rPr lang="en-GB" b="0" i="1">
                <a:solidFill>
                  <a:srgbClr val="000000"/>
                </a:solidFill>
                <a:latin typeface="Lato"/>
                <a:ea typeface="Lato"/>
                <a:cs typeface="Lato"/>
                <a:sym typeface="Lato"/>
              </a:rPr>
              <a:t>Algorithms of Oppression: How Search Engines Reinforce Racism</a:t>
            </a:r>
            <a:r>
              <a:rPr lang="en-GB" b="0" i="0">
                <a:solidFill>
                  <a:srgbClr val="000000"/>
                </a:solidFill>
                <a:latin typeface="Lato"/>
                <a:ea typeface="Lato"/>
                <a:cs typeface="Lato"/>
                <a:sym typeface="Lato"/>
              </a:rPr>
              <a:t>. New York University Press. </a:t>
            </a:r>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Mohamed, S., Png, M.-T., &amp; Isaac, W. (2020). Decolonial AI: Decolonial Theory as Sociotechnical Foresight in Artificial Intelligence. </a:t>
            </a:r>
            <a:r>
              <a:rPr lang="en-GB" b="0" i="1">
                <a:solidFill>
                  <a:srgbClr val="000000"/>
                </a:solidFill>
                <a:latin typeface="Lato"/>
                <a:ea typeface="Lato"/>
                <a:cs typeface="Lato"/>
                <a:sym typeface="Lato"/>
              </a:rPr>
              <a:t>Philosophy &amp; Technology</a:t>
            </a:r>
            <a:r>
              <a:rPr lang="en-GB" b="0" i="0">
                <a:solidFill>
                  <a:srgbClr val="000000"/>
                </a:solidFill>
                <a:latin typeface="Lato"/>
                <a:ea typeface="Lato"/>
                <a:cs typeface="Lato"/>
                <a:sym typeface="Lato"/>
              </a:rPr>
              <a:t>, </a:t>
            </a:r>
            <a:r>
              <a:rPr lang="en-GB" b="0" i="1">
                <a:solidFill>
                  <a:srgbClr val="000000"/>
                </a:solidFill>
                <a:latin typeface="Lato"/>
                <a:ea typeface="Lato"/>
                <a:cs typeface="Lato"/>
                <a:sym typeface="Lato"/>
              </a:rPr>
              <a:t>33</a:t>
            </a:r>
            <a:r>
              <a:rPr lang="en-GB" b="0" i="0">
                <a:solidFill>
                  <a:srgbClr val="000000"/>
                </a:solidFill>
                <a:latin typeface="Lato"/>
                <a:ea typeface="Lato"/>
                <a:cs typeface="Lato"/>
                <a:sym typeface="Lato"/>
              </a:rPr>
              <a:t>(4), 659-684. </a:t>
            </a:r>
            <a:r>
              <a:rPr lang="en-GB" b="0" i="0" u="sng">
                <a:solidFill>
                  <a:srgbClr val="000000"/>
                </a:solidFill>
                <a:latin typeface="Lato"/>
                <a:ea typeface="Lato"/>
                <a:cs typeface="Lato"/>
                <a:sym typeface="Lato"/>
                <a:hlinkClick r:id="rId4">
                  <a:extLst>
                    <a:ext uri="{A12FA001-AC4F-418D-AE19-62706E023703}">
                      <ahyp:hlinkClr xmlns:ahyp="http://schemas.microsoft.com/office/drawing/2018/hyperlinkcolor" val="tx"/>
                    </a:ext>
                  </a:extLst>
                </a:hlinkClick>
              </a:rPr>
              <a:t>https://doi.org/10.1007/s13347-020-00405-8</a:t>
            </a:r>
            <a:endParaRPr b="0" i="0">
              <a:solidFill>
                <a:srgbClr val="000000"/>
              </a:solidFill>
              <a:latin typeface="Lato"/>
              <a:ea typeface="Lato"/>
              <a:cs typeface="Lato"/>
              <a:sym typeface="Lato"/>
            </a:endParaRPr>
          </a:p>
          <a:p>
            <a:pPr marL="4000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Zembylas, M. (2023). A decolonial approach to AI in higher education teaching and learning: strategies for undoing the ethics of digital neocolonialism. </a:t>
            </a:r>
            <a:r>
              <a:rPr lang="en-GB" b="0" i="1">
                <a:solidFill>
                  <a:srgbClr val="000000"/>
                </a:solidFill>
                <a:latin typeface="Lato"/>
                <a:ea typeface="Lato"/>
                <a:cs typeface="Lato"/>
                <a:sym typeface="Lato"/>
              </a:rPr>
              <a:t>Learning, Media and Technology</a:t>
            </a:r>
            <a:r>
              <a:rPr lang="en-GB" b="0" i="0">
                <a:solidFill>
                  <a:srgbClr val="000000"/>
                </a:solidFill>
                <a:latin typeface="Lato"/>
                <a:ea typeface="Lato"/>
                <a:cs typeface="Lato"/>
                <a:sym typeface="Lato"/>
              </a:rPr>
              <a:t>, </a:t>
            </a:r>
            <a:r>
              <a:rPr lang="en-GB" b="0" i="1">
                <a:solidFill>
                  <a:srgbClr val="000000"/>
                </a:solidFill>
                <a:latin typeface="Lato"/>
                <a:ea typeface="Lato"/>
                <a:cs typeface="Lato"/>
                <a:sym typeface="Lato"/>
              </a:rPr>
              <a:t>48</a:t>
            </a:r>
            <a:r>
              <a:rPr lang="en-GB" b="0" i="0">
                <a:solidFill>
                  <a:srgbClr val="000000"/>
                </a:solidFill>
                <a:latin typeface="Lato"/>
                <a:ea typeface="Lato"/>
                <a:cs typeface="Lato"/>
                <a:sym typeface="Lato"/>
              </a:rPr>
              <a:t>(1), 25-37. </a:t>
            </a:r>
            <a:r>
              <a:rPr lang="en-GB" b="0" i="0" u="sng">
                <a:solidFill>
                  <a:schemeClr val="hlink"/>
                </a:solidFill>
                <a:latin typeface="Lato"/>
                <a:ea typeface="Lato"/>
                <a:cs typeface="Lato"/>
                <a:sym typeface="Lato"/>
                <a:hlinkClick r:id="rId5"/>
              </a:rPr>
              <a:t>https://doi.org/10.1080/17439884.2021.2010094</a:t>
            </a:r>
            <a:endParaRPr b="0" i="0">
              <a:solidFill>
                <a:srgbClr val="000000"/>
              </a:solidFill>
              <a:latin typeface="Lato"/>
              <a:ea typeface="Lato"/>
              <a:cs typeface="Lato"/>
              <a:sym typeface="Lato"/>
            </a:endParaRPr>
          </a:p>
          <a:p>
            <a:pPr marL="457200" marR="0" lvl="0" indent="-228600" algn="l" rtl="0">
              <a:lnSpc>
                <a:spcPct val="100000"/>
              </a:lnSpc>
              <a:spcBef>
                <a:spcPts val="0"/>
              </a:spcBef>
              <a:spcAft>
                <a:spcPts val="0"/>
              </a:spcAft>
              <a:buSzPts val="1400"/>
              <a:buNone/>
            </a:pPr>
            <a:br>
              <a:rPr lang="en-GB"/>
            </a:br>
            <a:endParaRPr b="0" i="0">
              <a:solidFill>
                <a:srgbClr val="000000"/>
              </a:solidFill>
              <a:latin typeface="Lato"/>
              <a:ea typeface="Lato"/>
              <a:cs typeface="Lato"/>
              <a:sym typeface="Lato"/>
            </a:endParaRPr>
          </a:p>
          <a:p>
            <a:pPr marL="457200" marR="0" lvl="0" indent="-228600" algn="l" rtl="0">
              <a:lnSpc>
                <a:spcPct val="100000"/>
              </a:lnSpc>
              <a:spcBef>
                <a:spcPts val="0"/>
              </a:spcBef>
              <a:spcAft>
                <a:spcPts val="0"/>
              </a:spcAft>
              <a:buSzPts val="1400"/>
              <a:buNone/>
            </a:pPr>
            <a:br>
              <a:rPr lang="en-GB"/>
            </a:br>
            <a:endParaRPr b="0" i="0">
              <a:solidFill>
                <a:srgbClr val="000000"/>
              </a:solidFill>
              <a:latin typeface="Lato"/>
              <a:ea typeface="Lato"/>
              <a:cs typeface="Lato"/>
              <a:sym typeface="Lato"/>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link to the survey is here - </a:t>
            </a:r>
            <a:r>
              <a:rPr lang="en-GB" u="sng">
                <a:solidFill>
                  <a:schemeClr val="hlink"/>
                </a:solidFill>
                <a:hlinkClick r:id="rId3"/>
              </a:rPr>
              <a:t>https://forms.gle/9wbx1ye1P3deLRrB7</a:t>
            </a:r>
            <a:r>
              <a:rPr lang="en-GB"/>
              <a:t> </a:t>
            </a:r>
            <a:endParaRPr sz="1100" u="sng">
              <a:solidFill>
                <a:schemeClr val="hlink"/>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a035c61ae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a035c61ae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i="0">
                <a:solidFill>
                  <a:srgbClr val="000000"/>
                </a:solidFill>
              </a:rPr>
              <a:t>Center for Intersectional Justice (2023) </a:t>
            </a:r>
            <a:r>
              <a:rPr lang="en-GB" sz="1200" i="1">
                <a:solidFill>
                  <a:srgbClr val="000000"/>
                </a:solidFill>
              </a:rPr>
              <a:t>What is Intersectionality</a:t>
            </a:r>
            <a:r>
              <a:rPr lang="en-GB" sz="1200">
                <a:solidFill>
                  <a:srgbClr val="000000"/>
                </a:solidFill>
              </a:rPr>
              <a:t>.</a:t>
            </a:r>
            <a:r>
              <a:rPr lang="en-GB" sz="1200" i="1">
                <a:solidFill>
                  <a:srgbClr val="000000"/>
                </a:solidFill>
              </a:rPr>
              <a:t> </a:t>
            </a:r>
            <a:r>
              <a:rPr lang="en-GB" sz="1200">
                <a:solidFill>
                  <a:srgbClr val="000000"/>
                </a:solidFill>
              </a:rPr>
              <a:t>Available at </a:t>
            </a:r>
            <a:r>
              <a:rPr lang="en-GB" sz="1200" i="0" u="sng">
                <a:solidFill>
                  <a:srgbClr val="000000"/>
                </a:solidFill>
                <a:hlinkClick r:id="rId3">
                  <a:extLst>
                    <a:ext uri="{A12FA001-AC4F-418D-AE19-62706E023703}">
                      <ahyp:hlinkClr xmlns:ahyp="http://schemas.microsoft.com/office/drawing/2018/hyperlinkcolor" val="tx"/>
                    </a:ext>
                  </a:extLst>
                </a:hlinkClick>
              </a:rPr>
              <a:t>https://www.intersectionaljustice.org/what-is-intersectionality</a:t>
            </a:r>
            <a:r>
              <a:rPr lang="en-GB" sz="1200">
                <a:solidFill>
                  <a:srgbClr val="000000"/>
                </a:solidFill>
              </a:rPr>
              <a:t> (Accessed: 28 Sept 2023).</a:t>
            </a:r>
            <a:endParaRPr/>
          </a:p>
          <a:p>
            <a:pPr marL="0" marR="0" lvl="0" indent="0" algn="l" rtl="0">
              <a:lnSpc>
                <a:spcPct val="100000"/>
              </a:lnSpc>
              <a:spcBef>
                <a:spcPts val="0"/>
              </a:spcBef>
              <a:spcAft>
                <a:spcPts val="0"/>
              </a:spcAft>
              <a:buClr>
                <a:srgbClr val="000000"/>
              </a:buClr>
              <a:buSzPts val="1400"/>
              <a:buFont typeface="Arial"/>
              <a:buNone/>
            </a:pPr>
            <a:endParaRPr sz="1200" i="0">
              <a:solidFill>
                <a:srgbClr val="000000"/>
              </a:solidFill>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latin typeface="Lato"/>
                <a:ea typeface="Lato"/>
                <a:cs typeface="Lato"/>
                <a:sym typeface="Lato"/>
              </a:rPr>
              <a:t>Explain that this session will focus on </a:t>
            </a:r>
            <a:r>
              <a:rPr lang="en-GB" b="1" i="0">
                <a:solidFill>
                  <a:srgbClr val="000000"/>
                </a:solidFill>
                <a:latin typeface="Lato"/>
                <a:ea typeface="Lato"/>
                <a:cs typeface="Lato"/>
                <a:sym typeface="Lato"/>
              </a:rPr>
              <a:t>text-to-image generative AI </a:t>
            </a:r>
            <a:r>
              <a:rPr lang="en-GB" b="0" i="0">
                <a:solidFill>
                  <a:srgbClr val="000000"/>
                </a:solidFill>
                <a:latin typeface="Lato"/>
                <a:ea typeface="Lato"/>
                <a:cs typeface="Lato"/>
                <a:sym typeface="Lato"/>
              </a:rPr>
              <a:t>through example prompts that were created</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0" i="0">
                <a:solidFill>
                  <a:srgbClr val="000000"/>
                </a:solidFill>
                <a:latin typeface="Lato"/>
                <a:ea typeface="Lato"/>
                <a:cs typeface="Lato"/>
                <a:sym typeface="Lato"/>
              </a:rPr>
              <a:t>Fitzgerald, K. J. (2020). </a:t>
            </a:r>
            <a:r>
              <a:rPr lang="en-GB" b="0" i="1">
                <a:solidFill>
                  <a:srgbClr val="000000"/>
                </a:solidFill>
                <a:latin typeface="Lato"/>
                <a:ea typeface="Lato"/>
                <a:cs typeface="Lato"/>
                <a:sym typeface="Lato"/>
              </a:rPr>
              <a:t>Recognizing Race and Ethnicity: Power, Privilege and Inequality </a:t>
            </a:r>
            <a:r>
              <a:rPr lang="en-GB" b="0" i="0">
                <a:solidFill>
                  <a:srgbClr val="000000"/>
                </a:solidFill>
                <a:latin typeface="Lato"/>
                <a:ea typeface="Lato"/>
                <a:cs typeface="Lato"/>
                <a:sym typeface="Lato"/>
              </a:rPr>
              <a:t>(Third ed.). Routledge. </a:t>
            </a:r>
            <a:endParaRPr/>
          </a:p>
          <a:p>
            <a:pPr marL="457200" marR="0" lvl="0" indent="-228600" algn="l" rtl="0">
              <a:lnSpc>
                <a:spcPct val="100000"/>
              </a:lnSpc>
              <a:spcBef>
                <a:spcPts val="0"/>
              </a:spcBef>
              <a:spcAft>
                <a:spcPts val="0"/>
              </a:spcAft>
              <a:buSzPts val="1400"/>
              <a:buNone/>
            </a:pPr>
            <a:br>
              <a:rPr lang="en-GB"/>
            </a:b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Highlight that the images </a:t>
            </a:r>
            <a:r>
              <a:rPr lang="en-GB" i="1"/>
              <a:t>may</a:t>
            </a:r>
            <a:r>
              <a:rPr lang="en-GB"/>
              <a:t> be upsetting and potentially angering</a:t>
            </a:r>
            <a:endParaRPr/>
          </a:p>
          <a:p>
            <a:pPr marL="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GB" b="0" i="0">
                <a:solidFill>
                  <a:srgbClr val="000000"/>
                </a:solidFill>
                <a:latin typeface="Lato"/>
                <a:ea typeface="Lato"/>
                <a:cs typeface="Lato"/>
                <a:sym typeface="Lato"/>
              </a:rPr>
              <a:t>Grosfoguel, R. (2016). What is Racism. </a:t>
            </a:r>
            <a:r>
              <a:rPr lang="en-GB" b="0" i="1">
                <a:solidFill>
                  <a:srgbClr val="000000"/>
                </a:solidFill>
                <a:latin typeface="Lato"/>
                <a:ea typeface="Lato"/>
                <a:cs typeface="Lato"/>
                <a:sym typeface="Lato"/>
              </a:rPr>
              <a:t>Journal of World-Systems Research</a:t>
            </a:r>
            <a:r>
              <a:rPr lang="en-GB" b="0" i="0">
                <a:solidFill>
                  <a:srgbClr val="000000"/>
                </a:solidFill>
                <a:latin typeface="Lato"/>
                <a:ea typeface="Lato"/>
                <a:cs typeface="Lato"/>
                <a:sym typeface="Lato"/>
              </a:rPr>
              <a:t>, </a:t>
            </a:r>
            <a:r>
              <a:rPr lang="en-GB" b="0" i="1">
                <a:solidFill>
                  <a:srgbClr val="000000"/>
                </a:solidFill>
                <a:latin typeface="Lato"/>
                <a:ea typeface="Lato"/>
                <a:cs typeface="Lato"/>
                <a:sym typeface="Lato"/>
              </a:rPr>
              <a:t>22</a:t>
            </a:r>
            <a:r>
              <a:rPr lang="en-GB" b="0" i="0">
                <a:solidFill>
                  <a:srgbClr val="000000"/>
                </a:solidFill>
                <a:latin typeface="Lato"/>
                <a:ea typeface="Lato"/>
                <a:cs typeface="Lato"/>
                <a:sym typeface="Lato"/>
              </a:rPr>
              <a:t>(1), 9-15. </a:t>
            </a:r>
            <a:r>
              <a:rPr lang="en-GB" b="0" i="0" u="sng">
                <a:solidFill>
                  <a:srgbClr val="000000"/>
                </a:solidFill>
                <a:latin typeface="Lato"/>
                <a:ea typeface="Lato"/>
                <a:cs typeface="Lato"/>
                <a:sym typeface="Lato"/>
                <a:hlinkClick r:id="rId3">
                  <a:extLst>
                    <a:ext uri="{A12FA001-AC4F-418D-AE19-62706E023703}">
                      <ahyp:hlinkClr xmlns:ahyp="http://schemas.microsoft.com/office/drawing/2018/hyperlinkcolor" val="tx"/>
                    </a:ext>
                  </a:extLst>
                </a:hlinkClick>
              </a:rPr>
              <a:t>https://doi.org/10.5195/jwsr.2016.609</a:t>
            </a:r>
            <a:endParaRPr b="0" i="0">
              <a:solidFill>
                <a:srgbClr val="000000"/>
              </a:solidFill>
              <a:latin typeface="Lato"/>
              <a:ea typeface="Lato"/>
              <a:cs typeface="Lato"/>
              <a:sym typeface="Lato"/>
            </a:endParaRPr>
          </a:p>
          <a:p>
            <a:pPr marL="457200" marR="0" lvl="0" indent="-228600" algn="l" rtl="0">
              <a:lnSpc>
                <a:spcPct val="100000"/>
              </a:lnSpc>
              <a:spcBef>
                <a:spcPts val="0"/>
              </a:spcBef>
              <a:spcAft>
                <a:spcPts val="0"/>
              </a:spcAft>
              <a:buSzPts val="1400"/>
              <a:buNone/>
            </a:pPr>
            <a:br>
              <a:rPr lang="en-GB"/>
            </a:br>
            <a:endParaRPr/>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slide can be edited, especially the ‘I like pancakes!’ point, to personalise the session and make more relevant to deliverer.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0" i="0">
                <a:solidFill>
                  <a:srgbClr val="000000"/>
                </a:solidFill>
                <a:latin typeface="Lato"/>
                <a:ea typeface="Lato"/>
                <a:cs typeface="Lato"/>
                <a:sym typeface="Lato"/>
              </a:rPr>
              <a:t>Shadrina, A. (2022). Enacting the babushka: older Russian women ‘doing’ age, gender and class by accepting the role of a stoic carer. </a:t>
            </a:r>
            <a:r>
              <a:rPr lang="en-GB" b="0" i="1">
                <a:solidFill>
                  <a:srgbClr val="000000"/>
                </a:solidFill>
                <a:latin typeface="Lato"/>
                <a:ea typeface="Lato"/>
                <a:cs typeface="Lato"/>
                <a:sym typeface="Lato"/>
              </a:rPr>
              <a:t>Ageing and Society</a:t>
            </a:r>
            <a:r>
              <a:rPr lang="en-GB" b="0" i="0">
                <a:solidFill>
                  <a:srgbClr val="000000"/>
                </a:solidFill>
                <a:latin typeface="Lato"/>
                <a:ea typeface="Lato"/>
                <a:cs typeface="Lato"/>
                <a:sym typeface="Lato"/>
              </a:rPr>
              <a:t>, 1-18. </a:t>
            </a:r>
            <a:r>
              <a:rPr lang="en-GB" b="0" i="0" u="sng">
                <a:solidFill>
                  <a:schemeClr val="hlink"/>
                </a:solidFill>
                <a:latin typeface="Lato"/>
                <a:ea typeface="Lato"/>
                <a:cs typeface="Lato"/>
                <a:sym typeface="Lato"/>
                <a:hlinkClick r:id="rId3"/>
              </a:rPr>
              <a:t>https://doi.org/10.1017/s0144686x2200037x</a:t>
            </a:r>
            <a:endParaRPr/>
          </a:p>
          <a:p>
            <a:pPr marL="0" lvl="0" indent="0" algn="l" rtl="0">
              <a:lnSpc>
                <a:spcPct val="100000"/>
              </a:lnSpc>
              <a:spcBef>
                <a:spcPts val="0"/>
              </a:spcBef>
              <a:spcAft>
                <a:spcPts val="0"/>
              </a:spcAft>
              <a:buSzPts val="1400"/>
              <a:buNone/>
            </a:pPr>
            <a:r>
              <a:rPr lang="en-GB" b="0" i="0">
                <a:solidFill>
                  <a:srgbClr val="000000"/>
                </a:solidFill>
                <a:latin typeface="Lato"/>
                <a:ea typeface="Lato"/>
                <a:cs typeface="Lato"/>
                <a:sym typeface="Lato"/>
              </a:rPr>
              <a:t>Utrata, J. (2008). Babushki as Surrogate Wives: How Single Mothers and Grandmothers Negotiate the Division of Labor in Russia. </a:t>
            </a:r>
            <a:r>
              <a:rPr lang="en-GB" b="0" i="1">
                <a:solidFill>
                  <a:srgbClr val="000000"/>
                </a:solidFill>
                <a:latin typeface="Lato"/>
                <a:ea typeface="Lato"/>
                <a:cs typeface="Lato"/>
                <a:sym typeface="Lato"/>
              </a:rPr>
              <a:t>UC Berkeley: Berkeley Program in Soviet and Post-Soviet Studies</a:t>
            </a:r>
            <a:r>
              <a:rPr lang="en-GB" b="0" i="0">
                <a:solidFill>
                  <a:srgbClr val="000000"/>
                </a:solidFill>
                <a:latin typeface="Lato"/>
                <a:ea typeface="Lato"/>
                <a:cs typeface="Lato"/>
                <a:sym typeface="Lato"/>
              </a:rPr>
              <a:t>. </a:t>
            </a:r>
            <a:r>
              <a:rPr lang="en-GB" b="0" i="0" u="sng">
                <a:solidFill>
                  <a:schemeClr val="hlink"/>
                </a:solidFill>
                <a:latin typeface="Lato"/>
                <a:ea typeface="Lato"/>
                <a:cs typeface="Lato"/>
                <a:sym typeface="Lato"/>
                <a:hlinkClick r:id="rId4"/>
              </a:rPr>
              <a:t>https://escholarship.org/uc/item/3b18d2p8</a:t>
            </a:r>
            <a:r>
              <a:rPr lang="en-GB"/>
              <a:t> </a:t>
            </a: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These are important acknowledgments to highlight before sharing the prompts/ images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Being aware of language used can help to become more critically conscious of concepts and effects of using specific language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Benjamin, R. (2019). </a:t>
            </a:r>
            <a:r>
              <a:rPr lang="en-GB" b="0" i="1">
                <a:solidFill>
                  <a:srgbClr val="000000"/>
                </a:solidFill>
                <a:latin typeface="Lato"/>
                <a:ea typeface="Lato"/>
                <a:cs typeface="Lato"/>
                <a:sym typeface="Lato"/>
              </a:rPr>
              <a:t>Race After Technology: Abolitionist Tools for the New Jim Code</a:t>
            </a:r>
            <a:r>
              <a:rPr lang="en-GB" b="0" i="0">
                <a:solidFill>
                  <a:srgbClr val="000000"/>
                </a:solidFill>
                <a:latin typeface="Lato"/>
                <a:ea typeface="Lato"/>
                <a:cs typeface="Lato"/>
                <a:sym typeface="Lato"/>
              </a:rPr>
              <a:t>. Polity Press. </a:t>
            </a:r>
            <a:endParaRPr/>
          </a:p>
          <a:p>
            <a:pPr marL="1714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Dowling, T.  (2016, Tuesday, 13 September). Order force: the old grammar rule we all obey without realising – </a:t>
            </a:r>
            <a:r>
              <a:rPr lang="en-GB" b="0" i="1">
                <a:solidFill>
                  <a:srgbClr val="000000"/>
                </a:solidFill>
                <a:latin typeface="Lato"/>
                <a:ea typeface="Lato"/>
                <a:cs typeface="Lato"/>
                <a:sym typeface="Lato"/>
              </a:rPr>
              <a:t>The Guardian</a:t>
            </a:r>
            <a:r>
              <a:rPr lang="en-GB" b="0" i="0">
                <a:solidFill>
                  <a:srgbClr val="000000"/>
                </a:solidFill>
                <a:latin typeface="Lato"/>
                <a:ea typeface="Lato"/>
                <a:cs typeface="Lato"/>
                <a:sym typeface="Lato"/>
              </a:rPr>
              <a:t>. Retrieved 2023-07-24 from </a:t>
            </a:r>
            <a:r>
              <a:rPr lang="en-GB" b="0" i="0" u="sng">
                <a:solidFill>
                  <a:schemeClr val="hlink"/>
                </a:solidFill>
                <a:latin typeface="Lato"/>
                <a:ea typeface="Lato"/>
                <a:cs typeface="Lato"/>
                <a:sym typeface="Lato"/>
                <a:hlinkClick r:id="rId3"/>
              </a:rPr>
              <a:t>https://www.theguardian.com/commentisfree/2016/sep/13/sentence-order-adjectives-rule-elements-of-eloquence-dictionary</a:t>
            </a:r>
            <a:endParaRPr b="0" i="0">
              <a:solidFill>
                <a:srgbClr val="000000"/>
              </a:solidFill>
              <a:latin typeface="Lato"/>
              <a:ea typeface="Lato"/>
              <a:cs typeface="Lato"/>
              <a:sym typeface="Lato"/>
            </a:endParaRPr>
          </a:p>
          <a:p>
            <a:pPr marL="171450" lvl="0" indent="-171450" algn="l" rtl="0">
              <a:lnSpc>
                <a:spcPct val="100000"/>
              </a:lnSpc>
              <a:spcBef>
                <a:spcPts val="0"/>
              </a:spcBef>
              <a:spcAft>
                <a:spcPts val="0"/>
              </a:spcAft>
              <a:buSzPts val="1400"/>
              <a:buFont typeface="Arial"/>
              <a:buChar char="•"/>
            </a:pPr>
            <a:r>
              <a:rPr lang="en-GB" b="0" i="0">
                <a:solidFill>
                  <a:srgbClr val="000000"/>
                </a:solidFill>
                <a:latin typeface="Lato"/>
                <a:ea typeface="Lato"/>
                <a:cs typeface="Lato"/>
                <a:sym typeface="Lato"/>
              </a:rPr>
              <a:t>Wynter, S. (2003). Unsettling the Coloniality of Being/Power/Truth/Freedom: Towards the Human, After Man, Its Overrepresentation—An Argument. </a:t>
            </a:r>
            <a:r>
              <a:rPr lang="en-GB" b="0" i="1">
                <a:solidFill>
                  <a:srgbClr val="000000"/>
                </a:solidFill>
                <a:latin typeface="Lato"/>
                <a:ea typeface="Lato"/>
                <a:cs typeface="Lato"/>
                <a:sym typeface="Lato"/>
              </a:rPr>
              <a:t>CR: The New Centennial Review</a:t>
            </a:r>
            <a:r>
              <a:rPr lang="en-GB" b="0" i="0">
                <a:solidFill>
                  <a:srgbClr val="000000"/>
                </a:solidFill>
                <a:latin typeface="Lato"/>
                <a:ea typeface="Lato"/>
                <a:cs typeface="Lato"/>
                <a:sym typeface="Lato"/>
              </a:rPr>
              <a:t>, </a:t>
            </a:r>
            <a:r>
              <a:rPr lang="en-GB" b="0" i="1">
                <a:solidFill>
                  <a:srgbClr val="000000"/>
                </a:solidFill>
                <a:latin typeface="Lato"/>
                <a:ea typeface="Lato"/>
                <a:cs typeface="Lato"/>
                <a:sym typeface="Lato"/>
              </a:rPr>
              <a:t>3</a:t>
            </a:r>
            <a:r>
              <a:rPr lang="en-GB" b="0" i="0">
                <a:solidFill>
                  <a:srgbClr val="000000"/>
                </a:solidFill>
                <a:latin typeface="Lato"/>
                <a:ea typeface="Lato"/>
                <a:cs typeface="Lato"/>
                <a:sym typeface="Lato"/>
              </a:rPr>
              <a:t>(3), 257-337. </a:t>
            </a:r>
            <a:r>
              <a:rPr lang="en-GB" b="0" i="0" u="sng">
                <a:solidFill>
                  <a:schemeClr val="hlink"/>
                </a:solidFill>
                <a:latin typeface="Lato"/>
                <a:ea typeface="Lato"/>
                <a:cs typeface="Lato"/>
                <a:sym typeface="Lato"/>
                <a:hlinkClick r:id="rId4"/>
              </a:rPr>
              <a:t>https://doi.org/10.2307/41949874</a:t>
            </a:r>
            <a:endParaRPr/>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latin typeface="Lato"/>
                <a:ea typeface="Lato"/>
                <a:cs typeface="Lato"/>
                <a:sym typeface="Lato"/>
              </a:rPr>
              <a:t>Explain that these were the prompts used on DALL-E to create four (4) individual representations of each character or avatar. In total, there are 16 images which you will see (caveat = generative AI does not currently do well with the finer details of humans such as facial expressions, eyes, and hands. While we won't focus on hands and eyes specifically, facial expressions and ethnicity will be important later). </a:t>
            </a:r>
            <a:endParaRPr/>
          </a:p>
          <a:p>
            <a:pPr marL="0" lvl="0" indent="0" algn="l" rtl="0">
              <a:lnSpc>
                <a:spcPct val="100000"/>
              </a:lnSpc>
              <a:spcBef>
                <a:spcPts val="0"/>
              </a:spcBef>
              <a:spcAft>
                <a:spcPts val="0"/>
              </a:spcAft>
              <a:buSzPts val="1400"/>
              <a:buNone/>
            </a:pPr>
            <a:endParaRPr b="0" i="0">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en-GB"/>
              <a:t>Highlight that only the adjectival qualifier describing the national origin of the imaginary character or avatar was changed: "Create an image of a sweet, old X grandmother making pancakes". These prompts were explored over a period of two weeks in July 2023.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It is worth noting that, at the time you deliver this session, the results may be different and the session should be adjusted accordingly.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It might be worth asking students if they spot anything odd from the prompts (hint: the last two prompts are problematic for a different reason, that two prompts were required to generate avatars of different/diverse phenotypes)</a:t>
            </a: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ustinhosseini.com/blog/2023/08/08/generative-ai-a-problematic-illustration-of-the-intersections-of-racialized-gender-race-ethnicit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ms.gle/9wbx1ye1P3deLRrB7" TargetMode="Externa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hyperlink" Target="https://www.dustinhosseini.com/blog/2023/08/08/generative-ai-a-problematic-illustration-of-the-intersections-of-racialized-gender-race-ethnicity" TargetMode="External"/><Relationship Id="rId13" Type="http://schemas.openxmlformats.org/officeDocument/2006/relationships/hyperlink" Target="https://doi.org/10.1111/jacc.13299" TargetMode="External"/><Relationship Id="rId3" Type="http://schemas.openxmlformats.org/officeDocument/2006/relationships/hyperlink" Target="https://www.intersectionaljustice.org/what-is-intersectionality" TargetMode="External"/><Relationship Id="rId7" Type="http://schemas.openxmlformats.org/officeDocument/2006/relationships/hyperlink" Target="https://doi.org/10.5195/jwsr.2016.609" TargetMode="External"/><Relationship Id="rId12" Type="http://schemas.openxmlformats.org/officeDocument/2006/relationships/hyperlink" Target="https://doi.org/10.1017/s0144686x2200037x" TargetMode="External"/><Relationship Id="rId2" Type="http://schemas.openxmlformats.org/officeDocument/2006/relationships/notesSlide" Target="../notesSlides/notesSlide21.xml"/><Relationship Id="rId16" Type="http://schemas.openxmlformats.org/officeDocument/2006/relationships/hyperlink" Target="https://doi.org/10.1080/17439884.2021.2010094" TargetMode="External"/><Relationship Id="rId1" Type="http://schemas.openxmlformats.org/officeDocument/2006/relationships/slideLayout" Target="../slideLayouts/slideLayout2.xml"/><Relationship Id="rId6" Type="http://schemas.openxmlformats.org/officeDocument/2006/relationships/hyperlink" Target="https://digitalcommons.colby.edu/seniorscholars/539" TargetMode="External"/><Relationship Id="rId11" Type="http://schemas.openxmlformats.org/officeDocument/2006/relationships/hyperlink" Target="https://doi.org/10.1111/hic3.12264" TargetMode="External"/><Relationship Id="rId5" Type="http://schemas.openxmlformats.org/officeDocument/2006/relationships/hyperlink" Target="https://www.theguardian.com/commentisfree/2016/sep/13/sentence-order-adjectives-rule-elements-of-eloquence-dictionary" TargetMode="External"/><Relationship Id="rId15" Type="http://schemas.openxmlformats.org/officeDocument/2006/relationships/hyperlink" Target="https://doi.org/10.2307/41949874" TargetMode="External"/><Relationship Id="rId10" Type="http://schemas.openxmlformats.org/officeDocument/2006/relationships/hyperlink" Target="https://doi.org/10.1007/s13347-020-00405-8" TargetMode="External"/><Relationship Id="rId4" Type="http://schemas.openxmlformats.org/officeDocument/2006/relationships/hyperlink" Target="https://doi.org/10.2307/1229039" TargetMode="External"/><Relationship Id="rId9" Type="http://schemas.openxmlformats.org/officeDocument/2006/relationships/hyperlink" Target="https://doi.org/10.1080/18186874.2019.1690399" TargetMode="External"/><Relationship Id="rId14" Type="http://schemas.openxmlformats.org/officeDocument/2006/relationships/hyperlink" Target="https://escholarship.org/uc/item/3b18d2p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orms.gle/9wbx1ye1P3deLRrB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8"/>
        <p:cNvGrpSpPr/>
        <p:nvPr/>
      </p:nvGrpSpPr>
      <p:grpSpPr>
        <a:xfrm>
          <a:off x="0" y="0"/>
          <a:ext cx="0" cy="0"/>
          <a:chOff x="0" y="0"/>
          <a:chExt cx="0" cy="0"/>
        </a:xfrm>
      </p:grpSpPr>
      <p:sp>
        <p:nvSpPr>
          <p:cNvPr id="89" name="Google Shape;89;p1"/>
          <p:cNvSpPr/>
          <p:nvPr/>
        </p:nvSpPr>
        <p:spPr>
          <a:xfrm>
            <a:off x="-1"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633446" y="640081"/>
            <a:ext cx="6562262" cy="384924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5100"/>
              <a:buFont typeface="Calibri"/>
              <a:buNone/>
            </a:pPr>
            <a:r>
              <a:rPr lang="en-GB" sz="5100" i="0" cap="none" dirty="0">
                <a:latin typeface="Calibri"/>
                <a:ea typeface="Calibri"/>
                <a:cs typeface="Calibri"/>
                <a:sym typeface="Calibri"/>
              </a:rPr>
              <a:t>Generative AI: a problematic illustration of the intersections of racialized gender, race and ethnicity</a:t>
            </a:r>
            <a:endParaRPr sz="5100" dirty="0">
              <a:latin typeface="Calibri"/>
              <a:ea typeface="Calibri"/>
              <a:cs typeface="Calibri"/>
              <a:sym typeface="Calibri"/>
            </a:endParaRPr>
          </a:p>
        </p:txBody>
      </p:sp>
      <p:sp>
        <p:nvSpPr>
          <p:cNvPr id="91" name="Google Shape;91;p1"/>
          <p:cNvSpPr txBox="1">
            <a:spLocks noGrp="1"/>
          </p:cNvSpPr>
          <p:nvPr>
            <p:ph type="subTitle" idx="1"/>
          </p:nvPr>
        </p:nvSpPr>
        <p:spPr>
          <a:xfrm>
            <a:off x="1465118" y="4627755"/>
            <a:ext cx="5730590" cy="159016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700"/>
              <a:buNone/>
            </a:pPr>
            <a:endParaRPr sz="1700" b="1"/>
          </a:p>
          <a:p>
            <a:pPr marL="0" lvl="0" indent="0" algn="r" rtl="0">
              <a:lnSpc>
                <a:spcPct val="90000"/>
              </a:lnSpc>
              <a:spcBef>
                <a:spcPts val="1600"/>
              </a:spcBef>
              <a:spcAft>
                <a:spcPts val="0"/>
              </a:spcAft>
              <a:buClr>
                <a:schemeClr val="dk1"/>
              </a:buClr>
              <a:buSzPts val="1700"/>
              <a:buNone/>
            </a:pPr>
            <a:r>
              <a:rPr lang="en-GB" sz="1700" b="1"/>
              <a:t>Workshop design: </a:t>
            </a:r>
            <a:r>
              <a:rPr lang="en-GB" sz="1700"/>
              <a:t>Nayiri Keshishi (University of Surrey) </a:t>
            </a:r>
            <a:endParaRPr/>
          </a:p>
          <a:p>
            <a:pPr marL="0" lvl="0" indent="0" algn="r" rtl="0">
              <a:lnSpc>
                <a:spcPct val="90000"/>
              </a:lnSpc>
              <a:spcBef>
                <a:spcPts val="1600"/>
              </a:spcBef>
              <a:spcAft>
                <a:spcPts val="0"/>
              </a:spcAft>
              <a:buClr>
                <a:schemeClr val="dk1"/>
              </a:buClr>
              <a:buSzPts val="1700"/>
              <a:buNone/>
            </a:pPr>
            <a:r>
              <a:rPr lang="en-GB" sz="1700" b="1"/>
              <a:t>Workshop content: </a:t>
            </a:r>
            <a:r>
              <a:rPr lang="en-GB" sz="1700"/>
              <a:t>repurposed, with full author permission, from this </a:t>
            </a:r>
            <a:r>
              <a:rPr lang="en-GB" sz="1700" u="sng">
                <a:solidFill>
                  <a:schemeClr val="hlink"/>
                </a:solidFill>
                <a:hlinkClick r:id="rId3"/>
              </a:rPr>
              <a:t>blog</a:t>
            </a:r>
            <a:r>
              <a:rPr lang="en-GB" sz="1700"/>
              <a:t> by Dustin Hosseini (University of Glasgow)</a:t>
            </a:r>
            <a:endParaRPr/>
          </a:p>
          <a:p>
            <a:pPr marL="0" lvl="0" indent="107950" algn="r" rtl="0">
              <a:lnSpc>
                <a:spcPct val="90000"/>
              </a:lnSpc>
              <a:spcBef>
                <a:spcPts val="1600"/>
              </a:spcBef>
              <a:spcAft>
                <a:spcPts val="0"/>
              </a:spcAft>
              <a:buClr>
                <a:schemeClr val="dk1"/>
              </a:buClr>
              <a:buSzPts val="1700"/>
              <a:buFont typeface="Arial"/>
              <a:buNone/>
            </a:pPr>
            <a:endParaRPr sz="1700"/>
          </a:p>
        </p:txBody>
      </p:sp>
      <p:pic>
        <p:nvPicPr>
          <p:cNvPr id="92" name="Google Shape;92;p1" descr="Free questions man head vector"/>
          <p:cNvPicPr preferRelativeResize="0"/>
          <p:nvPr/>
        </p:nvPicPr>
        <p:blipFill rotWithShape="1">
          <a:blip r:embed="rId4">
            <a:alphaModFix/>
          </a:blip>
          <a:srcRect l="19031" r="13367"/>
          <a:stretch/>
        </p:blipFill>
        <p:spPr>
          <a:xfrm>
            <a:off x="7552944" y="10"/>
            <a:ext cx="4636008" cy="685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2"/>
        <p:cNvGrpSpPr/>
        <p:nvPr/>
      </p:nvGrpSpPr>
      <p:grpSpPr>
        <a:xfrm>
          <a:off x="0" y="0"/>
          <a:ext cx="0" cy="0"/>
          <a:chOff x="0" y="0"/>
          <a:chExt cx="0" cy="0"/>
        </a:xfrm>
      </p:grpSpPr>
      <p:sp>
        <p:nvSpPr>
          <p:cNvPr id="173" name="Google Shape;173;p8"/>
          <p:cNvSpPr/>
          <p:nvPr/>
        </p:nvSpPr>
        <p:spPr>
          <a:xfrm>
            <a:off x="-1"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8"/>
          <p:cNvSpPr txBox="1">
            <a:spLocks noGrp="1"/>
          </p:cNvSpPr>
          <p:nvPr>
            <p:ph type="title"/>
          </p:nvPr>
        </p:nvSpPr>
        <p:spPr>
          <a:xfrm>
            <a:off x="648929" y="557190"/>
            <a:ext cx="5181510" cy="16715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Acknowledgments </a:t>
            </a:r>
            <a:endParaRPr/>
          </a:p>
        </p:txBody>
      </p:sp>
      <p:sp>
        <p:nvSpPr>
          <p:cNvPr id="175" name="Google Shape;175;p8"/>
          <p:cNvSpPr txBox="1">
            <a:spLocks noGrp="1"/>
          </p:cNvSpPr>
          <p:nvPr>
            <p:ph type="body" idx="1"/>
          </p:nvPr>
        </p:nvSpPr>
        <p:spPr>
          <a:xfrm>
            <a:off x="648930" y="2406649"/>
            <a:ext cx="5181508" cy="40772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t>Using gendered, ageist and even stereotypical language, especially in terms of describing 'a sweet, old X grandmother’. </a:t>
            </a:r>
            <a:endParaRPr/>
          </a:p>
          <a:p>
            <a:pPr marL="228600" lvl="0" indent="-228600" algn="l" rtl="0">
              <a:lnSpc>
                <a:spcPct val="90000"/>
              </a:lnSpc>
              <a:spcBef>
                <a:spcPts val="1000"/>
              </a:spcBef>
              <a:spcAft>
                <a:spcPts val="0"/>
              </a:spcAft>
              <a:buClr>
                <a:schemeClr val="dk1"/>
              </a:buClr>
              <a:buSzPts val="1800"/>
              <a:buChar char="•"/>
            </a:pPr>
            <a:r>
              <a:rPr lang="en-GB" sz="1800"/>
              <a:t>Focused on a particular type of social/familial role</a:t>
            </a:r>
            <a:endParaRPr/>
          </a:p>
          <a:p>
            <a:pPr marL="228600" lvl="0" indent="-228600" algn="l" rtl="0">
              <a:lnSpc>
                <a:spcPct val="90000"/>
              </a:lnSpc>
              <a:spcBef>
                <a:spcPts val="1000"/>
              </a:spcBef>
              <a:spcAft>
                <a:spcPts val="0"/>
              </a:spcAft>
              <a:buClr>
                <a:schemeClr val="dk1"/>
              </a:buClr>
              <a:buSzPts val="1800"/>
              <a:buChar char="•"/>
            </a:pPr>
            <a:r>
              <a:rPr lang="en-GB" sz="1800"/>
              <a:t>Not all old(er) women are grandmothers and not all grandmothers are old</a:t>
            </a:r>
            <a:endParaRPr/>
          </a:p>
          <a:p>
            <a:pPr marL="228600" lvl="0" indent="-228600" algn="l" rtl="0">
              <a:lnSpc>
                <a:spcPct val="90000"/>
              </a:lnSpc>
              <a:spcBef>
                <a:spcPts val="1000"/>
              </a:spcBef>
              <a:spcAft>
                <a:spcPts val="0"/>
              </a:spcAft>
              <a:buClr>
                <a:schemeClr val="dk1"/>
              </a:buClr>
              <a:buSzPts val="1800"/>
              <a:buChar char="•"/>
            </a:pPr>
            <a:r>
              <a:rPr lang="en-GB" sz="1800"/>
              <a:t>Adjectives used to describe 'opinion, size, age, shape, colour, origin, material, purpose' often translate to gender, race, racism and racialization, and the humanity of individuals and groups of individuals (Benjamin, 2019, p.102; Dowling, 2016; Wynter, 2003).</a:t>
            </a:r>
            <a:endParaRPr/>
          </a:p>
        </p:txBody>
      </p:sp>
      <p:pic>
        <p:nvPicPr>
          <p:cNvPr id="176" name="Google Shape;176;p8" descr="Peg dolls with one painted"/>
          <p:cNvPicPr preferRelativeResize="0"/>
          <p:nvPr/>
        </p:nvPicPr>
        <p:blipFill rotWithShape="1">
          <a:blip r:embed="rId3">
            <a:alphaModFix/>
          </a:blip>
          <a:srcRect l="19309" r="22263" b="-1"/>
          <a:stretch/>
        </p:blipFill>
        <p:spPr>
          <a:xfrm>
            <a:off x="6189155" y="10"/>
            <a:ext cx="6002844"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sp>
        <p:nvSpPr>
          <p:cNvPr id="182" name="Google Shape;182;p9"/>
          <p:cNvSpPr/>
          <p:nvPr/>
        </p:nvSpPr>
        <p:spPr>
          <a:xfrm>
            <a:off x="-1"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9"/>
          <p:cNvSpPr txBox="1">
            <a:spLocks noGrp="1"/>
          </p:cNvSpPr>
          <p:nvPr>
            <p:ph type="title"/>
          </p:nvPr>
        </p:nvSpPr>
        <p:spPr>
          <a:xfrm>
            <a:off x="7563593" y="46317"/>
            <a:ext cx="3776812" cy="204694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Initial prompts</a:t>
            </a:r>
            <a:endParaRPr/>
          </a:p>
        </p:txBody>
      </p:sp>
      <p:pic>
        <p:nvPicPr>
          <p:cNvPr id="184" name="Google Shape;184;p9" descr="Free pancakes breakfast food vector"/>
          <p:cNvPicPr preferRelativeResize="0"/>
          <p:nvPr/>
        </p:nvPicPr>
        <p:blipFill rotWithShape="1">
          <a:blip r:embed="rId3">
            <a:alphaModFix/>
          </a:blip>
          <a:srcRect/>
          <a:stretch/>
        </p:blipFill>
        <p:spPr>
          <a:xfrm>
            <a:off x="456803" y="2139577"/>
            <a:ext cx="6642792" cy="3321396"/>
          </a:xfrm>
          <a:prstGeom prst="rect">
            <a:avLst/>
          </a:prstGeom>
          <a:noFill/>
          <a:ln>
            <a:noFill/>
          </a:ln>
        </p:spPr>
      </p:pic>
      <p:sp>
        <p:nvSpPr>
          <p:cNvPr id="185" name="Google Shape;185;p9"/>
          <p:cNvSpPr txBox="1">
            <a:spLocks noGrp="1"/>
          </p:cNvSpPr>
          <p:nvPr>
            <p:ph type="body" idx="1"/>
          </p:nvPr>
        </p:nvSpPr>
        <p:spPr>
          <a:xfrm>
            <a:off x="7556399" y="2139577"/>
            <a:ext cx="3784006" cy="4672106"/>
          </a:xfrm>
          <a:prstGeom prst="rect">
            <a:avLst/>
          </a:prstGeom>
          <a:noFill/>
          <a:ln>
            <a:noFill/>
          </a:ln>
        </p:spPr>
        <p:txBody>
          <a:bodyPr spcFirstLastPara="1" wrap="square" lIns="91425" tIns="45700" rIns="91425" bIns="45700" anchor="t" anchorCtr="0">
            <a:normAutofit/>
          </a:bodyPr>
          <a:lstStyle/>
          <a:p>
            <a:pPr marL="228600" lvl="0" indent="-146050" algn="l" rtl="0">
              <a:lnSpc>
                <a:spcPct val="90000"/>
              </a:lnSpc>
              <a:spcBef>
                <a:spcPts val="0"/>
              </a:spcBef>
              <a:spcAft>
                <a:spcPts val="0"/>
              </a:spcAft>
              <a:buClr>
                <a:schemeClr val="dk1"/>
              </a:buClr>
              <a:buSzPts val="1300"/>
              <a:buNone/>
            </a:pPr>
            <a:endParaRPr sz="1300"/>
          </a:p>
          <a:p>
            <a:pPr marL="228600" lvl="0" indent="-228600" algn="l" rtl="0">
              <a:lnSpc>
                <a:spcPct val="90000"/>
              </a:lnSpc>
              <a:spcBef>
                <a:spcPts val="1000"/>
              </a:spcBef>
              <a:spcAft>
                <a:spcPts val="0"/>
              </a:spcAft>
              <a:buClr>
                <a:schemeClr val="dk1"/>
              </a:buClr>
              <a:buSzPts val="1600"/>
              <a:buChar char="•"/>
            </a:pPr>
            <a:r>
              <a:rPr lang="en-GB" sz="1600"/>
              <a:t>"Create an image of a sweet, old Polish grandmother making pancakes" </a:t>
            </a:r>
            <a:endParaRPr/>
          </a:p>
          <a:p>
            <a:pPr marL="228600" lvl="0" indent="-12700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1600"/>
              <a:buChar char="•"/>
            </a:pPr>
            <a:r>
              <a:rPr lang="en-GB" sz="1600"/>
              <a:t>"Create an image of a sweet, old Russian grandmother making pancakes" </a:t>
            </a:r>
            <a:endParaRPr/>
          </a:p>
          <a:p>
            <a:pPr marL="228600" lvl="0" indent="-12700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1600"/>
              <a:buChar char="•"/>
            </a:pPr>
            <a:r>
              <a:rPr lang="en-GB" sz="1600"/>
              <a:t>"Create an image of a sweet, old American grandmother making pancakes" </a:t>
            </a:r>
            <a:endParaRPr/>
          </a:p>
          <a:p>
            <a:pPr marL="228600" lvl="0" indent="-12700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1600"/>
              <a:buChar char="•"/>
            </a:pPr>
            <a:r>
              <a:rPr lang="en-GB" sz="1600"/>
              <a:t>"Create an image of a sweet, old Black American grandmother making pancakes"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0"/>
          <p:cNvSpPr/>
          <p:nvPr/>
        </p:nvSpPr>
        <p:spPr>
          <a:xfrm>
            <a:off x="6096000" y="0"/>
            <a:ext cx="6096000" cy="6858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10"/>
          <p:cNvSpPr txBox="1">
            <a:spLocks noGrp="1"/>
          </p:cNvSpPr>
          <p:nvPr>
            <p:ph type="title"/>
          </p:nvPr>
        </p:nvSpPr>
        <p:spPr>
          <a:xfrm>
            <a:off x="8115300" y="1562669"/>
            <a:ext cx="3389515" cy="23806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600"/>
              <a:buFont typeface="Calibri"/>
              <a:buNone/>
            </a:pPr>
            <a:r>
              <a:rPr lang="en-GB" sz="3600">
                <a:solidFill>
                  <a:srgbClr val="262626"/>
                </a:solidFill>
              </a:rPr>
              <a:t>Representations of Polish grandmothers</a:t>
            </a:r>
            <a:endParaRPr/>
          </a:p>
        </p:txBody>
      </p:sp>
      <p:pic>
        <p:nvPicPr>
          <p:cNvPr id="193" name="Google Shape;193;p10" descr="A collage of a person cooking&#10;&#10;Description automatically generated"/>
          <p:cNvPicPr preferRelativeResize="0"/>
          <p:nvPr/>
        </p:nvPicPr>
        <p:blipFill rotWithShape="1">
          <a:blip r:embed="rId3">
            <a:alphaModFix/>
          </a:blip>
          <a:srcRect b="4861"/>
          <a:stretch/>
        </p:blipFill>
        <p:spPr>
          <a:xfrm>
            <a:off x="20" y="0"/>
            <a:ext cx="7190490" cy="6858000"/>
          </a:xfrm>
          <a:prstGeom prst="rect">
            <a:avLst/>
          </a:prstGeom>
          <a:noFill/>
          <a:ln>
            <a:noFill/>
          </a:ln>
          <a:effectLst>
            <a:outerShdw blurRad="190500" algn="tl" rotWithShape="0">
              <a:srgbClr val="000000">
                <a:alpha val="69411"/>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11"/>
          <p:cNvSpPr/>
          <p:nvPr/>
        </p:nvSpPr>
        <p:spPr>
          <a:xfrm>
            <a:off x="6096000" y="0"/>
            <a:ext cx="6096000" cy="6858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11"/>
          <p:cNvSpPr txBox="1">
            <a:spLocks noGrp="1"/>
          </p:cNvSpPr>
          <p:nvPr>
            <p:ph type="title"/>
          </p:nvPr>
        </p:nvSpPr>
        <p:spPr>
          <a:xfrm>
            <a:off x="8115300" y="1562669"/>
            <a:ext cx="3389515" cy="23806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600"/>
              <a:buFont typeface="Calibri"/>
              <a:buNone/>
            </a:pPr>
            <a:r>
              <a:rPr lang="en-GB" sz="3600">
                <a:solidFill>
                  <a:srgbClr val="262626"/>
                </a:solidFill>
              </a:rPr>
              <a:t>Representations of Russian grandmothers</a:t>
            </a:r>
            <a:endParaRPr/>
          </a:p>
        </p:txBody>
      </p:sp>
      <p:pic>
        <p:nvPicPr>
          <p:cNvPr id="201" name="Google Shape;201;p11"/>
          <p:cNvPicPr preferRelativeResize="0"/>
          <p:nvPr/>
        </p:nvPicPr>
        <p:blipFill rotWithShape="1">
          <a:blip r:embed="rId3">
            <a:alphaModFix/>
          </a:blip>
          <a:srcRect/>
          <a:stretch/>
        </p:blipFill>
        <p:spPr>
          <a:xfrm>
            <a:off x="-110907" y="-13900"/>
            <a:ext cx="7280634" cy="687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2"/>
          <p:cNvSpPr/>
          <p:nvPr/>
        </p:nvSpPr>
        <p:spPr>
          <a:xfrm>
            <a:off x="6096000" y="0"/>
            <a:ext cx="6096000" cy="6858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2"/>
          <p:cNvSpPr txBox="1">
            <a:spLocks noGrp="1"/>
          </p:cNvSpPr>
          <p:nvPr>
            <p:ph type="title"/>
          </p:nvPr>
        </p:nvSpPr>
        <p:spPr>
          <a:xfrm>
            <a:off x="8115300" y="1562669"/>
            <a:ext cx="3389515" cy="23806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t>Representations of American grandmothers</a:t>
            </a:r>
            <a:endParaRPr sz="3600">
              <a:solidFill>
                <a:srgbClr val="262626"/>
              </a:solidFill>
            </a:endParaRPr>
          </a:p>
        </p:txBody>
      </p:sp>
      <p:pic>
        <p:nvPicPr>
          <p:cNvPr id="210" name="Google Shape;210;p12"/>
          <p:cNvPicPr preferRelativeResize="0">
            <a:picLocks noGrp="1"/>
          </p:cNvPicPr>
          <p:nvPr>
            <p:ph type="body" idx="1"/>
          </p:nvPr>
        </p:nvPicPr>
        <p:blipFill rotWithShape="1">
          <a:blip r:embed="rId3">
            <a:alphaModFix/>
          </a:blip>
          <a:srcRect/>
          <a:stretch/>
        </p:blipFill>
        <p:spPr>
          <a:xfrm>
            <a:off x="-1" y="0"/>
            <a:ext cx="7107383"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13"/>
          <p:cNvSpPr/>
          <p:nvPr/>
        </p:nvSpPr>
        <p:spPr>
          <a:xfrm>
            <a:off x="6096000" y="0"/>
            <a:ext cx="6096000" cy="6858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13"/>
          <p:cNvSpPr txBox="1">
            <a:spLocks noGrp="1"/>
          </p:cNvSpPr>
          <p:nvPr>
            <p:ph type="title"/>
          </p:nvPr>
        </p:nvSpPr>
        <p:spPr>
          <a:xfrm>
            <a:off x="8115300" y="1562669"/>
            <a:ext cx="3389515" cy="23806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GB" sz="3600"/>
              <a:t>Representations of grandmothers from the US racialized as Black</a:t>
            </a:r>
            <a:endParaRPr sz="3600">
              <a:solidFill>
                <a:srgbClr val="262626"/>
              </a:solidFill>
            </a:endParaRPr>
          </a:p>
        </p:txBody>
      </p:sp>
      <p:pic>
        <p:nvPicPr>
          <p:cNvPr id="219" name="Google Shape;219;p13"/>
          <p:cNvPicPr preferRelativeResize="0"/>
          <p:nvPr/>
        </p:nvPicPr>
        <p:blipFill rotWithShape="1">
          <a:blip r:embed="rId3">
            <a:alphaModFix/>
          </a:blip>
          <a:srcRect/>
          <a:stretch/>
        </p:blipFill>
        <p:spPr>
          <a:xfrm>
            <a:off x="0" y="0"/>
            <a:ext cx="689378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4"/>
        <p:cNvGrpSpPr/>
        <p:nvPr/>
      </p:nvGrpSpPr>
      <p:grpSpPr>
        <a:xfrm>
          <a:off x="0" y="0"/>
          <a:ext cx="0" cy="0"/>
          <a:chOff x="0" y="0"/>
          <a:chExt cx="0" cy="0"/>
        </a:xfrm>
      </p:grpSpPr>
      <p:pic>
        <p:nvPicPr>
          <p:cNvPr id="225" name="Google Shape;225;p14" descr="A collage of a person cooking&#10;&#10;Description automatically generated"/>
          <p:cNvPicPr preferRelativeResize="0"/>
          <p:nvPr/>
        </p:nvPicPr>
        <p:blipFill rotWithShape="1">
          <a:blip r:embed="rId3">
            <a:alphaModFix/>
          </a:blip>
          <a:srcRect/>
          <a:stretch/>
        </p:blipFill>
        <p:spPr>
          <a:xfrm>
            <a:off x="3348234" y="2145767"/>
            <a:ext cx="2560320" cy="2579667"/>
          </a:xfrm>
          <a:prstGeom prst="rect">
            <a:avLst/>
          </a:prstGeom>
          <a:noFill/>
          <a:ln>
            <a:noFill/>
          </a:ln>
        </p:spPr>
      </p:pic>
      <p:cxnSp>
        <p:nvCxnSpPr>
          <p:cNvPr id="226" name="Google Shape;226;p14"/>
          <p:cNvCxnSpPr/>
          <p:nvPr/>
        </p:nvCxnSpPr>
        <p:spPr>
          <a:xfrm>
            <a:off x="3210079"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227" name="Google Shape;227;p14" descr="A collage of a person cooking&#10;&#10;Description automatically generated"/>
          <p:cNvPicPr preferRelativeResize="0"/>
          <p:nvPr/>
        </p:nvPicPr>
        <p:blipFill rotWithShape="1">
          <a:blip r:embed="rId4">
            <a:alphaModFix/>
          </a:blip>
          <a:srcRect b="4861"/>
          <a:stretch/>
        </p:blipFill>
        <p:spPr>
          <a:xfrm>
            <a:off x="347563" y="2145767"/>
            <a:ext cx="2698473" cy="2573680"/>
          </a:xfrm>
          <a:prstGeom prst="rect">
            <a:avLst/>
          </a:prstGeom>
          <a:noFill/>
          <a:ln>
            <a:noFill/>
          </a:ln>
        </p:spPr>
      </p:pic>
      <p:cxnSp>
        <p:nvCxnSpPr>
          <p:cNvPr id="228" name="Google Shape;228;p14"/>
          <p:cNvCxnSpPr/>
          <p:nvPr/>
        </p:nvCxnSpPr>
        <p:spPr>
          <a:xfrm>
            <a:off x="6072595"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229" name="Google Shape;229;p14" descr="A collage of a person cooking&#10;&#10;Description automatically generated"/>
          <p:cNvPicPr preferRelativeResize="0"/>
          <p:nvPr/>
        </p:nvPicPr>
        <p:blipFill rotWithShape="1">
          <a:blip r:embed="rId5">
            <a:alphaModFix/>
          </a:blip>
          <a:srcRect/>
          <a:stretch/>
        </p:blipFill>
        <p:spPr>
          <a:xfrm>
            <a:off x="6235726" y="2145767"/>
            <a:ext cx="2560320" cy="2560320"/>
          </a:xfrm>
          <a:prstGeom prst="rect">
            <a:avLst/>
          </a:prstGeom>
          <a:noFill/>
          <a:ln>
            <a:noFill/>
          </a:ln>
        </p:spPr>
      </p:pic>
      <p:cxnSp>
        <p:nvCxnSpPr>
          <p:cNvPr id="230" name="Google Shape;230;p14"/>
          <p:cNvCxnSpPr/>
          <p:nvPr/>
        </p:nvCxnSpPr>
        <p:spPr>
          <a:xfrm>
            <a:off x="8956620"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231" name="Google Shape;231;p14" descr="A collage of women cooking pancakes&#10;&#10;Description automatically generated"/>
          <p:cNvPicPr preferRelativeResize="0"/>
          <p:nvPr/>
        </p:nvPicPr>
        <p:blipFill rotWithShape="1">
          <a:blip r:embed="rId6">
            <a:alphaModFix/>
          </a:blip>
          <a:srcRect/>
          <a:stretch/>
        </p:blipFill>
        <p:spPr>
          <a:xfrm>
            <a:off x="9120662" y="2152168"/>
            <a:ext cx="2560320" cy="2547518"/>
          </a:xfrm>
          <a:prstGeom prst="rect">
            <a:avLst/>
          </a:prstGeom>
          <a:noFill/>
          <a:ln>
            <a:noFill/>
          </a:ln>
        </p:spPr>
      </p:pic>
      <p:sp>
        <p:nvSpPr>
          <p:cNvPr id="232" name="Google Shape;232;p14"/>
          <p:cNvSpPr txBox="1"/>
          <p:nvPr/>
        </p:nvSpPr>
        <p:spPr>
          <a:xfrm>
            <a:off x="305502" y="5238797"/>
            <a:ext cx="290457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262626"/>
                </a:solidFill>
                <a:latin typeface="Calibri"/>
                <a:ea typeface="Calibri"/>
                <a:cs typeface="Calibri"/>
                <a:sym typeface="Calibri"/>
              </a:rPr>
              <a:t>Representations of Polish grandmothers</a:t>
            </a:r>
            <a:endParaRPr sz="1600" b="0" i="0" u="none" strike="noStrike" cap="none">
              <a:solidFill>
                <a:schemeClr val="dk1"/>
              </a:solidFill>
              <a:latin typeface="Calibri"/>
              <a:ea typeface="Calibri"/>
              <a:cs typeface="Calibri"/>
              <a:sym typeface="Calibri"/>
            </a:endParaRPr>
          </a:p>
        </p:txBody>
      </p:sp>
      <p:sp>
        <p:nvSpPr>
          <p:cNvPr id="233" name="Google Shape;233;p14"/>
          <p:cNvSpPr txBox="1"/>
          <p:nvPr/>
        </p:nvSpPr>
        <p:spPr>
          <a:xfrm>
            <a:off x="3256890" y="5238797"/>
            <a:ext cx="302191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262626"/>
                </a:solidFill>
                <a:latin typeface="Calibri"/>
                <a:ea typeface="Calibri"/>
                <a:cs typeface="Calibri"/>
                <a:sym typeface="Calibri"/>
              </a:rPr>
              <a:t>Representations of Russian grandmothers</a:t>
            </a:r>
            <a:endParaRPr sz="1600" b="0" i="0" u="none" strike="noStrike" cap="none">
              <a:solidFill>
                <a:schemeClr val="dk1"/>
              </a:solidFill>
              <a:latin typeface="Calibri"/>
              <a:ea typeface="Calibri"/>
              <a:cs typeface="Calibri"/>
              <a:sym typeface="Calibri"/>
            </a:endParaRPr>
          </a:p>
        </p:txBody>
      </p:sp>
      <p:sp>
        <p:nvSpPr>
          <p:cNvPr id="234" name="Google Shape;234;p14"/>
          <p:cNvSpPr txBox="1"/>
          <p:nvPr/>
        </p:nvSpPr>
        <p:spPr>
          <a:xfrm>
            <a:off x="6114656" y="5284113"/>
            <a:ext cx="355109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Representations of American grandmothers</a:t>
            </a:r>
            <a:endParaRPr sz="1400" b="0" i="0" u="none" strike="noStrike" cap="none">
              <a:solidFill>
                <a:srgbClr val="000000"/>
              </a:solidFill>
              <a:latin typeface="Arial"/>
              <a:ea typeface="Arial"/>
              <a:cs typeface="Arial"/>
              <a:sym typeface="Arial"/>
            </a:endParaRPr>
          </a:p>
        </p:txBody>
      </p:sp>
      <p:sp>
        <p:nvSpPr>
          <p:cNvPr id="235" name="Google Shape;235;p14"/>
          <p:cNvSpPr txBox="1"/>
          <p:nvPr/>
        </p:nvSpPr>
        <p:spPr>
          <a:xfrm>
            <a:off x="9046761" y="5233028"/>
            <a:ext cx="339263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Representations of grandmothers from the US racialized as Black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0"/>
        <p:cNvGrpSpPr/>
        <p:nvPr/>
      </p:nvGrpSpPr>
      <p:grpSpPr>
        <a:xfrm>
          <a:off x="0" y="0"/>
          <a:ext cx="0" cy="0"/>
          <a:chOff x="0" y="0"/>
          <a:chExt cx="0" cy="0"/>
        </a:xfrm>
      </p:grpSpPr>
      <p:sp>
        <p:nvSpPr>
          <p:cNvPr id="241" name="Google Shape;241;p15"/>
          <p:cNvSpPr/>
          <p:nvPr/>
        </p:nvSpPr>
        <p:spPr>
          <a:xfrm>
            <a:off x="5286223" y="696888"/>
            <a:ext cx="5027358" cy="1677382"/>
          </a:xfrm>
          <a:prstGeom prst="rect">
            <a:avLst/>
          </a:prstGeom>
          <a:solidFill>
            <a:schemeClr val="lt2"/>
          </a:solidFill>
          <a:ln w="28575" cap="flat" cmpd="sng">
            <a:solidFill>
              <a:srgbClr val="3A383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Describes/outlines/summarises/defines a theory, a viewpoint or a situation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Provides context (background) to a subject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 Tells or restates</a:t>
            </a:r>
            <a:endParaRPr sz="1400" b="0" i="0" u="none" strike="noStrike" cap="none">
              <a:solidFill>
                <a:srgbClr val="000000"/>
              </a:solidFill>
              <a:latin typeface="Arial"/>
              <a:ea typeface="Arial"/>
              <a:cs typeface="Arial"/>
              <a:sym typeface="Arial"/>
            </a:endParaRPr>
          </a:p>
        </p:txBody>
      </p:sp>
      <p:sp>
        <p:nvSpPr>
          <p:cNvPr id="242" name="Google Shape;242;p15"/>
          <p:cNvSpPr/>
          <p:nvPr/>
        </p:nvSpPr>
        <p:spPr>
          <a:xfrm>
            <a:off x="5296567" y="3000315"/>
            <a:ext cx="5017014" cy="249299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Compares/explores/assesses strengths and weaknesses (to understand complexity and depth)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Provides reasons and draws informed conclusions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 Comments, makes links and shows implications</a:t>
            </a:r>
            <a:endParaRPr sz="1400" b="0" i="0" u="none" strike="noStrike" cap="none">
              <a:solidFill>
                <a:srgbClr val="000000"/>
              </a:solidFill>
              <a:latin typeface="Arial"/>
              <a:ea typeface="Arial"/>
              <a:cs typeface="Arial"/>
              <a:sym typeface="Arial"/>
            </a:endParaRPr>
          </a:p>
        </p:txBody>
      </p:sp>
      <p:sp>
        <p:nvSpPr>
          <p:cNvPr id="243" name="Google Shape;243;p15"/>
          <p:cNvSpPr txBox="1"/>
          <p:nvPr/>
        </p:nvSpPr>
        <p:spPr>
          <a:xfrm>
            <a:off x="5286223" y="77473"/>
            <a:ext cx="3682752" cy="71095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2800"/>
              <a:buFont typeface="Calibri"/>
              <a:buNone/>
            </a:pPr>
            <a:r>
              <a:rPr lang="en-GB" sz="2800" b="1" i="0" u="none" strike="noStrike" cap="none">
                <a:solidFill>
                  <a:schemeClr val="dk1"/>
                </a:solidFill>
                <a:latin typeface="Calibri"/>
                <a:ea typeface="Calibri"/>
                <a:cs typeface="Calibri"/>
                <a:sym typeface="Calibri"/>
              </a:rPr>
              <a:t>Description</a:t>
            </a:r>
            <a:endParaRPr sz="1400" b="0" i="0" u="none" strike="noStrike" cap="none">
              <a:solidFill>
                <a:srgbClr val="000000"/>
              </a:solidFill>
              <a:latin typeface="Arial"/>
              <a:ea typeface="Arial"/>
              <a:cs typeface="Arial"/>
              <a:sym typeface="Arial"/>
            </a:endParaRPr>
          </a:p>
        </p:txBody>
      </p:sp>
      <p:sp>
        <p:nvSpPr>
          <p:cNvPr id="244" name="Google Shape;244;p15"/>
          <p:cNvSpPr txBox="1"/>
          <p:nvPr/>
        </p:nvSpPr>
        <p:spPr>
          <a:xfrm>
            <a:off x="5286222" y="2489254"/>
            <a:ext cx="3672408" cy="571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2800"/>
              <a:buFont typeface="Calibri"/>
              <a:buNone/>
            </a:pPr>
            <a:r>
              <a:rPr lang="en-GB" sz="2800" b="1" i="0" u="none" strike="noStrike" cap="none">
                <a:solidFill>
                  <a:schemeClr val="accent1"/>
                </a:solidFill>
                <a:latin typeface="Calibri"/>
                <a:ea typeface="Calibri"/>
                <a:cs typeface="Calibri"/>
                <a:sym typeface="Calibri"/>
              </a:rPr>
              <a:t>Analysis &amp; Evaluation</a:t>
            </a:r>
            <a:endParaRPr sz="2800" b="0" i="0" u="none" strike="noStrike" cap="none">
              <a:solidFill>
                <a:schemeClr val="accent1"/>
              </a:solidFill>
              <a:latin typeface="Calibri"/>
              <a:ea typeface="Calibri"/>
              <a:cs typeface="Calibri"/>
              <a:sym typeface="Calibri"/>
            </a:endParaRPr>
          </a:p>
        </p:txBody>
      </p:sp>
      <p:sp>
        <p:nvSpPr>
          <p:cNvPr id="245" name="Google Shape;245;p15"/>
          <p:cNvSpPr txBox="1"/>
          <p:nvPr/>
        </p:nvSpPr>
        <p:spPr>
          <a:xfrm>
            <a:off x="1770561" y="696887"/>
            <a:ext cx="194421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Where?</a:t>
            </a:r>
            <a:endParaRPr sz="1400" b="0" i="0" u="none" strike="noStrike" cap="none">
              <a:solidFill>
                <a:srgbClr val="000000"/>
              </a:solidFill>
              <a:latin typeface="Arial"/>
              <a:ea typeface="Arial"/>
              <a:cs typeface="Arial"/>
              <a:sym typeface="Arial"/>
            </a:endParaRPr>
          </a:p>
        </p:txBody>
      </p:sp>
      <p:sp>
        <p:nvSpPr>
          <p:cNvPr id="246" name="Google Shape;246;p15"/>
          <p:cNvSpPr/>
          <p:nvPr/>
        </p:nvSpPr>
        <p:spPr>
          <a:xfrm>
            <a:off x="3714777" y="1081112"/>
            <a:ext cx="1167644" cy="835352"/>
          </a:xfrm>
          <a:prstGeom prst="rightArrow">
            <a:avLst>
              <a:gd name="adj1" fmla="val 50000"/>
              <a:gd name="adj2" fmla="val 50000"/>
            </a:avLst>
          </a:prstGeom>
          <a:solidFill>
            <a:srgbClr val="D8D8D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5"/>
          <p:cNvSpPr/>
          <p:nvPr/>
        </p:nvSpPr>
        <p:spPr>
          <a:xfrm>
            <a:off x="3714777" y="3599175"/>
            <a:ext cx="1167644" cy="835352"/>
          </a:xfrm>
          <a:prstGeom prst="rightArrow">
            <a:avLst>
              <a:gd name="adj1" fmla="val 50000"/>
              <a:gd name="adj2" fmla="val 50000"/>
            </a:avLst>
          </a:prstGeom>
          <a:solidFill>
            <a:srgbClr val="007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5"/>
          <p:cNvSpPr txBox="1"/>
          <p:nvPr/>
        </p:nvSpPr>
        <p:spPr>
          <a:xfrm>
            <a:off x="1777900" y="3036321"/>
            <a:ext cx="231977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1"/>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1"/>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1"/>
                </a:solidFill>
                <a:latin typeface="Calibri"/>
                <a:ea typeface="Calibri"/>
                <a:cs typeface="Calibri"/>
                <a:sym typeface="Calibri"/>
              </a:rPr>
              <a:t>So what?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1"/>
                </a:solidFill>
                <a:latin typeface="Calibri"/>
                <a:ea typeface="Calibri"/>
                <a:cs typeface="Calibri"/>
                <a:sym typeface="Calibri"/>
              </a:rPr>
              <a:t>What next?</a:t>
            </a:r>
            <a:endParaRPr sz="1400" b="0" i="0" u="none" strike="noStrike" cap="none">
              <a:solidFill>
                <a:srgbClr val="000000"/>
              </a:solidFill>
              <a:latin typeface="Arial"/>
              <a:ea typeface="Arial"/>
              <a:cs typeface="Arial"/>
              <a:sym typeface="Arial"/>
            </a:endParaRPr>
          </a:p>
        </p:txBody>
      </p:sp>
      <p:sp>
        <p:nvSpPr>
          <p:cNvPr id="249" name="Google Shape;249;p15"/>
          <p:cNvSpPr txBox="1"/>
          <p:nvPr/>
        </p:nvSpPr>
        <p:spPr>
          <a:xfrm>
            <a:off x="1770561" y="5642740"/>
            <a:ext cx="194421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7030A0"/>
                </a:solidFill>
                <a:latin typeface="Calibri"/>
                <a:ea typeface="Calibri"/>
                <a:cs typeface="Calibri"/>
                <a:sym typeface="Calibri"/>
              </a:rPr>
              <a:t>How do you know?</a:t>
            </a:r>
            <a:endParaRPr sz="1400" b="0" i="0" u="none" strike="noStrike" cap="none">
              <a:solidFill>
                <a:srgbClr val="000000"/>
              </a:solidFill>
              <a:latin typeface="Arial"/>
              <a:ea typeface="Arial"/>
              <a:cs typeface="Arial"/>
              <a:sym typeface="Arial"/>
            </a:endParaRPr>
          </a:p>
        </p:txBody>
      </p:sp>
      <p:sp>
        <p:nvSpPr>
          <p:cNvPr id="250" name="Google Shape;250;p15"/>
          <p:cNvSpPr/>
          <p:nvPr/>
        </p:nvSpPr>
        <p:spPr>
          <a:xfrm>
            <a:off x="3714777" y="5642739"/>
            <a:ext cx="1171424" cy="835352"/>
          </a:xfrm>
          <a:prstGeom prst="rightArrow">
            <a:avLst>
              <a:gd name="adj1" fmla="val 50000"/>
              <a:gd name="adj2" fmla="val 50000"/>
            </a:avLst>
          </a:prstGeom>
          <a:solidFill>
            <a:srgbClr val="7030A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5"/>
          <p:cNvSpPr txBox="1"/>
          <p:nvPr/>
        </p:nvSpPr>
        <p:spPr>
          <a:xfrm>
            <a:off x="5296567" y="5774665"/>
            <a:ext cx="5734568" cy="57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800"/>
              <a:buFont typeface="Calibri"/>
              <a:buNone/>
            </a:pPr>
            <a:r>
              <a:rPr lang="en-GB" sz="2800" b="1" i="0" u="none" strike="noStrike" cap="none">
                <a:solidFill>
                  <a:srgbClr val="7030A0"/>
                </a:solidFill>
                <a:latin typeface="Calibri"/>
                <a:ea typeface="Calibri"/>
                <a:cs typeface="Calibri"/>
                <a:sym typeface="Calibri"/>
              </a:rPr>
              <a:t>Scholarly support</a:t>
            </a:r>
            <a:endParaRPr sz="2800" b="0" i="0" u="none" strike="noStrike" cap="none">
              <a:solidFill>
                <a:srgbClr val="7030A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16"/>
          <p:cNvGraphicFramePr/>
          <p:nvPr/>
        </p:nvGraphicFramePr>
        <p:xfrm>
          <a:off x="0" y="0"/>
          <a:ext cx="12192075" cy="6858025"/>
        </p:xfrm>
        <a:graphic>
          <a:graphicData uri="http://schemas.openxmlformats.org/drawingml/2006/table">
            <a:tbl>
              <a:tblPr>
                <a:noFill/>
                <a:tableStyleId>{42123A24-F7F1-43BF-94AF-DC76A8CECB02}</a:tableStyleId>
              </a:tblPr>
              <a:tblGrid>
                <a:gridCol w="1741725">
                  <a:extLst>
                    <a:ext uri="{9D8B030D-6E8A-4147-A177-3AD203B41FA5}">
                      <a16:colId xmlns:a16="http://schemas.microsoft.com/office/drawing/2014/main" val="20000"/>
                    </a:ext>
                  </a:extLst>
                </a:gridCol>
                <a:gridCol w="1741725">
                  <a:extLst>
                    <a:ext uri="{9D8B030D-6E8A-4147-A177-3AD203B41FA5}">
                      <a16:colId xmlns:a16="http://schemas.microsoft.com/office/drawing/2014/main" val="20001"/>
                    </a:ext>
                  </a:extLst>
                </a:gridCol>
                <a:gridCol w="1741725">
                  <a:extLst>
                    <a:ext uri="{9D8B030D-6E8A-4147-A177-3AD203B41FA5}">
                      <a16:colId xmlns:a16="http://schemas.microsoft.com/office/drawing/2014/main" val="20002"/>
                    </a:ext>
                  </a:extLst>
                </a:gridCol>
                <a:gridCol w="1741725">
                  <a:extLst>
                    <a:ext uri="{9D8B030D-6E8A-4147-A177-3AD203B41FA5}">
                      <a16:colId xmlns:a16="http://schemas.microsoft.com/office/drawing/2014/main" val="20003"/>
                    </a:ext>
                  </a:extLst>
                </a:gridCol>
                <a:gridCol w="1741725">
                  <a:extLst>
                    <a:ext uri="{9D8B030D-6E8A-4147-A177-3AD203B41FA5}">
                      <a16:colId xmlns:a16="http://schemas.microsoft.com/office/drawing/2014/main" val="20004"/>
                    </a:ext>
                  </a:extLst>
                </a:gridCol>
                <a:gridCol w="1741725">
                  <a:extLst>
                    <a:ext uri="{9D8B030D-6E8A-4147-A177-3AD203B41FA5}">
                      <a16:colId xmlns:a16="http://schemas.microsoft.com/office/drawing/2014/main" val="20005"/>
                    </a:ext>
                  </a:extLst>
                </a:gridCol>
                <a:gridCol w="1741725">
                  <a:extLst>
                    <a:ext uri="{9D8B030D-6E8A-4147-A177-3AD203B41FA5}">
                      <a16:colId xmlns:a16="http://schemas.microsoft.com/office/drawing/2014/main" val="20006"/>
                    </a:ext>
                  </a:extLst>
                </a:gridCol>
              </a:tblGrid>
              <a:tr h="198125">
                <a:tc rowSpan="2">
                  <a:txBody>
                    <a:bodyPr/>
                    <a:lstStyle/>
                    <a:p>
                      <a:pPr marL="0" marR="0" lvl="0" indent="0" algn="r" rtl="0">
                        <a:lnSpc>
                          <a:spcPct val="107000"/>
                        </a:lnSpc>
                        <a:spcBef>
                          <a:spcPts val="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gridSpan="3">
                  <a:txBody>
                    <a:bodyPr/>
                    <a:lstStyle/>
                    <a:p>
                      <a:pPr marL="0" marR="0" lvl="0" indent="0" algn="ctr"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Atmosphere, decor, clothing</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9C9C9"/>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Expressions and ethnicity</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9C9C9"/>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400">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Description</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Analysis (what might it mean?)</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Evaluation (what do you know?)</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Description</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Analysis (what might it mean?)</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b="1" u="none" strike="noStrike" cap="none">
                          <a:solidFill>
                            <a:srgbClr val="000000"/>
                          </a:solidFill>
                          <a:latin typeface="Calibri"/>
                          <a:ea typeface="Calibri"/>
                          <a:cs typeface="Calibri"/>
                          <a:sym typeface="Calibri"/>
                        </a:rPr>
                        <a:t>Evaluation (what do you know?)</a:t>
                      </a:r>
                      <a:endParaRPr sz="900" u="none" strike="noStrike" cap="none">
                        <a:latin typeface="Calibri"/>
                        <a:ea typeface="Calibri"/>
                        <a:cs typeface="Calibri"/>
                        <a:sym typeface="Calibri"/>
                      </a:endParaRPr>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2015750">
                <a:tc>
                  <a:txBody>
                    <a:bodyPr/>
                    <a:lstStyle/>
                    <a:p>
                      <a:pPr marL="0" marR="0" lvl="0" indent="0" algn="r" rtl="0">
                        <a:lnSpc>
                          <a:spcPct val="107000"/>
                        </a:lnSpc>
                        <a:spcBef>
                          <a:spcPts val="0"/>
                        </a:spcBef>
                        <a:spcAft>
                          <a:spcPts val="0"/>
                        </a:spcAft>
                        <a:buClr>
                          <a:srgbClr val="000000"/>
                        </a:buClr>
                        <a:buSzPts val="900"/>
                        <a:buFont typeface="Arial"/>
                        <a:buNone/>
                      </a:pPr>
                      <a:r>
                        <a:rPr lang="en-GB" sz="900" b="1" i="1" u="none" strike="noStrike" cap="none">
                          <a:solidFill>
                            <a:srgbClr val="000000"/>
                          </a:solidFill>
                          <a:latin typeface="Calibri"/>
                          <a:ea typeface="Calibri"/>
                          <a:cs typeface="Calibri"/>
                          <a:sym typeface="Calibri"/>
                        </a:rPr>
                        <a:t>Representations of Polish and Russian grandmothers</a:t>
                      </a:r>
                      <a:endParaRPr sz="900" u="none" strike="noStrike" cap="none">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12700" cap="flat" cmpd="sng">
                      <a:solidFill>
                        <a:srgbClr val="C9C9C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extLst>
                  <a:ext uri="{0D108BD9-81ED-4DB2-BD59-A6C34878D82A}">
                    <a16:rowId xmlns:a16="http://schemas.microsoft.com/office/drawing/2014/main" val="10002"/>
                  </a:ext>
                </a:extLst>
              </a:tr>
              <a:tr h="2015750">
                <a:tc>
                  <a:txBody>
                    <a:bodyPr/>
                    <a:lstStyle/>
                    <a:p>
                      <a:pPr marL="0" marR="0" lvl="0" indent="0" algn="r" rtl="0">
                        <a:lnSpc>
                          <a:spcPct val="107000"/>
                        </a:lnSpc>
                        <a:spcBef>
                          <a:spcPts val="0"/>
                        </a:spcBef>
                        <a:spcAft>
                          <a:spcPts val="0"/>
                        </a:spcAft>
                        <a:buClr>
                          <a:srgbClr val="000000"/>
                        </a:buClr>
                        <a:buSzPts val="900"/>
                        <a:buFont typeface="Arial"/>
                        <a:buNone/>
                      </a:pPr>
                      <a:r>
                        <a:rPr lang="en-GB" sz="900" b="1" i="1" u="none" strike="noStrike" cap="none">
                          <a:solidFill>
                            <a:srgbClr val="000000"/>
                          </a:solidFill>
                          <a:latin typeface="Calibri"/>
                          <a:ea typeface="Calibri"/>
                          <a:cs typeface="Calibri"/>
                          <a:sym typeface="Calibri"/>
                        </a:rPr>
                        <a:t>Representations of grandmothers from the US</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12700" cap="flat" cmpd="sng">
                      <a:solidFill>
                        <a:srgbClr val="C9C9C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2223000">
                <a:tc>
                  <a:txBody>
                    <a:bodyPr/>
                    <a:lstStyle/>
                    <a:p>
                      <a:pPr marL="0" marR="0" lvl="0" indent="0" algn="r" rtl="0">
                        <a:lnSpc>
                          <a:spcPct val="107000"/>
                        </a:lnSpc>
                        <a:spcBef>
                          <a:spcPts val="0"/>
                        </a:spcBef>
                        <a:spcAft>
                          <a:spcPts val="0"/>
                        </a:spcAft>
                        <a:buClr>
                          <a:srgbClr val="000000"/>
                        </a:buClr>
                        <a:buSzPts val="900"/>
                        <a:buFont typeface="Arial"/>
                        <a:buNone/>
                      </a:pPr>
                      <a:r>
                        <a:rPr lang="en-GB" sz="900" b="1" i="1" u="none" strike="noStrike" cap="none">
                          <a:solidFill>
                            <a:srgbClr val="000000"/>
                          </a:solidFill>
                          <a:latin typeface="Calibri"/>
                          <a:ea typeface="Calibri"/>
                          <a:cs typeface="Calibri"/>
                          <a:sym typeface="Calibri"/>
                        </a:rPr>
                        <a:t>Representations of grandmothers from the US racialized as Black</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900"/>
                        <a:buFont typeface="Arial"/>
                        <a:buNone/>
                      </a:pPr>
                      <a:r>
                        <a:rPr lang="en-GB" sz="900" b="1" i="1" u="none" strike="noStrike" cap="none">
                          <a:latin typeface="Calibri"/>
                          <a:ea typeface="Calibri"/>
                          <a:cs typeface="Calibri"/>
                          <a:sym typeface="Calibri"/>
                        </a:rPr>
                        <a:t> </a:t>
                      </a:r>
                      <a:endParaRPr sz="900" u="none" strike="noStrike" cap="none">
                        <a:latin typeface="Calibri"/>
                        <a:ea typeface="Calibri"/>
                        <a:cs typeface="Calibri"/>
                        <a:sym typeface="Calibri"/>
                      </a:endParaRPr>
                    </a:p>
                  </a:txBody>
                  <a:tcPr marL="54400" marR="54400" marT="0" marB="0">
                    <a:lnL w="9525" cap="flat" cmpd="sng">
                      <a:solidFill>
                        <a:srgbClr val="000000">
                          <a:alpha val="0"/>
                        </a:srgbClr>
                      </a:solidFill>
                      <a:prstDash val="solid"/>
                      <a:round/>
                      <a:headEnd type="none" w="sm" len="sm"/>
                      <a:tailEnd type="none" w="sm" len="sm"/>
                    </a:lnL>
                    <a:lnR w="12700" cap="flat" cmpd="sng">
                      <a:solidFill>
                        <a:srgbClr val="C9C9C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 </a:t>
                      </a:r>
                      <a:endParaRPr sz="1400" u="none" strike="noStrike" cap="none"/>
                    </a:p>
                  </a:txBody>
                  <a:tcPr marL="54400" marR="54400" marT="0" marB="0">
                    <a:lnL w="12700" cap="flat" cmpd="sng">
                      <a:solidFill>
                        <a:srgbClr val="C9C9C9"/>
                      </a:solidFill>
                      <a:prstDash val="solid"/>
                      <a:round/>
                      <a:headEnd type="none" w="sm" len="sm"/>
                      <a:tailEnd type="none" w="sm" len="sm"/>
                    </a:lnL>
                    <a:lnR w="12700" cap="flat" cmpd="sng">
                      <a:solidFill>
                        <a:srgbClr val="C9C9C9"/>
                      </a:solidFill>
                      <a:prstDash val="solid"/>
                      <a:round/>
                      <a:headEnd type="none" w="sm" len="sm"/>
                      <a:tailEnd type="none" w="sm" len="sm"/>
                    </a:lnR>
                    <a:lnT w="12700" cap="flat" cmpd="sng">
                      <a:solidFill>
                        <a:srgbClr val="C9C9C9"/>
                      </a:solidFill>
                      <a:prstDash val="solid"/>
                      <a:round/>
                      <a:headEnd type="none" w="sm" len="sm"/>
                      <a:tailEnd type="none" w="sm" len="sm"/>
                    </a:lnT>
                    <a:lnB w="12700" cap="flat" cmpd="sng">
                      <a:solidFill>
                        <a:srgbClr val="C9C9C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5285509" y="593351"/>
            <a:ext cx="4472630" cy="16372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t>Questions</a:t>
            </a:r>
            <a:endParaRPr/>
          </a:p>
        </p:txBody>
      </p:sp>
      <p:pic>
        <p:nvPicPr>
          <p:cNvPr id="264" name="Google Shape;264;p17" descr="Question mark boxes"/>
          <p:cNvPicPr preferRelativeResize="0"/>
          <p:nvPr/>
        </p:nvPicPr>
        <p:blipFill rotWithShape="1">
          <a:blip r:embed="rId3">
            <a:alphaModFix/>
          </a:blip>
          <a:srcRect l="32075" r="27559"/>
          <a:stretch/>
        </p:blipFill>
        <p:spPr>
          <a:xfrm>
            <a:off x="0" y="0"/>
            <a:ext cx="4921177" cy="6858000"/>
          </a:xfrm>
          <a:prstGeom prst="rect">
            <a:avLst/>
          </a:prstGeom>
          <a:noFill/>
          <a:ln>
            <a:noFill/>
          </a:ln>
        </p:spPr>
      </p:pic>
      <p:sp>
        <p:nvSpPr>
          <p:cNvPr id="265" name="Google Shape;265;p17"/>
          <p:cNvSpPr txBox="1">
            <a:spLocks noGrp="1"/>
          </p:cNvSpPr>
          <p:nvPr>
            <p:ph type="body" idx="1"/>
          </p:nvPr>
        </p:nvSpPr>
        <p:spPr>
          <a:xfrm>
            <a:off x="5285509" y="2326079"/>
            <a:ext cx="6882246" cy="40632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Font typeface="Arial"/>
              <a:buChar char="•"/>
            </a:pPr>
            <a:r>
              <a:rPr lang="en-GB" sz="1800" b="0" i="0"/>
              <a:t>Why do the avatars represent these groups in the way that they do?</a:t>
            </a:r>
            <a:endParaRPr/>
          </a:p>
          <a:p>
            <a:pPr marL="228600" lvl="0" indent="-228600" algn="l" rtl="0">
              <a:lnSpc>
                <a:spcPct val="90000"/>
              </a:lnSpc>
              <a:spcBef>
                <a:spcPts val="0"/>
              </a:spcBef>
              <a:spcAft>
                <a:spcPts val="0"/>
              </a:spcAft>
              <a:buClr>
                <a:schemeClr val="dk1"/>
              </a:buClr>
              <a:buSzPts val="1800"/>
              <a:buFont typeface="Arial"/>
              <a:buChar char="•"/>
            </a:pPr>
            <a:r>
              <a:rPr lang="en-GB" sz="1800" b="0" i="0"/>
              <a:t>What informs how the avatars construct the representations? </a:t>
            </a:r>
            <a:endParaRPr/>
          </a:p>
          <a:p>
            <a:pPr marL="228600" lvl="0" indent="-228600" algn="l" rtl="0">
              <a:lnSpc>
                <a:spcPct val="90000"/>
              </a:lnSpc>
              <a:spcBef>
                <a:spcPts val="1000"/>
              </a:spcBef>
              <a:spcAft>
                <a:spcPts val="0"/>
              </a:spcAft>
              <a:buClr>
                <a:schemeClr val="dk1"/>
              </a:buClr>
              <a:buSzPts val="1800"/>
              <a:buFont typeface="Arial"/>
              <a:buChar char="•"/>
            </a:pPr>
            <a:r>
              <a:rPr lang="en-GB" sz="1800" b="0" i="0"/>
              <a:t>What, if anything, do the representations get right? </a:t>
            </a:r>
            <a:endParaRPr/>
          </a:p>
          <a:p>
            <a:pPr marL="228600" lvl="0" indent="-228600" algn="l" rtl="0">
              <a:lnSpc>
                <a:spcPct val="90000"/>
              </a:lnSpc>
              <a:spcBef>
                <a:spcPts val="1000"/>
              </a:spcBef>
              <a:spcAft>
                <a:spcPts val="0"/>
              </a:spcAft>
              <a:buClr>
                <a:schemeClr val="dk1"/>
              </a:buClr>
              <a:buSzPts val="1800"/>
              <a:buFont typeface="Arial"/>
              <a:buChar char="•"/>
            </a:pPr>
            <a:r>
              <a:rPr lang="en-GB" sz="1800" b="0" i="0"/>
              <a:t>What, if anything, do the illustrations get wrong? </a:t>
            </a:r>
            <a:endParaRPr/>
          </a:p>
          <a:p>
            <a:pPr marL="742950" lvl="1" indent="-285750" algn="l" rtl="0">
              <a:lnSpc>
                <a:spcPct val="90000"/>
              </a:lnSpc>
              <a:spcBef>
                <a:spcPts val="500"/>
              </a:spcBef>
              <a:spcAft>
                <a:spcPts val="0"/>
              </a:spcAft>
              <a:buClr>
                <a:schemeClr val="dk1"/>
              </a:buClr>
              <a:buSzPts val="1800"/>
              <a:buFont typeface="Arial"/>
              <a:buChar char="•"/>
            </a:pPr>
            <a:r>
              <a:rPr lang="en-GB" sz="1800" b="0" i="0"/>
              <a:t>How are the representations problematic? </a:t>
            </a:r>
            <a:endParaRPr/>
          </a:p>
          <a:p>
            <a:pPr marL="742950" lvl="1" indent="-285750" algn="l" rtl="0">
              <a:lnSpc>
                <a:spcPct val="90000"/>
              </a:lnSpc>
              <a:spcBef>
                <a:spcPts val="500"/>
              </a:spcBef>
              <a:spcAft>
                <a:spcPts val="0"/>
              </a:spcAft>
              <a:buClr>
                <a:schemeClr val="dk1"/>
              </a:buClr>
              <a:buSzPts val="1800"/>
              <a:buFont typeface="Arial"/>
              <a:buChar char="•"/>
            </a:pPr>
            <a:r>
              <a:rPr lang="en-GB" sz="1800" b="0" i="0"/>
              <a:t>Where representations are problematic...</a:t>
            </a:r>
            <a:endParaRPr/>
          </a:p>
          <a:p>
            <a:pPr marL="1143000" lvl="2" indent="-228600" algn="l" rtl="0">
              <a:lnSpc>
                <a:spcPct val="90000"/>
              </a:lnSpc>
              <a:spcBef>
                <a:spcPts val="500"/>
              </a:spcBef>
              <a:spcAft>
                <a:spcPts val="0"/>
              </a:spcAft>
              <a:buClr>
                <a:schemeClr val="dk1"/>
              </a:buClr>
              <a:buSzPts val="1800"/>
              <a:buFont typeface="Courier New"/>
              <a:buChar char="o"/>
            </a:pPr>
            <a:r>
              <a:rPr lang="en-GB" sz="1800" b="0" i="0"/>
              <a:t>What message does this send to someone without knowledge of the context?</a:t>
            </a:r>
            <a:endParaRPr/>
          </a:p>
          <a:p>
            <a:pPr marL="1143000" lvl="2" indent="-228600" algn="l" rtl="0">
              <a:lnSpc>
                <a:spcPct val="90000"/>
              </a:lnSpc>
              <a:spcBef>
                <a:spcPts val="500"/>
              </a:spcBef>
              <a:spcAft>
                <a:spcPts val="0"/>
              </a:spcAft>
              <a:buClr>
                <a:schemeClr val="dk1"/>
              </a:buClr>
              <a:buSzPts val="1800"/>
              <a:buFont typeface="Courier New"/>
              <a:buChar char="o"/>
            </a:pPr>
            <a:r>
              <a:rPr lang="en-GB" sz="1800" b="0" i="0"/>
              <a:t>What message does this create about the people/cultures/objects portrayed in the images? </a:t>
            </a:r>
            <a:endParaRPr/>
          </a:p>
          <a:p>
            <a:pPr marL="1143000" lvl="2" indent="-228600" algn="l" rtl="0">
              <a:lnSpc>
                <a:spcPct val="90000"/>
              </a:lnSpc>
              <a:spcBef>
                <a:spcPts val="500"/>
              </a:spcBef>
              <a:spcAft>
                <a:spcPts val="0"/>
              </a:spcAft>
              <a:buClr>
                <a:schemeClr val="dk1"/>
              </a:buClr>
              <a:buSzPts val="1800"/>
              <a:buFont typeface="Courier New"/>
              <a:buChar char="o"/>
            </a:pPr>
            <a:r>
              <a:rPr lang="en-GB" sz="1800" b="0" i="0"/>
              <a:t>What can you do to ensure generative AI creates, if it is possible, more accurate and equitable representations of peoples/cultures/objects?</a:t>
            </a:r>
            <a:endParaRPr/>
          </a:p>
          <a:p>
            <a:pPr marL="0" lvl="0" indent="0" algn="l" rtl="0">
              <a:lnSpc>
                <a:spcPct val="90000"/>
              </a:lnSpc>
              <a:spcBef>
                <a:spcPts val="1000"/>
              </a:spcBef>
              <a:spcAft>
                <a:spcPts val="0"/>
              </a:spcAft>
              <a:buClr>
                <a:schemeClr val="dk1"/>
              </a:buClr>
              <a:buSzPts val="1400"/>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8976-D1B8-3406-126D-06769663151E}"/>
              </a:ext>
            </a:extLst>
          </p:cNvPr>
          <p:cNvSpPr>
            <a:spLocks noGrp="1"/>
          </p:cNvSpPr>
          <p:nvPr>
            <p:ph type="title"/>
          </p:nvPr>
        </p:nvSpPr>
        <p:spPr>
          <a:solidFill>
            <a:schemeClr val="tx2"/>
          </a:solidFill>
        </p:spPr>
        <p:txBody>
          <a:bodyPr/>
          <a:lstStyle/>
          <a:p>
            <a:r>
              <a:rPr lang="en-US" dirty="0"/>
              <a:t>Workshop feedback &amp; licensing</a:t>
            </a:r>
          </a:p>
        </p:txBody>
      </p:sp>
      <p:sp>
        <p:nvSpPr>
          <p:cNvPr id="3" name="Text Placeholder 2">
            <a:extLst>
              <a:ext uri="{FF2B5EF4-FFF2-40B4-BE49-F238E27FC236}">
                <a16:creationId xmlns:a16="http://schemas.microsoft.com/office/drawing/2014/main" id="{6031FC8B-6797-BC4F-F5A3-43FFE8150603}"/>
              </a:ext>
            </a:extLst>
          </p:cNvPr>
          <p:cNvSpPr>
            <a:spLocks noGrp="1"/>
          </p:cNvSpPr>
          <p:nvPr>
            <p:ph type="body" idx="1"/>
          </p:nvPr>
        </p:nvSpPr>
        <p:spPr>
          <a:xfrm>
            <a:off x="838199" y="1825625"/>
            <a:ext cx="3366275" cy="4351338"/>
          </a:xfrm>
        </p:spPr>
        <p:txBody>
          <a:bodyPr>
            <a:normAutofit fontScale="92500" lnSpcReduction="10000"/>
          </a:bodyPr>
          <a:lstStyle/>
          <a:p>
            <a:pPr marL="0" lvl="0" indent="0" algn="l" rtl="0">
              <a:lnSpc>
                <a:spcPct val="90000"/>
              </a:lnSpc>
              <a:spcBef>
                <a:spcPts val="0"/>
              </a:spcBef>
              <a:spcAft>
                <a:spcPts val="0"/>
              </a:spcAft>
              <a:buNone/>
            </a:pPr>
            <a:r>
              <a:rPr lang="en-GB" sz="2000" dirty="0"/>
              <a:t>We’d like to gather your views on this workshop, via this online survey, from both student participants and educators. </a:t>
            </a:r>
          </a:p>
          <a:p>
            <a:pPr marL="0" lvl="0" indent="0" algn="l" rtl="0">
              <a:lnSpc>
                <a:spcPct val="90000"/>
              </a:lnSpc>
              <a:spcBef>
                <a:spcPts val="0"/>
              </a:spcBef>
              <a:spcAft>
                <a:spcPts val="0"/>
              </a:spcAft>
              <a:buNone/>
            </a:pPr>
            <a:endParaRPr lang="en-GB" sz="2000" dirty="0"/>
          </a:p>
          <a:p>
            <a:pPr marL="0" lvl="0" indent="0" algn="l" rtl="0">
              <a:lnSpc>
                <a:spcPct val="90000"/>
              </a:lnSpc>
              <a:spcBef>
                <a:spcPts val="0"/>
              </a:spcBef>
              <a:spcAft>
                <a:spcPts val="0"/>
              </a:spcAft>
              <a:buNone/>
            </a:pPr>
            <a:r>
              <a:rPr lang="en-GB" sz="2000" dirty="0"/>
              <a:t>This should take no longer than </a:t>
            </a:r>
            <a:r>
              <a:rPr lang="en-GB" sz="2000" b="1" dirty="0"/>
              <a:t>5-10 minutes</a:t>
            </a:r>
            <a:r>
              <a:rPr lang="en-GB" sz="2000" dirty="0"/>
              <a:t> to complete. You can scan the QR code or use the link below. This survey has received full ethical clearance from the University of Surrey.</a:t>
            </a:r>
          </a:p>
          <a:p>
            <a:pPr marL="0" lvl="0" indent="0" algn="l" rtl="0">
              <a:lnSpc>
                <a:spcPct val="90000"/>
              </a:lnSpc>
              <a:spcBef>
                <a:spcPts val="0"/>
              </a:spcBef>
              <a:spcAft>
                <a:spcPts val="0"/>
              </a:spcAft>
              <a:buNone/>
            </a:pPr>
            <a:endParaRPr lang="en-GB" sz="2000" dirty="0"/>
          </a:p>
          <a:p>
            <a:pPr marL="0" lvl="0" indent="0" algn="l" rtl="0">
              <a:lnSpc>
                <a:spcPct val="90000"/>
              </a:lnSpc>
              <a:spcBef>
                <a:spcPts val="0"/>
              </a:spcBef>
              <a:spcAft>
                <a:spcPts val="0"/>
              </a:spcAft>
              <a:buNone/>
            </a:pPr>
            <a:r>
              <a:rPr lang="en-GB" sz="2000" dirty="0"/>
              <a:t>Thank you for taking the time to participate in this research!</a:t>
            </a:r>
          </a:p>
          <a:p>
            <a:pPr marL="0" lvl="0" indent="0" algn="l" rtl="0">
              <a:lnSpc>
                <a:spcPct val="115000"/>
              </a:lnSpc>
              <a:spcBef>
                <a:spcPts val="1200"/>
              </a:spcBef>
              <a:spcAft>
                <a:spcPts val="0"/>
              </a:spcAft>
              <a:buClr>
                <a:schemeClr val="dk1"/>
              </a:buClr>
              <a:buSzPct val="43160"/>
              <a:buFont typeface="Arial"/>
              <a:buNone/>
            </a:pPr>
            <a:r>
              <a:rPr lang="en-GB" sz="2000" u="sng" dirty="0">
                <a:solidFill>
                  <a:schemeClr val="hlink"/>
                </a:solidFill>
                <a:hlinkClick r:id="rId2"/>
              </a:rPr>
              <a:t>https://forms.gle/9wbx1ye1P3deLRrB7</a:t>
            </a:r>
            <a:endParaRPr lang="en-GB" sz="2000" u="sng" dirty="0">
              <a:solidFill>
                <a:schemeClr val="hlink"/>
              </a:solidFill>
            </a:endParaRPr>
          </a:p>
          <a:p>
            <a:endParaRPr lang="en-US" sz="2000" dirty="0"/>
          </a:p>
        </p:txBody>
      </p:sp>
      <p:sp>
        <p:nvSpPr>
          <p:cNvPr id="4" name="Text Placeholder 3">
            <a:extLst>
              <a:ext uri="{FF2B5EF4-FFF2-40B4-BE49-F238E27FC236}">
                <a16:creationId xmlns:a16="http://schemas.microsoft.com/office/drawing/2014/main" id="{9D8BF406-BA55-6291-E9A6-7BC841ADA678}"/>
              </a:ext>
            </a:extLst>
          </p:cNvPr>
          <p:cNvSpPr>
            <a:spLocks noGrp="1"/>
          </p:cNvSpPr>
          <p:nvPr>
            <p:ph type="body" idx="2"/>
          </p:nvPr>
        </p:nvSpPr>
        <p:spPr>
          <a:xfrm>
            <a:off x="6558775" y="1676362"/>
            <a:ext cx="4795025" cy="4351338"/>
          </a:xfrm>
        </p:spPr>
        <p:txBody>
          <a:bodyPr>
            <a:normAutofit fontScale="92500" lnSpcReduction="20000"/>
          </a:bodyPr>
          <a:lstStyle/>
          <a:p>
            <a:endParaRPr lang="en-US" dirty="0"/>
          </a:p>
          <a:p>
            <a:endParaRPr lang="en-US" dirty="0"/>
          </a:p>
          <a:p>
            <a:endParaRPr lang="en-US" dirty="0"/>
          </a:p>
          <a:p>
            <a:endParaRPr lang="en-US" dirty="0"/>
          </a:p>
          <a:p>
            <a:endParaRPr lang="en-US" dirty="0"/>
          </a:p>
          <a:p>
            <a:pPr marL="114300" indent="0">
              <a:buNone/>
            </a:pPr>
            <a:r>
              <a:rPr lang="en-GB" sz="2200" dirty="0">
                <a:latin typeface="Calibri"/>
                <a:ea typeface="Calibri"/>
                <a:cs typeface="Calibri"/>
                <a:sym typeface="Calibri"/>
              </a:rPr>
              <a:t>This work is licensed under the Creative Commons Attribution-</a:t>
            </a:r>
            <a:r>
              <a:rPr lang="en-GB" sz="2200" dirty="0" err="1">
                <a:latin typeface="Calibri"/>
                <a:ea typeface="Calibri"/>
                <a:cs typeface="Calibri"/>
                <a:sym typeface="Calibri"/>
              </a:rPr>
              <a:t>NonCommercial</a:t>
            </a:r>
            <a:r>
              <a:rPr lang="en-GB" sz="2200" dirty="0">
                <a:latin typeface="Calibri"/>
                <a:ea typeface="Calibri"/>
                <a:cs typeface="Calibri"/>
                <a:sym typeface="Calibri"/>
              </a:rPr>
              <a:t> 4.0 International License. </a:t>
            </a:r>
          </a:p>
          <a:p>
            <a:pPr marL="114300" indent="0">
              <a:buNone/>
            </a:pPr>
            <a:r>
              <a:rPr lang="en-GB" sz="2200" dirty="0">
                <a:latin typeface="Calibri"/>
                <a:ea typeface="Calibri"/>
                <a:cs typeface="Calibri"/>
                <a:sym typeface="Calibri"/>
              </a:rPr>
              <a:t>To view a copy of this license, visit http://</a:t>
            </a:r>
            <a:r>
              <a:rPr lang="en-GB" sz="2200" dirty="0" err="1">
                <a:latin typeface="Calibri"/>
                <a:ea typeface="Calibri"/>
                <a:cs typeface="Calibri"/>
                <a:sym typeface="Calibri"/>
              </a:rPr>
              <a:t>creativecommons.org</a:t>
            </a:r>
            <a:r>
              <a:rPr lang="en-GB" sz="2200" dirty="0">
                <a:latin typeface="Calibri"/>
                <a:ea typeface="Calibri"/>
                <a:cs typeface="Calibri"/>
                <a:sym typeface="Calibri"/>
              </a:rPr>
              <a:t>/licenses/by-</a:t>
            </a:r>
            <a:r>
              <a:rPr lang="en-GB" sz="2200" dirty="0" err="1">
                <a:latin typeface="Calibri"/>
                <a:ea typeface="Calibri"/>
                <a:cs typeface="Calibri"/>
                <a:sym typeface="Calibri"/>
              </a:rPr>
              <a:t>nc</a:t>
            </a:r>
            <a:r>
              <a:rPr lang="en-GB" sz="2200" dirty="0">
                <a:latin typeface="Calibri"/>
                <a:ea typeface="Calibri"/>
                <a:cs typeface="Calibri"/>
                <a:sym typeface="Calibri"/>
              </a:rPr>
              <a:t>/4.0/ or send a letter to Creative Commons, PO Box 1866, Mountain View, CA 94042, USA.</a:t>
            </a:r>
          </a:p>
          <a:p>
            <a:endParaRPr lang="en-US" dirty="0"/>
          </a:p>
        </p:txBody>
      </p:sp>
      <p:pic>
        <p:nvPicPr>
          <p:cNvPr id="5" name="Google Shape;337;g2a035c61ae8_0_0">
            <a:extLst>
              <a:ext uri="{FF2B5EF4-FFF2-40B4-BE49-F238E27FC236}">
                <a16:creationId xmlns:a16="http://schemas.microsoft.com/office/drawing/2014/main" id="{E620E70C-6BB8-CEE3-473B-8235E17B19DF}"/>
              </a:ext>
            </a:extLst>
          </p:cNvPr>
          <p:cNvPicPr preferRelativeResize="0"/>
          <p:nvPr/>
        </p:nvPicPr>
        <p:blipFill>
          <a:blip r:embed="rId3">
            <a:alphaModFix/>
          </a:blip>
          <a:stretch>
            <a:fillRect/>
          </a:stretch>
        </p:blipFill>
        <p:spPr>
          <a:xfrm>
            <a:off x="6804287" y="1952484"/>
            <a:ext cx="4304000" cy="1507975"/>
          </a:xfrm>
          <a:prstGeom prst="rect">
            <a:avLst/>
          </a:prstGeom>
          <a:noFill/>
          <a:ln>
            <a:noFill/>
          </a:ln>
        </p:spPr>
      </p:pic>
      <p:pic>
        <p:nvPicPr>
          <p:cNvPr id="6" name="Google Shape;332;p22">
            <a:extLst>
              <a:ext uri="{FF2B5EF4-FFF2-40B4-BE49-F238E27FC236}">
                <a16:creationId xmlns:a16="http://schemas.microsoft.com/office/drawing/2014/main" id="{5A2B34D7-1450-C5B8-8C4C-CE8DEB3F0B51}"/>
              </a:ext>
            </a:extLst>
          </p:cNvPr>
          <p:cNvPicPr preferRelativeResize="0"/>
          <p:nvPr/>
        </p:nvPicPr>
        <p:blipFill>
          <a:blip r:embed="rId4">
            <a:alphaModFix/>
          </a:blip>
          <a:stretch>
            <a:fillRect/>
          </a:stretch>
        </p:blipFill>
        <p:spPr>
          <a:xfrm>
            <a:off x="4667250" y="2706471"/>
            <a:ext cx="1428750" cy="1981985"/>
          </a:xfrm>
          <a:prstGeom prst="rect">
            <a:avLst/>
          </a:prstGeom>
          <a:noFill/>
          <a:ln>
            <a:noFill/>
          </a:ln>
        </p:spPr>
      </p:pic>
    </p:spTree>
    <p:extLst>
      <p:ext uri="{BB962C8B-B14F-4D97-AF65-F5344CB8AC3E}">
        <p14:creationId xmlns:p14="http://schemas.microsoft.com/office/powerpoint/2010/main" val="100219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0"/>
        <p:cNvGrpSpPr/>
        <p:nvPr/>
      </p:nvGrpSpPr>
      <p:grpSpPr>
        <a:xfrm>
          <a:off x="0" y="0"/>
          <a:ext cx="0" cy="0"/>
          <a:chOff x="0" y="0"/>
          <a:chExt cx="0" cy="0"/>
        </a:xfrm>
      </p:grpSpPr>
      <p:sp>
        <p:nvSpPr>
          <p:cNvPr id="271" name="Google Shape;27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Discussion </a:t>
            </a:r>
            <a:endParaRPr/>
          </a:p>
        </p:txBody>
      </p:sp>
      <p:grpSp>
        <p:nvGrpSpPr>
          <p:cNvPr id="272" name="Google Shape;272;p18"/>
          <p:cNvGrpSpPr/>
          <p:nvPr/>
        </p:nvGrpSpPr>
        <p:grpSpPr>
          <a:xfrm>
            <a:off x="838200" y="1909671"/>
            <a:ext cx="10515600" cy="4183245"/>
            <a:chOff x="0" y="84046"/>
            <a:chExt cx="10515600" cy="4183245"/>
          </a:xfrm>
        </p:grpSpPr>
        <p:sp>
          <p:nvSpPr>
            <p:cNvPr id="273" name="Google Shape;273;p18"/>
            <p:cNvSpPr/>
            <p:nvPr/>
          </p:nvSpPr>
          <p:spPr>
            <a:xfrm>
              <a:off x="0" y="84046"/>
              <a:ext cx="10515600" cy="1006931"/>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8"/>
            <p:cNvSpPr txBox="1"/>
            <p:nvPr/>
          </p:nvSpPr>
          <p:spPr>
            <a:xfrm>
              <a:off x="49154" y="133200"/>
              <a:ext cx="10417292" cy="90862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Each image represents ‘deeply ingrained cultural prejudices’ and ‘biases’ (Benjamin, 2019, p.59) drawn from data that the generative AI tools use to create representations</a:t>
              </a:r>
              <a:endParaRPr sz="1800" b="0" i="0" u="none" strike="noStrike" cap="none">
                <a:solidFill>
                  <a:schemeClr val="dk1"/>
                </a:solidFill>
                <a:latin typeface="Calibri"/>
                <a:ea typeface="Calibri"/>
                <a:cs typeface="Calibri"/>
                <a:sym typeface="Calibri"/>
              </a:endParaRPr>
            </a:p>
          </p:txBody>
        </p:sp>
        <p:sp>
          <p:nvSpPr>
            <p:cNvPr id="275" name="Google Shape;275;p18"/>
            <p:cNvSpPr/>
            <p:nvPr/>
          </p:nvSpPr>
          <p:spPr>
            <a:xfrm>
              <a:off x="0" y="1142817"/>
              <a:ext cx="10515600" cy="1006931"/>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8"/>
            <p:cNvSpPr txBox="1"/>
            <p:nvPr/>
          </p:nvSpPr>
          <p:spPr>
            <a:xfrm>
              <a:off x="49154" y="1191971"/>
              <a:ext cx="10417292" cy="90862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‘Algorithmic coloniality’? (Mohamed et al., 2020; Zembylas, 2023). </a:t>
              </a:r>
              <a:endParaRPr sz="1800" b="0" i="0" u="none" strike="noStrike" cap="none">
                <a:solidFill>
                  <a:schemeClr val="dk1"/>
                </a:solidFill>
                <a:latin typeface="Calibri"/>
                <a:ea typeface="Calibri"/>
                <a:cs typeface="Calibri"/>
                <a:sym typeface="Calibri"/>
              </a:endParaRPr>
            </a:p>
          </p:txBody>
        </p:sp>
        <p:sp>
          <p:nvSpPr>
            <p:cNvPr id="277" name="Google Shape;277;p18"/>
            <p:cNvSpPr/>
            <p:nvPr/>
          </p:nvSpPr>
          <p:spPr>
            <a:xfrm>
              <a:off x="0" y="2201589"/>
              <a:ext cx="10515600" cy="1006931"/>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8"/>
            <p:cNvSpPr txBox="1"/>
            <p:nvPr/>
          </p:nvSpPr>
          <p:spPr>
            <a:xfrm>
              <a:off x="49154" y="2250743"/>
              <a:ext cx="10417292" cy="90862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Coloniality = state of knowing and being that encompasses knowledge and power relations that sees those formerly colonized and/or enslaved as encountering inherent disadvantages whilst former colonizers keep many advantages (Quijano and Ennis, 2000; Wynter, 2003; Ndlovu-Gatsheni, 2015). </a:t>
              </a:r>
              <a:endParaRPr sz="1800" b="0" i="0" u="none" strike="noStrike" cap="none">
                <a:solidFill>
                  <a:schemeClr val="dk1"/>
                </a:solidFill>
                <a:latin typeface="Calibri"/>
                <a:ea typeface="Calibri"/>
                <a:cs typeface="Calibri"/>
                <a:sym typeface="Calibri"/>
              </a:endParaRPr>
            </a:p>
          </p:txBody>
        </p:sp>
        <p:sp>
          <p:nvSpPr>
            <p:cNvPr id="279" name="Google Shape;279;p18"/>
            <p:cNvSpPr/>
            <p:nvPr/>
          </p:nvSpPr>
          <p:spPr>
            <a:xfrm>
              <a:off x="0" y="3260360"/>
              <a:ext cx="10515600" cy="1006931"/>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8"/>
            <p:cNvSpPr txBox="1"/>
            <p:nvPr/>
          </p:nvSpPr>
          <p:spPr>
            <a:xfrm>
              <a:off x="49154" y="3309514"/>
              <a:ext cx="10417292" cy="90862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In simple terms 🡪 accepted knowledges and ways of being represent those of the dominant members of society</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Discussion ctd… </a:t>
            </a:r>
            <a:endParaRPr/>
          </a:p>
        </p:txBody>
      </p:sp>
      <p:grpSp>
        <p:nvGrpSpPr>
          <p:cNvPr id="287" name="Google Shape;287;p19"/>
          <p:cNvGrpSpPr/>
          <p:nvPr/>
        </p:nvGrpSpPr>
        <p:grpSpPr>
          <a:xfrm>
            <a:off x="838200" y="1867490"/>
            <a:ext cx="10515600" cy="4583520"/>
            <a:chOff x="0" y="41865"/>
            <a:chExt cx="10515600" cy="4583520"/>
          </a:xfrm>
        </p:grpSpPr>
        <p:sp>
          <p:nvSpPr>
            <p:cNvPr id="288" name="Google Shape;288;p19"/>
            <p:cNvSpPr/>
            <p:nvPr/>
          </p:nvSpPr>
          <p:spPr>
            <a:xfrm>
              <a:off x="0" y="41865"/>
              <a:ext cx="10515600" cy="87984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9"/>
            <p:cNvSpPr txBox="1"/>
            <p:nvPr/>
          </p:nvSpPr>
          <p:spPr>
            <a:xfrm>
              <a:off x="42950" y="84815"/>
              <a:ext cx="10429700"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Those who follow the dominant modes of cultural, and technological production, take part in the creation and preservation of algorithms which overvalue some humans (those racialized as White) whilst undervaluing the humanity of other humans (those racialized as Black, Asian and others). </a:t>
              </a:r>
              <a:endParaRPr sz="1600" b="0" i="0" u="none" strike="noStrike" cap="none">
                <a:solidFill>
                  <a:schemeClr val="dk1"/>
                </a:solidFill>
                <a:latin typeface="Calibri"/>
                <a:ea typeface="Calibri"/>
                <a:cs typeface="Calibri"/>
                <a:sym typeface="Calibri"/>
              </a:endParaRPr>
            </a:p>
          </p:txBody>
        </p:sp>
        <p:sp>
          <p:nvSpPr>
            <p:cNvPr id="290" name="Google Shape;290;p19"/>
            <p:cNvSpPr/>
            <p:nvPr/>
          </p:nvSpPr>
          <p:spPr>
            <a:xfrm>
              <a:off x="0" y="967785"/>
              <a:ext cx="10515600" cy="87984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9"/>
            <p:cNvSpPr txBox="1"/>
            <p:nvPr/>
          </p:nvSpPr>
          <p:spPr>
            <a:xfrm>
              <a:off x="42950" y="1010735"/>
              <a:ext cx="10429700"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Considering the daily injustices that people racialized as Black, Asian and others experience, it is problematic that human-authored algorithms reflect dominant systems of knowing and being</a:t>
              </a:r>
              <a:endParaRPr sz="1600" b="0" i="0" u="none" strike="noStrike" cap="none">
                <a:solidFill>
                  <a:schemeClr val="dk1"/>
                </a:solidFill>
                <a:latin typeface="Calibri"/>
                <a:ea typeface="Calibri"/>
                <a:cs typeface="Calibri"/>
                <a:sym typeface="Calibri"/>
              </a:endParaRPr>
            </a:p>
          </p:txBody>
        </p:sp>
        <p:sp>
          <p:nvSpPr>
            <p:cNvPr id="292" name="Google Shape;292;p19"/>
            <p:cNvSpPr/>
            <p:nvPr/>
          </p:nvSpPr>
          <p:spPr>
            <a:xfrm>
              <a:off x="0" y="1893705"/>
              <a:ext cx="10515600" cy="87984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txBox="1"/>
            <p:nvPr/>
          </p:nvSpPr>
          <p:spPr>
            <a:xfrm>
              <a:off x="42950" y="1936655"/>
              <a:ext cx="10429700"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Influence the datasets that inform algorithms 🡪 allow for some change? Not easy…</a:t>
              </a:r>
              <a:endParaRPr sz="1400" b="0" i="0" u="none" strike="noStrike" cap="none">
                <a:solidFill>
                  <a:srgbClr val="000000"/>
                </a:solidFill>
                <a:latin typeface="Arial"/>
                <a:ea typeface="Arial"/>
                <a:cs typeface="Arial"/>
                <a:sym typeface="Arial"/>
              </a:endParaRPr>
            </a:p>
          </p:txBody>
        </p:sp>
        <p:sp>
          <p:nvSpPr>
            <p:cNvPr id="294" name="Google Shape;294;p19"/>
            <p:cNvSpPr/>
            <p:nvPr/>
          </p:nvSpPr>
          <p:spPr>
            <a:xfrm>
              <a:off x="0" y="2819625"/>
              <a:ext cx="10515600" cy="87984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9"/>
            <p:cNvSpPr txBox="1"/>
            <p:nvPr/>
          </p:nvSpPr>
          <p:spPr>
            <a:xfrm>
              <a:off x="42950" y="2862575"/>
              <a:ext cx="10429700"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Collaboration and awareness of everyone on the issues will be key</a:t>
              </a:r>
              <a:endParaRPr sz="1600" b="0" i="0" u="none" strike="noStrike" cap="none">
                <a:solidFill>
                  <a:schemeClr val="dk1"/>
                </a:solidFill>
                <a:latin typeface="Calibri"/>
                <a:ea typeface="Calibri"/>
                <a:cs typeface="Calibri"/>
                <a:sym typeface="Calibri"/>
              </a:endParaRPr>
            </a:p>
          </p:txBody>
        </p:sp>
        <p:sp>
          <p:nvSpPr>
            <p:cNvPr id="296" name="Google Shape;296;p19"/>
            <p:cNvSpPr/>
            <p:nvPr/>
          </p:nvSpPr>
          <p:spPr>
            <a:xfrm>
              <a:off x="0" y="3745545"/>
              <a:ext cx="10515600" cy="87984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9"/>
            <p:cNvSpPr txBox="1"/>
            <p:nvPr/>
          </p:nvSpPr>
          <p:spPr>
            <a:xfrm>
              <a:off x="42950" y="3788495"/>
              <a:ext cx="10429700"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Might include understanding and identifying such sites (where and how algorithms are made/ function), who is involved in beta-testing and testing generally, and what local/ national policies can be developed. Also includes developing algorithmic literacy as part of digital literacy initiatives (Zembylas, 2023; Mohamed et al., 2020, p. 8).</a:t>
              </a:r>
              <a:endParaRPr sz="16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Conclusion </a:t>
            </a:r>
            <a:endParaRPr/>
          </a:p>
        </p:txBody>
      </p:sp>
      <p:grpSp>
        <p:nvGrpSpPr>
          <p:cNvPr id="303" name="Google Shape;303;p20"/>
          <p:cNvGrpSpPr/>
          <p:nvPr/>
        </p:nvGrpSpPr>
        <p:grpSpPr>
          <a:xfrm>
            <a:off x="1050535" y="2295515"/>
            <a:ext cx="10090929" cy="3411557"/>
            <a:chOff x="212335" y="469890"/>
            <a:chExt cx="10090929" cy="3411557"/>
          </a:xfrm>
        </p:grpSpPr>
        <p:sp>
          <p:nvSpPr>
            <p:cNvPr id="304" name="Google Shape;304;p20"/>
            <p:cNvSpPr/>
            <p:nvPr/>
          </p:nvSpPr>
          <p:spPr>
            <a:xfrm>
              <a:off x="212335" y="469890"/>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0"/>
            <p:cNvSpPr/>
            <p:nvPr/>
          </p:nvSpPr>
          <p:spPr>
            <a:xfrm>
              <a:off x="492877" y="750432"/>
              <a:ext cx="774830" cy="77483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0"/>
            <p:cNvSpPr/>
            <p:nvPr/>
          </p:nvSpPr>
          <p:spPr>
            <a:xfrm>
              <a:off x="1834517" y="469890"/>
              <a:ext cx="3148942" cy="13359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0"/>
            <p:cNvSpPr txBox="1"/>
            <p:nvPr/>
          </p:nvSpPr>
          <p:spPr>
            <a:xfrm>
              <a:off x="1834517" y="469890"/>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We must experiment with generative AI tools to understand and critique the tools and what they produce</a:t>
              </a:r>
              <a:endParaRPr sz="1700" b="0" i="0" u="none" strike="noStrike" cap="none">
                <a:solidFill>
                  <a:schemeClr val="dk1"/>
                </a:solidFill>
                <a:latin typeface="Calibri"/>
                <a:ea typeface="Calibri"/>
                <a:cs typeface="Calibri"/>
                <a:sym typeface="Calibri"/>
              </a:endParaRPr>
            </a:p>
          </p:txBody>
        </p:sp>
        <p:sp>
          <p:nvSpPr>
            <p:cNvPr id="308" name="Google Shape;308;p20"/>
            <p:cNvSpPr/>
            <p:nvPr/>
          </p:nvSpPr>
          <p:spPr>
            <a:xfrm>
              <a:off x="5532139" y="469890"/>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0"/>
            <p:cNvSpPr/>
            <p:nvPr/>
          </p:nvSpPr>
          <p:spPr>
            <a:xfrm>
              <a:off x="5812681" y="750432"/>
              <a:ext cx="774830" cy="77483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7154322" y="469890"/>
              <a:ext cx="3148942" cy="13359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txBox="1"/>
            <p:nvPr/>
          </p:nvSpPr>
          <p:spPr>
            <a:xfrm>
              <a:off x="7154322" y="469890"/>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Begin to understand how and why such tools create the content that they do</a:t>
              </a:r>
              <a:endParaRPr sz="1700" b="0" i="0" u="none" strike="noStrike" cap="none">
                <a:solidFill>
                  <a:schemeClr val="dk1"/>
                </a:solidFill>
                <a:latin typeface="Calibri"/>
                <a:ea typeface="Calibri"/>
                <a:cs typeface="Calibri"/>
                <a:sym typeface="Calibri"/>
              </a:endParaRPr>
            </a:p>
          </p:txBody>
        </p:sp>
        <p:sp>
          <p:nvSpPr>
            <p:cNvPr id="312" name="Google Shape;312;p20"/>
            <p:cNvSpPr/>
            <p:nvPr/>
          </p:nvSpPr>
          <p:spPr>
            <a:xfrm>
              <a:off x="212335" y="2545532"/>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0"/>
            <p:cNvSpPr/>
            <p:nvPr/>
          </p:nvSpPr>
          <p:spPr>
            <a:xfrm>
              <a:off x="492877" y="2826074"/>
              <a:ext cx="774830" cy="77483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0"/>
            <p:cNvSpPr/>
            <p:nvPr/>
          </p:nvSpPr>
          <p:spPr>
            <a:xfrm>
              <a:off x="1834517" y="2545532"/>
              <a:ext cx="3148942" cy="13359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0"/>
            <p:cNvSpPr txBox="1"/>
            <p:nvPr/>
          </p:nvSpPr>
          <p:spPr>
            <a:xfrm>
              <a:off x="1834517" y="2545532"/>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No concrete solution 🡪 collective and concentrated effort that includes a range of groups focused on creating a more equitable and inclusive world</a:t>
              </a:r>
              <a:endParaRPr sz="1700" b="0" i="0" u="none" strike="noStrike" cap="none">
                <a:solidFill>
                  <a:schemeClr val="dk1"/>
                </a:solidFill>
                <a:latin typeface="Calibri"/>
                <a:ea typeface="Calibri"/>
                <a:cs typeface="Calibri"/>
                <a:sym typeface="Calibri"/>
              </a:endParaRPr>
            </a:p>
          </p:txBody>
        </p:sp>
        <p:sp>
          <p:nvSpPr>
            <p:cNvPr id="316" name="Google Shape;316;p20"/>
            <p:cNvSpPr/>
            <p:nvPr/>
          </p:nvSpPr>
          <p:spPr>
            <a:xfrm>
              <a:off x="5532139" y="2545532"/>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0"/>
            <p:cNvSpPr/>
            <p:nvPr/>
          </p:nvSpPr>
          <p:spPr>
            <a:xfrm>
              <a:off x="5812681" y="2826074"/>
              <a:ext cx="774830" cy="77483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0"/>
            <p:cNvSpPr/>
            <p:nvPr/>
          </p:nvSpPr>
          <p:spPr>
            <a:xfrm>
              <a:off x="7154322" y="2545532"/>
              <a:ext cx="3148942" cy="13359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0"/>
            <p:cNvSpPr txBox="1"/>
            <p:nvPr/>
          </p:nvSpPr>
          <p:spPr>
            <a:xfrm>
              <a:off x="7154322" y="2545532"/>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Decolonial thinking can offer some thoughts to counter the coloniality of AI</a:t>
              </a:r>
              <a:endParaRPr sz="1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3"/>
        <p:cNvGrpSpPr/>
        <p:nvPr/>
      </p:nvGrpSpPr>
      <p:grpSpPr>
        <a:xfrm>
          <a:off x="0" y="0"/>
          <a:ext cx="0" cy="0"/>
          <a:chOff x="0" y="0"/>
          <a:chExt cx="0" cy="0"/>
        </a:xfrm>
      </p:grpSpPr>
      <p:sp>
        <p:nvSpPr>
          <p:cNvPr id="324" name="Google Shape;32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latin typeface="Calibri"/>
                <a:ea typeface="Calibri"/>
                <a:cs typeface="Calibri"/>
                <a:sym typeface="Calibri"/>
              </a:rPr>
              <a:t>References</a:t>
            </a:r>
            <a:endParaRPr/>
          </a:p>
        </p:txBody>
      </p:sp>
      <p:sp>
        <p:nvSpPr>
          <p:cNvPr id="325" name="Google Shape;325;p21"/>
          <p:cNvSpPr txBox="1">
            <a:spLocks noGrp="1"/>
          </p:cNvSpPr>
          <p:nvPr>
            <p:ph type="body" idx="1"/>
          </p:nvPr>
        </p:nvSpPr>
        <p:spPr>
          <a:xfrm>
            <a:off x="838200" y="1410955"/>
            <a:ext cx="10515600" cy="49422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800"/>
              <a:buNone/>
            </a:pPr>
            <a:r>
              <a:rPr lang="en-GB" sz="800" i="0">
                <a:solidFill>
                  <a:srgbClr val="000000"/>
                </a:solidFill>
              </a:rPr>
              <a:t>Benjamin, R. (2019). </a:t>
            </a:r>
            <a:r>
              <a:rPr lang="en-GB" sz="800" i="1">
                <a:solidFill>
                  <a:srgbClr val="000000"/>
                </a:solidFill>
              </a:rPr>
              <a:t>Race After Technology: Abolitionist Tools for the New Jim Code</a:t>
            </a:r>
            <a:r>
              <a:rPr lang="en-GB" sz="800" i="0">
                <a:solidFill>
                  <a:srgbClr val="000000"/>
                </a:solidFill>
              </a:rPr>
              <a:t>. Polity Press.</a:t>
            </a:r>
            <a:endParaRPr/>
          </a:p>
          <a:p>
            <a:pPr marL="0" lvl="0" indent="0" algn="l" rtl="0">
              <a:lnSpc>
                <a:spcPct val="90000"/>
              </a:lnSpc>
              <a:spcBef>
                <a:spcPts val="1000"/>
              </a:spcBef>
              <a:spcAft>
                <a:spcPts val="0"/>
              </a:spcAft>
              <a:buClr>
                <a:srgbClr val="000000"/>
              </a:buClr>
              <a:buSzPts val="800"/>
              <a:buNone/>
            </a:pPr>
            <a:r>
              <a:rPr lang="en-GB" sz="800" b="0" i="0">
                <a:solidFill>
                  <a:srgbClr val="000000"/>
                </a:solidFill>
              </a:rPr>
              <a:t>Bowdre, K. M.  (2006). </a:t>
            </a:r>
            <a:r>
              <a:rPr lang="en-GB" sz="800" b="0" i="1">
                <a:solidFill>
                  <a:srgbClr val="000000"/>
                </a:solidFill>
              </a:rPr>
              <a:t>Racial mythologies: African American female images and *representation from minstrelsy to the studio era</a:t>
            </a:r>
            <a:r>
              <a:rPr lang="en-GB" sz="800" b="0" i="0">
                <a:solidFill>
                  <a:srgbClr val="000000"/>
                </a:solidFill>
              </a:rPr>
              <a:t>. [Doctoral dissertation/thesis, University of Southern California]. </a:t>
            </a:r>
            <a:r>
              <a:rPr lang="en-GB" sz="800" i="0">
                <a:solidFill>
                  <a:srgbClr val="000000"/>
                </a:solidFill>
              </a:rPr>
              <a:t>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Center for Intersectional Justice (2023) </a:t>
            </a:r>
            <a:r>
              <a:rPr lang="en-GB" sz="800" i="1">
                <a:solidFill>
                  <a:srgbClr val="000000"/>
                </a:solidFill>
              </a:rPr>
              <a:t>What is Intersectionality</a:t>
            </a:r>
            <a:r>
              <a:rPr lang="en-GB" sz="800">
                <a:solidFill>
                  <a:srgbClr val="000000"/>
                </a:solidFill>
              </a:rPr>
              <a:t>.</a:t>
            </a:r>
            <a:r>
              <a:rPr lang="en-GB" sz="800" i="1">
                <a:solidFill>
                  <a:srgbClr val="000000"/>
                </a:solidFill>
              </a:rPr>
              <a:t> </a:t>
            </a:r>
            <a:r>
              <a:rPr lang="en-GB" sz="800">
                <a:solidFill>
                  <a:srgbClr val="000000"/>
                </a:solidFill>
              </a:rPr>
              <a:t>Available at </a:t>
            </a:r>
            <a:r>
              <a:rPr lang="en-GB" sz="800" i="0" u="sng">
                <a:solidFill>
                  <a:srgbClr val="000000"/>
                </a:solidFill>
                <a:hlinkClick r:id="rId3">
                  <a:extLst>
                    <a:ext uri="{A12FA001-AC4F-418D-AE19-62706E023703}">
                      <ahyp:hlinkClr xmlns:ahyp="http://schemas.microsoft.com/office/drawing/2018/hyperlinkcolor" val="tx"/>
                    </a:ext>
                  </a:extLst>
                </a:hlinkClick>
              </a:rPr>
              <a:t>https://www.intersectionaljustice.org/what-is-intersectionality</a:t>
            </a:r>
            <a:r>
              <a:rPr lang="en-GB" sz="800">
                <a:solidFill>
                  <a:srgbClr val="000000"/>
                </a:solidFill>
              </a:rPr>
              <a:t> (Accessed: 28 Sept 2023).</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Crenshaw, K. (1991). Mapping the Margins: Intersectionality, Identity Politics, and Violence against Women of Color. </a:t>
            </a:r>
            <a:r>
              <a:rPr lang="en-GB" sz="800" i="1">
                <a:solidFill>
                  <a:srgbClr val="000000"/>
                </a:solidFill>
              </a:rPr>
              <a:t>Stanford Law Review</a:t>
            </a:r>
            <a:r>
              <a:rPr lang="en-GB" sz="800" i="0">
                <a:solidFill>
                  <a:srgbClr val="000000"/>
                </a:solidFill>
              </a:rPr>
              <a:t>, </a:t>
            </a:r>
            <a:r>
              <a:rPr lang="en-GB" sz="800" i="1">
                <a:solidFill>
                  <a:srgbClr val="000000"/>
                </a:solidFill>
              </a:rPr>
              <a:t>43, No. 6</a:t>
            </a:r>
            <a:r>
              <a:rPr lang="en-GB" sz="800" i="0">
                <a:solidFill>
                  <a:srgbClr val="000000"/>
                </a:solidFill>
              </a:rPr>
              <a:t>, 1241-1299. </a:t>
            </a:r>
            <a:r>
              <a:rPr lang="en-GB" sz="800" i="0" u="sng">
                <a:solidFill>
                  <a:srgbClr val="000000"/>
                </a:solidFill>
                <a:hlinkClick r:id="rId4">
                  <a:extLst>
                    <a:ext uri="{A12FA001-AC4F-418D-AE19-62706E023703}">
                      <ahyp:hlinkClr xmlns:ahyp="http://schemas.microsoft.com/office/drawing/2018/hyperlinkcolor" val="tx"/>
                    </a:ext>
                  </a:extLst>
                </a:hlinkClick>
              </a:rPr>
              <a:t>https://doi.org/10.2307/1229039</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Dowling, T.  (2016) </a:t>
            </a:r>
            <a:r>
              <a:rPr lang="en-GB" sz="800" i="1">
                <a:solidFill>
                  <a:srgbClr val="000000"/>
                </a:solidFill>
              </a:rPr>
              <a:t>Order force: the old grammar rule we all obey without realising</a:t>
            </a:r>
            <a:r>
              <a:rPr lang="en-GB" sz="800" i="0">
                <a:solidFill>
                  <a:srgbClr val="000000"/>
                </a:solidFill>
              </a:rPr>
              <a:t>. Available at: </a:t>
            </a:r>
            <a:r>
              <a:rPr lang="en-GB" sz="800" i="0" u="sng">
                <a:solidFill>
                  <a:srgbClr val="000000"/>
                </a:solidFill>
                <a:hlinkClick r:id="rId5">
                  <a:extLst>
                    <a:ext uri="{A12FA001-AC4F-418D-AE19-62706E023703}">
                      <ahyp:hlinkClr xmlns:ahyp="http://schemas.microsoft.com/office/drawing/2018/hyperlinkcolor" val="tx"/>
                    </a:ext>
                  </a:extLst>
                </a:hlinkClick>
              </a:rPr>
              <a:t>https://www.theguardian.com/commentisfree/2016/sep/13/sentence-order-adjectives-rule-elements-of-eloquence-dictionary</a:t>
            </a:r>
            <a:r>
              <a:rPr lang="en-GB" sz="800" i="0">
                <a:solidFill>
                  <a:srgbClr val="000000"/>
                </a:solidFill>
              </a:rPr>
              <a:t> (Accessed: 24 July 2023). </a:t>
            </a:r>
            <a:endParaRPr/>
          </a:p>
          <a:p>
            <a:pPr marL="0" lvl="0" indent="0" algn="l" rtl="0">
              <a:lnSpc>
                <a:spcPct val="90000"/>
              </a:lnSpc>
              <a:spcBef>
                <a:spcPts val="1000"/>
              </a:spcBef>
              <a:spcAft>
                <a:spcPts val="0"/>
              </a:spcAft>
              <a:buClr>
                <a:srgbClr val="000000"/>
              </a:buClr>
              <a:buSzPts val="800"/>
              <a:buNone/>
            </a:pPr>
            <a:r>
              <a:rPr lang="en-GB" sz="800" b="0" i="0">
                <a:solidFill>
                  <a:srgbClr val="000000"/>
                </a:solidFill>
              </a:rPr>
              <a:t>Downing, C. (2007). “Interlocking oppressions of sisterhood: (re) presenting the black woman in nineteenth century blackface minstrelsy”. </a:t>
            </a:r>
            <a:r>
              <a:rPr lang="en-GB" sz="800" b="0" i="1">
                <a:solidFill>
                  <a:srgbClr val="000000"/>
                </a:solidFill>
              </a:rPr>
              <a:t>Senior Scholar Papers</a:t>
            </a:r>
            <a:r>
              <a:rPr lang="en-GB" sz="800" b="0" i="0">
                <a:solidFill>
                  <a:srgbClr val="000000"/>
                </a:solidFill>
              </a:rPr>
              <a:t>, Paper 539. </a:t>
            </a:r>
            <a:r>
              <a:rPr lang="en-GB" sz="800" b="0" i="0" u="sng">
                <a:solidFill>
                  <a:schemeClr val="hlink"/>
                </a:solidFill>
                <a:hlinkClick r:id="rId6"/>
              </a:rPr>
              <a:t>https://digitalcommons.colby.edu/seniorscholars/539</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Fitzgerald, K. J. (2020). </a:t>
            </a:r>
            <a:r>
              <a:rPr lang="en-GB" sz="800" i="1">
                <a:solidFill>
                  <a:srgbClr val="000000"/>
                </a:solidFill>
              </a:rPr>
              <a:t>Recognizing Race and Ethnicity: Power, Privilege and Inequality </a:t>
            </a:r>
            <a:r>
              <a:rPr lang="en-GB" sz="800" i="0">
                <a:solidFill>
                  <a:srgbClr val="000000"/>
                </a:solidFill>
              </a:rPr>
              <a:t>(Third ed.). Routledge.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Grosfoguel, R. (2016). What is Racism. </a:t>
            </a:r>
            <a:r>
              <a:rPr lang="en-GB" sz="800" i="1">
                <a:solidFill>
                  <a:srgbClr val="000000"/>
                </a:solidFill>
              </a:rPr>
              <a:t>Journal of World-Systems Research</a:t>
            </a:r>
            <a:r>
              <a:rPr lang="en-GB" sz="800" i="0">
                <a:solidFill>
                  <a:srgbClr val="000000"/>
                </a:solidFill>
              </a:rPr>
              <a:t>, </a:t>
            </a:r>
            <a:r>
              <a:rPr lang="en-GB" sz="800" i="1">
                <a:solidFill>
                  <a:srgbClr val="000000"/>
                </a:solidFill>
              </a:rPr>
              <a:t>22</a:t>
            </a:r>
            <a:r>
              <a:rPr lang="en-GB" sz="800" i="0">
                <a:solidFill>
                  <a:srgbClr val="000000"/>
                </a:solidFill>
              </a:rPr>
              <a:t>(1), 9-15. </a:t>
            </a:r>
            <a:r>
              <a:rPr lang="en-GB" sz="800" i="0" u="sng">
                <a:solidFill>
                  <a:srgbClr val="000000"/>
                </a:solidFill>
                <a:hlinkClick r:id="rId7">
                  <a:extLst>
                    <a:ext uri="{A12FA001-AC4F-418D-AE19-62706E023703}">
                      <ahyp:hlinkClr xmlns:ahyp="http://schemas.microsoft.com/office/drawing/2018/hyperlinkcolor" val="tx"/>
                    </a:ext>
                  </a:extLst>
                </a:hlinkClick>
              </a:rPr>
              <a:t>https://doi.org/10.5195/jwsr.2016.609</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Hill Collins, P. (2019). </a:t>
            </a:r>
            <a:r>
              <a:rPr lang="en-GB" sz="800" i="1">
                <a:solidFill>
                  <a:srgbClr val="000000"/>
                </a:solidFill>
              </a:rPr>
              <a:t>Intersectionality as Critical Social Theory</a:t>
            </a:r>
            <a:r>
              <a:rPr lang="en-GB" sz="800" i="0">
                <a:solidFill>
                  <a:srgbClr val="000000"/>
                </a:solidFill>
              </a:rPr>
              <a:t>. Duke University Press.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hooks, b.. (2015). </a:t>
            </a:r>
            <a:r>
              <a:rPr lang="en-GB" sz="800" i="1">
                <a:solidFill>
                  <a:srgbClr val="000000"/>
                </a:solidFill>
              </a:rPr>
              <a:t>Ain’t I a Woman: Black Women and Feminism</a:t>
            </a:r>
            <a:r>
              <a:rPr lang="en-GB" sz="800" i="0">
                <a:solidFill>
                  <a:srgbClr val="000000"/>
                </a:solidFill>
              </a:rPr>
              <a:t>. Routledge. </a:t>
            </a:r>
            <a:endParaRPr/>
          </a:p>
          <a:p>
            <a:pPr marL="0" lvl="0" indent="0" algn="l" rtl="0">
              <a:lnSpc>
                <a:spcPct val="90000"/>
              </a:lnSpc>
              <a:spcBef>
                <a:spcPts val="1000"/>
              </a:spcBef>
              <a:spcAft>
                <a:spcPts val="0"/>
              </a:spcAft>
              <a:buClr>
                <a:srgbClr val="000000"/>
              </a:buClr>
              <a:buSzPts val="800"/>
              <a:buNone/>
            </a:pPr>
            <a:r>
              <a:rPr lang="en-GB" sz="800">
                <a:solidFill>
                  <a:srgbClr val="000000"/>
                </a:solidFill>
              </a:rPr>
              <a:t>Hosseini, D. (2023). ‘Generative AI: a problematic illustration of the intersections of racialized gender, race, ethnicity’. Dustin Hosseini blog, 8 August. </a:t>
            </a:r>
            <a:r>
              <a:rPr lang="en-GB" sz="800" u="sng">
                <a:solidFill>
                  <a:srgbClr val="000000"/>
                </a:solidFill>
                <a:hlinkClick r:id="rId8">
                  <a:extLst>
                    <a:ext uri="{A12FA001-AC4F-418D-AE19-62706E023703}">
                      <ahyp:hlinkClr xmlns:ahyp="http://schemas.microsoft.com/office/drawing/2018/hyperlinkcolor" val="tx"/>
                    </a:ext>
                  </a:extLst>
                </a:hlinkClick>
              </a:rPr>
              <a:t>https://www.dustinhosseini.com/blog/2023/08/08/generative-ai-a-problematic-illustration-of-the-intersections-of-racialized-gender-race-ethnicity</a:t>
            </a:r>
            <a:r>
              <a:rPr lang="en-GB" sz="800">
                <a:solidFill>
                  <a:srgbClr val="000000"/>
                </a:solidFill>
              </a:rPr>
              <a:t>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King, J. E. (2019). Staying Human: Forty Years of Black Studies Practical-Critical Activity in the Spirit of (Aunt) Jemima. International Journal of African Renaissance Studies - Multi-, Inter- and Transdisciplinarity, 14(2), 9-31. </a:t>
            </a:r>
            <a:r>
              <a:rPr lang="en-GB" sz="800" i="0" u="sng">
                <a:solidFill>
                  <a:srgbClr val="000000"/>
                </a:solidFill>
                <a:hlinkClick r:id="rId9">
                  <a:extLst>
                    <a:ext uri="{A12FA001-AC4F-418D-AE19-62706E023703}">
                      <ahyp:hlinkClr xmlns:ahyp="http://schemas.microsoft.com/office/drawing/2018/hyperlinkcolor" val="tx"/>
                    </a:ext>
                  </a:extLst>
                </a:hlinkClick>
              </a:rPr>
              <a:t>https://doi.org/10.1080/18186874.2019.1690399</a:t>
            </a:r>
            <a:r>
              <a:rPr lang="en-GB" sz="800" i="0">
                <a:solidFill>
                  <a:srgbClr val="000000"/>
                </a:solidFill>
              </a:rPr>
              <a:t>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Mohamed, S., Png, M.-T., &amp; Isaac, W. (2020). Decolonial AI: Decolonial Theory as Sociotechnical Foresight in Artificial Intelligence. </a:t>
            </a:r>
            <a:r>
              <a:rPr lang="en-GB" sz="800" i="1">
                <a:solidFill>
                  <a:srgbClr val="000000"/>
                </a:solidFill>
              </a:rPr>
              <a:t>Philosophy &amp; Technology</a:t>
            </a:r>
            <a:r>
              <a:rPr lang="en-GB" sz="800" i="0">
                <a:solidFill>
                  <a:srgbClr val="000000"/>
                </a:solidFill>
              </a:rPr>
              <a:t>, </a:t>
            </a:r>
            <a:r>
              <a:rPr lang="en-GB" sz="800" i="1">
                <a:solidFill>
                  <a:srgbClr val="000000"/>
                </a:solidFill>
              </a:rPr>
              <a:t>33</a:t>
            </a:r>
            <a:r>
              <a:rPr lang="en-GB" sz="800" i="0">
                <a:solidFill>
                  <a:srgbClr val="000000"/>
                </a:solidFill>
              </a:rPr>
              <a:t>(4), 659-684. </a:t>
            </a:r>
            <a:r>
              <a:rPr lang="en-GB" sz="800" i="0" u="sng">
                <a:solidFill>
                  <a:srgbClr val="000000"/>
                </a:solidFill>
                <a:hlinkClick r:id="rId10">
                  <a:extLst>
                    <a:ext uri="{A12FA001-AC4F-418D-AE19-62706E023703}">
                      <ahyp:hlinkClr xmlns:ahyp="http://schemas.microsoft.com/office/drawing/2018/hyperlinkcolor" val="tx"/>
                    </a:ext>
                  </a:extLst>
                </a:hlinkClick>
              </a:rPr>
              <a:t>https://doi.org/10.1007/s13347-020-00405-8</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Ndlovu-Gatsheni, S. J. (2015). Decoloniality as the Future of Africa. </a:t>
            </a:r>
            <a:r>
              <a:rPr lang="en-GB" sz="800" i="1">
                <a:solidFill>
                  <a:srgbClr val="000000"/>
                </a:solidFill>
              </a:rPr>
              <a:t>History Compass</a:t>
            </a:r>
            <a:r>
              <a:rPr lang="en-GB" sz="800" i="0">
                <a:solidFill>
                  <a:srgbClr val="000000"/>
                </a:solidFill>
              </a:rPr>
              <a:t>, </a:t>
            </a:r>
            <a:r>
              <a:rPr lang="en-GB" sz="800" i="1">
                <a:solidFill>
                  <a:srgbClr val="000000"/>
                </a:solidFill>
              </a:rPr>
              <a:t>13</a:t>
            </a:r>
            <a:r>
              <a:rPr lang="en-GB" sz="800" i="0">
                <a:solidFill>
                  <a:srgbClr val="000000"/>
                </a:solidFill>
              </a:rPr>
              <a:t>(10), 485-496. </a:t>
            </a:r>
            <a:r>
              <a:rPr lang="en-GB" sz="800" i="0" u="sng">
                <a:solidFill>
                  <a:srgbClr val="000000"/>
                </a:solidFill>
                <a:hlinkClick r:id="rId11">
                  <a:extLst>
                    <a:ext uri="{A12FA001-AC4F-418D-AE19-62706E023703}">
                      <ahyp:hlinkClr xmlns:ahyp="http://schemas.microsoft.com/office/drawing/2018/hyperlinkcolor" val="tx"/>
                    </a:ext>
                  </a:extLst>
                </a:hlinkClick>
              </a:rPr>
              <a:t>https://doi.org/10.1111/hic3.12264</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Noble, S. U. (2018). </a:t>
            </a:r>
            <a:r>
              <a:rPr lang="en-GB" sz="800" i="1">
                <a:solidFill>
                  <a:srgbClr val="000000"/>
                </a:solidFill>
              </a:rPr>
              <a:t>Algorithms of Oppression: How Search Engines Reinforce Racism</a:t>
            </a:r>
            <a:r>
              <a:rPr lang="en-GB" sz="800" i="0">
                <a:solidFill>
                  <a:srgbClr val="000000"/>
                </a:solidFill>
              </a:rPr>
              <a:t>. New York University Press.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Quijano, A., &amp; Ennis, M. (2000). Coloniality of Power, Eurocentrism, and Latin America. </a:t>
            </a:r>
            <a:r>
              <a:rPr lang="en-GB" sz="800" i="1">
                <a:solidFill>
                  <a:srgbClr val="000000"/>
                </a:solidFill>
              </a:rPr>
              <a:t>Nepantla: Views from South</a:t>
            </a:r>
            <a:r>
              <a:rPr lang="en-GB" sz="800" i="0">
                <a:solidFill>
                  <a:srgbClr val="000000"/>
                </a:solidFill>
              </a:rPr>
              <a:t>, </a:t>
            </a:r>
            <a:r>
              <a:rPr lang="en-GB" sz="800" i="1">
                <a:solidFill>
                  <a:srgbClr val="000000"/>
                </a:solidFill>
              </a:rPr>
              <a:t>1</a:t>
            </a:r>
            <a:r>
              <a:rPr lang="en-GB" sz="800" i="0">
                <a:solidFill>
                  <a:srgbClr val="000000"/>
                </a:solidFill>
              </a:rPr>
              <a:t>(3), 533-580. </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Shadrina, A. (2022). Enacting the babushka: older Russian women ‘doing’ age, gender and class by accepting the role of a stoic carer. </a:t>
            </a:r>
            <a:r>
              <a:rPr lang="en-GB" sz="800" i="1">
                <a:solidFill>
                  <a:srgbClr val="000000"/>
                </a:solidFill>
              </a:rPr>
              <a:t>Ageing and Society</a:t>
            </a:r>
            <a:r>
              <a:rPr lang="en-GB" sz="800" i="0">
                <a:solidFill>
                  <a:srgbClr val="000000"/>
                </a:solidFill>
              </a:rPr>
              <a:t>, 1-18. </a:t>
            </a:r>
            <a:r>
              <a:rPr lang="en-GB" sz="800" i="0" u="sng">
                <a:solidFill>
                  <a:srgbClr val="000000"/>
                </a:solidFill>
                <a:hlinkClick r:id="rId12">
                  <a:extLst>
                    <a:ext uri="{A12FA001-AC4F-418D-AE19-62706E023703}">
                      <ahyp:hlinkClr xmlns:ahyp="http://schemas.microsoft.com/office/drawing/2018/hyperlinkcolor" val="tx"/>
                    </a:ext>
                  </a:extLst>
                </a:hlinkClick>
              </a:rPr>
              <a:t>https://doi.org/10.1017/s0144686x2200037x</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b="0" i="0">
                <a:solidFill>
                  <a:srgbClr val="000000"/>
                </a:solidFill>
              </a:rPr>
              <a:t>Thompson Moore, K. (2021). The Wench: Black Women in the Antebellum Minstrel Show and Popular Culture. </a:t>
            </a:r>
            <a:r>
              <a:rPr lang="en-GB" sz="800" b="0" i="1">
                <a:solidFill>
                  <a:srgbClr val="000000"/>
                </a:solidFill>
              </a:rPr>
              <a:t>The Journal of American Culture</a:t>
            </a:r>
            <a:r>
              <a:rPr lang="en-GB" sz="800" b="0" i="0">
                <a:solidFill>
                  <a:srgbClr val="000000"/>
                </a:solidFill>
              </a:rPr>
              <a:t>, </a:t>
            </a:r>
            <a:r>
              <a:rPr lang="en-GB" sz="800" b="0" i="1">
                <a:solidFill>
                  <a:srgbClr val="000000"/>
                </a:solidFill>
              </a:rPr>
              <a:t>44</a:t>
            </a:r>
            <a:r>
              <a:rPr lang="en-GB" sz="800" b="0" i="0">
                <a:solidFill>
                  <a:srgbClr val="000000"/>
                </a:solidFill>
              </a:rPr>
              <a:t>(4), 318-335. </a:t>
            </a:r>
            <a:r>
              <a:rPr lang="en-GB" sz="800" b="0" i="0" u="sng">
                <a:solidFill>
                  <a:schemeClr val="hlink"/>
                </a:solidFill>
                <a:hlinkClick r:id="rId13"/>
              </a:rPr>
              <a:t>https://doi.org/10.1111/jacc.13299</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Utrata, J. (2008). Babushki as Surrogate Wives: How Single Mothers and Grandmothers Negotiate the Division of Labor in Russia. </a:t>
            </a:r>
            <a:r>
              <a:rPr lang="en-GB" sz="800" i="1">
                <a:solidFill>
                  <a:srgbClr val="000000"/>
                </a:solidFill>
              </a:rPr>
              <a:t>UC Berkeley: Berkeley Program in Soviet and Post-Soviet Studies</a:t>
            </a:r>
            <a:r>
              <a:rPr lang="en-GB" sz="800" i="0">
                <a:solidFill>
                  <a:srgbClr val="000000"/>
                </a:solidFill>
              </a:rPr>
              <a:t>. </a:t>
            </a:r>
            <a:r>
              <a:rPr lang="en-GB" sz="800" i="0" u="sng">
                <a:solidFill>
                  <a:srgbClr val="000000"/>
                </a:solidFill>
                <a:hlinkClick r:id="rId14">
                  <a:extLst>
                    <a:ext uri="{A12FA001-AC4F-418D-AE19-62706E023703}">
                      <ahyp:hlinkClr xmlns:ahyp="http://schemas.microsoft.com/office/drawing/2018/hyperlinkcolor" val="tx"/>
                    </a:ext>
                  </a:extLst>
                </a:hlinkClick>
              </a:rPr>
              <a:t>https://escholarship.org/uc/item/3b18d2p8</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Wallace-Sanders, K. (2008). </a:t>
            </a:r>
            <a:r>
              <a:rPr lang="en-GB" sz="800" i="1">
                <a:solidFill>
                  <a:srgbClr val="000000"/>
                </a:solidFill>
              </a:rPr>
              <a:t>Mammy: A century of race, gender, and southern memory</a:t>
            </a:r>
            <a:r>
              <a:rPr lang="en-GB" sz="800" i="0">
                <a:solidFill>
                  <a:srgbClr val="000000"/>
                </a:solidFill>
              </a:rPr>
              <a:t>. University of Michigan Press.</a:t>
            </a:r>
            <a:endParaRPr/>
          </a:p>
          <a:p>
            <a:pPr marL="0" lvl="0" indent="0" algn="l" rtl="0">
              <a:lnSpc>
                <a:spcPct val="90000"/>
              </a:lnSpc>
              <a:spcBef>
                <a:spcPts val="1000"/>
              </a:spcBef>
              <a:spcAft>
                <a:spcPts val="0"/>
              </a:spcAft>
              <a:buClr>
                <a:srgbClr val="000000"/>
              </a:buClr>
              <a:buSzPts val="800"/>
              <a:buNone/>
            </a:pPr>
            <a:r>
              <a:rPr lang="en-GB" sz="800" i="0">
                <a:solidFill>
                  <a:srgbClr val="000000"/>
                </a:solidFill>
              </a:rPr>
              <a:t>Wynter, S. (2003). Unsettling the Coloniality of Being/Power/Truth/Freedom: Towards the Human, After Man, Its Overrepresentation—An Argument. </a:t>
            </a:r>
            <a:r>
              <a:rPr lang="en-GB" sz="800" i="1">
                <a:solidFill>
                  <a:srgbClr val="000000"/>
                </a:solidFill>
              </a:rPr>
              <a:t>CR: The New Centennial Review</a:t>
            </a:r>
            <a:r>
              <a:rPr lang="en-GB" sz="800" i="0">
                <a:solidFill>
                  <a:srgbClr val="000000"/>
                </a:solidFill>
              </a:rPr>
              <a:t>, </a:t>
            </a:r>
            <a:r>
              <a:rPr lang="en-GB" sz="800" i="1">
                <a:solidFill>
                  <a:srgbClr val="000000"/>
                </a:solidFill>
              </a:rPr>
              <a:t>3</a:t>
            </a:r>
            <a:r>
              <a:rPr lang="en-GB" sz="800" i="0">
                <a:solidFill>
                  <a:srgbClr val="000000"/>
                </a:solidFill>
              </a:rPr>
              <a:t>(3), 257-337. </a:t>
            </a:r>
            <a:r>
              <a:rPr lang="en-GB" sz="800" i="0" u="sng">
                <a:solidFill>
                  <a:srgbClr val="000000"/>
                </a:solidFill>
                <a:hlinkClick r:id="rId15">
                  <a:extLst>
                    <a:ext uri="{A12FA001-AC4F-418D-AE19-62706E023703}">
                      <ahyp:hlinkClr xmlns:ahyp="http://schemas.microsoft.com/office/drawing/2018/hyperlinkcolor" val="tx"/>
                    </a:ext>
                  </a:extLst>
                </a:hlinkClick>
              </a:rPr>
              <a:t>https://doi.org/10.2307/41949874</a:t>
            </a:r>
            <a:endParaRPr sz="800" i="0">
              <a:solidFill>
                <a:srgbClr val="000000"/>
              </a:solidFill>
            </a:endParaRPr>
          </a:p>
          <a:p>
            <a:pPr marL="0" lvl="0" indent="0" algn="l" rtl="0">
              <a:lnSpc>
                <a:spcPct val="90000"/>
              </a:lnSpc>
              <a:spcBef>
                <a:spcPts val="1000"/>
              </a:spcBef>
              <a:spcAft>
                <a:spcPts val="0"/>
              </a:spcAft>
              <a:buClr>
                <a:srgbClr val="000000"/>
              </a:buClr>
              <a:buSzPts val="800"/>
              <a:buNone/>
            </a:pPr>
            <a:r>
              <a:rPr lang="en-GB" sz="800">
                <a:solidFill>
                  <a:srgbClr val="000000"/>
                </a:solidFill>
              </a:rPr>
              <a:t>Z</a:t>
            </a:r>
            <a:r>
              <a:rPr lang="en-GB" sz="800" i="0">
                <a:solidFill>
                  <a:srgbClr val="000000"/>
                </a:solidFill>
              </a:rPr>
              <a:t>embylas, M. (2023). A decolonial approach to AI in higher education teaching and learning: strategies for undoing the ethics of digital neocolonialism. </a:t>
            </a:r>
            <a:r>
              <a:rPr lang="en-GB" sz="800" i="1">
                <a:solidFill>
                  <a:srgbClr val="000000"/>
                </a:solidFill>
              </a:rPr>
              <a:t>Learning, Media and Technology</a:t>
            </a:r>
            <a:r>
              <a:rPr lang="en-GB" sz="800" i="0">
                <a:solidFill>
                  <a:srgbClr val="000000"/>
                </a:solidFill>
              </a:rPr>
              <a:t>, </a:t>
            </a:r>
            <a:r>
              <a:rPr lang="en-GB" sz="800" i="1">
                <a:solidFill>
                  <a:srgbClr val="000000"/>
                </a:solidFill>
              </a:rPr>
              <a:t>48</a:t>
            </a:r>
            <a:r>
              <a:rPr lang="en-GB" sz="800" i="0">
                <a:solidFill>
                  <a:srgbClr val="000000"/>
                </a:solidFill>
              </a:rPr>
              <a:t>(1), 25-37. </a:t>
            </a:r>
            <a:r>
              <a:rPr lang="en-GB" sz="800" i="0" u="sng">
                <a:solidFill>
                  <a:srgbClr val="000000"/>
                </a:solidFill>
                <a:hlinkClick r:id="rId16">
                  <a:extLst>
                    <a:ext uri="{A12FA001-AC4F-418D-AE19-62706E023703}">
                      <ahyp:hlinkClr xmlns:ahyp="http://schemas.microsoft.com/office/drawing/2018/hyperlinkcolor" val="tx"/>
                    </a:ext>
                  </a:extLst>
                </a:hlinkClick>
              </a:rPr>
              <a:t>https://doi.org/10.1080/17439884.2021.2010094</a:t>
            </a:r>
            <a:endParaRPr sz="800" i="0">
              <a:solidFill>
                <a:srgbClr val="000000"/>
              </a:solidFill>
            </a:endParaRPr>
          </a:p>
          <a:p>
            <a:pPr marL="0" lvl="0" indent="0" algn="l" rtl="0">
              <a:lnSpc>
                <a:spcPct val="90000"/>
              </a:lnSpc>
              <a:spcBef>
                <a:spcPts val="1000"/>
              </a:spcBef>
              <a:spcAft>
                <a:spcPts val="0"/>
              </a:spcAft>
              <a:buClr>
                <a:schemeClr val="dk1"/>
              </a:buClr>
              <a:buSzPts val="800"/>
              <a:buNone/>
            </a:pP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Feedback</a:t>
            </a:r>
            <a:endParaRPr/>
          </a:p>
        </p:txBody>
      </p:sp>
      <p:sp>
        <p:nvSpPr>
          <p:cNvPr id="331" name="Google Shape;331;p22"/>
          <p:cNvSpPr txBox="1">
            <a:spLocks noGrp="1"/>
          </p:cNvSpPr>
          <p:nvPr>
            <p:ph type="body" idx="1"/>
          </p:nvPr>
        </p:nvSpPr>
        <p:spPr>
          <a:xfrm>
            <a:off x="838200" y="1825625"/>
            <a:ext cx="7014600" cy="4670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None/>
            </a:pPr>
            <a:r>
              <a:rPr lang="en-GB" sz="3152" dirty="0"/>
              <a:t>We now wish to gather feedback, via this online survey, from both student participants and educators delivering the workshop.</a:t>
            </a:r>
            <a:endParaRPr sz="3152" dirty="0"/>
          </a:p>
          <a:p>
            <a:pPr marL="0" lvl="0" indent="0" algn="l" rtl="0">
              <a:lnSpc>
                <a:spcPct val="90000"/>
              </a:lnSpc>
              <a:spcBef>
                <a:spcPts val="0"/>
              </a:spcBef>
              <a:spcAft>
                <a:spcPts val="0"/>
              </a:spcAft>
              <a:buNone/>
            </a:pPr>
            <a:endParaRPr sz="3152" dirty="0"/>
          </a:p>
          <a:p>
            <a:pPr marL="0" lvl="0" indent="0" algn="l" rtl="0">
              <a:lnSpc>
                <a:spcPct val="90000"/>
              </a:lnSpc>
              <a:spcBef>
                <a:spcPts val="0"/>
              </a:spcBef>
              <a:spcAft>
                <a:spcPts val="0"/>
              </a:spcAft>
              <a:buNone/>
            </a:pPr>
            <a:r>
              <a:rPr lang="en-GB" sz="3152" dirty="0"/>
              <a:t>This should take no longer than </a:t>
            </a:r>
            <a:r>
              <a:rPr lang="en-GB" sz="3152" b="1" dirty="0"/>
              <a:t>5-10 minutes</a:t>
            </a:r>
            <a:r>
              <a:rPr lang="en-GB" sz="3152" dirty="0"/>
              <a:t> to complete. Thank you for taking the time to participate in this research!</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77777"/>
              <a:buNone/>
            </a:pPr>
            <a:endParaRPr sz="3600" dirty="0"/>
          </a:p>
          <a:p>
            <a:pPr marL="0" lvl="0" indent="0" algn="l" rtl="0">
              <a:lnSpc>
                <a:spcPct val="115000"/>
              </a:lnSpc>
              <a:spcBef>
                <a:spcPts val="1200"/>
              </a:spcBef>
              <a:spcAft>
                <a:spcPts val="0"/>
              </a:spcAft>
              <a:buClr>
                <a:schemeClr val="dk1"/>
              </a:buClr>
              <a:buSzPct val="43160"/>
              <a:buFont typeface="Arial"/>
              <a:buNone/>
            </a:pPr>
            <a:r>
              <a:rPr lang="en-GB" sz="2548" u="sng" dirty="0">
                <a:solidFill>
                  <a:schemeClr val="hlink"/>
                </a:solidFill>
                <a:hlinkClick r:id="rId3"/>
              </a:rPr>
              <a:t>https://forms.gle/9wbx1ye1P3deLRrB7</a:t>
            </a:r>
            <a:endParaRPr sz="2548" u="sng" dirty="0">
              <a:solidFill>
                <a:schemeClr val="hlink"/>
              </a:solidFill>
            </a:endParaRPr>
          </a:p>
          <a:p>
            <a:pPr marL="0" lvl="0" indent="0" algn="l" rtl="0">
              <a:lnSpc>
                <a:spcPct val="90000"/>
              </a:lnSpc>
              <a:spcBef>
                <a:spcPts val="1200"/>
              </a:spcBef>
              <a:spcAft>
                <a:spcPts val="0"/>
              </a:spcAft>
              <a:buClr>
                <a:schemeClr val="dk1"/>
              </a:buClr>
              <a:buSzPct val="100000"/>
              <a:buNone/>
            </a:pPr>
            <a:endParaRPr dirty="0"/>
          </a:p>
        </p:txBody>
      </p:sp>
      <p:pic>
        <p:nvPicPr>
          <p:cNvPr id="332" name="Google Shape;332;p22"/>
          <p:cNvPicPr preferRelativeResize="0"/>
          <p:nvPr/>
        </p:nvPicPr>
        <p:blipFill>
          <a:blip r:embed="rId4">
            <a:alphaModFix/>
          </a:blip>
          <a:stretch>
            <a:fillRect/>
          </a:stretch>
        </p:blipFill>
        <p:spPr>
          <a:xfrm>
            <a:off x="8496300" y="2103263"/>
            <a:ext cx="2857500" cy="411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
        <p:cNvGrpSpPr/>
        <p:nvPr/>
      </p:nvGrpSpPr>
      <p:grpSpPr>
        <a:xfrm>
          <a:off x="0" y="0"/>
          <a:ext cx="0" cy="0"/>
          <a:chOff x="0" y="0"/>
          <a:chExt cx="0" cy="0"/>
        </a:xfrm>
      </p:grpSpPr>
      <p:pic>
        <p:nvPicPr>
          <p:cNvPr id="337" name="Google Shape;337;g2a035c61ae8_0_0"/>
          <p:cNvPicPr preferRelativeResize="0"/>
          <p:nvPr/>
        </p:nvPicPr>
        <p:blipFill>
          <a:blip r:embed="rId3">
            <a:alphaModFix/>
          </a:blip>
          <a:stretch>
            <a:fillRect/>
          </a:stretch>
        </p:blipFill>
        <p:spPr>
          <a:xfrm>
            <a:off x="3944000" y="1706925"/>
            <a:ext cx="4304000" cy="1507975"/>
          </a:xfrm>
          <a:prstGeom prst="rect">
            <a:avLst/>
          </a:prstGeom>
          <a:noFill/>
          <a:ln>
            <a:noFill/>
          </a:ln>
        </p:spPr>
      </p:pic>
      <p:sp>
        <p:nvSpPr>
          <p:cNvPr id="338" name="Google Shape;338;g2a035c61ae8_0_0"/>
          <p:cNvSpPr txBox="1"/>
          <p:nvPr/>
        </p:nvSpPr>
        <p:spPr>
          <a:xfrm>
            <a:off x="1105650" y="3774900"/>
            <a:ext cx="99807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Calibri"/>
                <a:ea typeface="Calibri"/>
                <a:cs typeface="Calibri"/>
                <a:sym typeface="Calibri"/>
              </a:rPr>
              <a:t>This work is licensed under the Creative Commons Attribution-</a:t>
            </a:r>
            <a:r>
              <a:rPr lang="en-GB" sz="2200" dirty="0" err="1">
                <a:latin typeface="Calibri"/>
                <a:ea typeface="Calibri"/>
                <a:cs typeface="Calibri"/>
                <a:sym typeface="Calibri"/>
              </a:rPr>
              <a:t>NonCommercial</a:t>
            </a:r>
            <a:r>
              <a:rPr lang="en-GB" sz="2200" dirty="0">
                <a:latin typeface="Calibri"/>
                <a:ea typeface="Calibri"/>
                <a:cs typeface="Calibri"/>
                <a:sym typeface="Calibri"/>
              </a:rPr>
              <a:t> 4.0 International License. To view a copy of this license, visit http://</a:t>
            </a:r>
            <a:r>
              <a:rPr lang="en-GB" sz="2200" dirty="0" err="1">
                <a:latin typeface="Calibri"/>
                <a:ea typeface="Calibri"/>
                <a:cs typeface="Calibri"/>
                <a:sym typeface="Calibri"/>
              </a:rPr>
              <a:t>creativecommons.org</a:t>
            </a:r>
            <a:r>
              <a:rPr lang="en-GB" sz="2200" dirty="0">
                <a:latin typeface="Calibri"/>
                <a:ea typeface="Calibri"/>
                <a:cs typeface="Calibri"/>
                <a:sym typeface="Calibri"/>
              </a:rPr>
              <a:t>/licenses/by-</a:t>
            </a:r>
            <a:r>
              <a:rPr lang="en-GB" sz="2200" dirty="0" err="1">
                <a:latin typeface="Calibri"/>
                <a:ea typeface="Calibri"/>
                <a:cs typeface="Calibri"/>
                <a:sym typeface="Calibri"/>
              </a:rPr>
              <a:t>nc</a:t>
            </a:r>
            <a:r>
              <a:rPr lang="en-GB" sz="2200" dirty="0">
                <a:latin typeface="Calibri"/>
                <a:ea typeface="Calibri"/>
                <a:cs typeface="Calibri"/>
                <a:sym typeface="Calibri"/>
              </a:rPr>
              <a:t>/4.0/ or send a letter to Creative Commons, PO Box 1866, Mountain View, CA 94042, USA.</a:t>
            </a:r>
            <a:endParaRPr sz="22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30E4-C980-1695-579D-CE8A180C3D27}"/>
              </a:ext>
            </a:extLst>
          </p:cNvPr>
          <p:cNvSpPr>
            <a:spLocks noGrp="1"/>
          </p:cNvSpPr>
          <p:nvPr>
            <p:ph type="title"/>
          </p:nvPr>
        </p:nvSpPr>
        <p:spPr/>
        <p:txBody>
          <a:bodyPr/>
          <a:lstStyle/>
          <a:p>
            <a:r>
              <a:rPr lang="en-US" dirty="0"/>
              <a:t>Learning outcomes</a:t>
            </a:r>
          </a:p>
        </p:txBody>
      </p:sp>
      <p:sp>
        <p:nvSpPr>
          <p:cNvPr id="7" name="Text Placeholder 6">
            <a:extLst>
              <a:ext uri="{FF2B5EF4-FFF2-40B4-BE49-F238E27FC236}">
                <a16:creationId xmlns:a16="http://schemas.microsoft.com/office/drawing/2014/main" id="{77BC395B-CC23-A81C-7C2B-A3481FC9BFB5}"/>
              </a:ext>
            </a:extLst>
          </p:cNvPr>
          <p:cNvSpPr>
            <a:spLocks noGrp="1"/>
          </p:cNvSpPr>
          <p:nvPr>
            <p:ph type="body" idx="1"/>
          </p:nvPr>
        </p:nvSpPr>
        <p:spPr>
          <a:solidFill>
            <a:schemeClr val="tx2"/>
          </a:solidFill>
        </p:spPr>
        <p:txBody>
          <a:bodyPr/>
          <a:lstStyle/>
          <a:p>
            <a:pPr rtl="0" fontAlgn="base">
              <a:spcBef>
                <a:spcPts val="1000"/>
              </a:spcBef>
              <a:spcAft>
                <a:spcPts val="0"/>
              </a:spcAft>
              <a:buFont typeface="Arial" panose="020B0604020202020204" pitchFamily="34" charset="0"/>
              <a:buChar char="•"/>
            </a:pPr>
            <a:r>
              <a:rPr lang="en-GB" b="0" i="0" u="none" strike="noStrike" dirty="0">
                <a:solidFill>
                  <a:srgbClr val="000000"/>
                </a:solidFill>
                <a:effectLst/>
                <a:latin typeface="Calibri" panose="020F0502020204030204" pitchFamily="34" charset="0"/>
              </a:rPr>
              <a:t>Recognise and understand biases in generative AI, particularly regarding race and gender.</a:t>
            </a:r>
            <a:endParaRPr lang="en-GB"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b="0" i="0" u="none" strike="noStrike" dirty="0">
                <a:solidFill>
                  <a:srgbClr val="000000"/>
                </a:solidFill>
                <a:effectLst/>
                <a:latin typeface="Calibri" panose="020F0502020204030204" pitchFamily="34" charset="0"/>
              </a:rPr>
              <a:t>Develop critical and analytical thinking to make ethical choices and address biases in practical AI applications.</a:t>
            </a:r>
            <a:endParaRPr lang="en-GB"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b="0" i="0" u="none" strike="noStrike" dirty="0">
                <a:solidFill>
                  <a:srgbClr val="000000"/>
                </a:solidFill>
                <a:effectLst/>
                <a:latin typeface="Calibri" panose="020F0502020204030204" pitchFamily="34" charset="0"/>
              </a:rPr>
              <a:t>Communicate the ethical complexities of AI's impact on race and gender, promoting awareness towards ethical considerations and solutions.</a:t>
            </a:r>
            <a:endParaRPr lang="en-GB" b="0" i="0" u="none" strike="noStrike" dirty="0">
              <a:solidFill>
                <a:srgbClr val="000000"/>
              </a:solidFill>
              <a:effectLst/>
              <a:latin typeface="Arial" panose="020B0604020202020204" pitchFamily="34" charset="0"/>
            </a:endParaRPr>
          </a:p>
          <a:p>
            <a:pPr marL="114300" indent="0">
              <a:buNone/>
            </a:pPr>
            <a:endParaRPr lang="en-US" dirty="0"/>
          </a:p>
        </p:txBody>
      </p:sp>
    </p:spTree>
    <p:extLst>
      <p:ext uri="{BB962C8B-B14F-4D97-AF65-F5344CB8AC3E}">
        <p14:creationId xmlns:p14="http://schemas.microsoft.com/office/powerpoint/2010/main" val="214333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81011" y="327025"/>
            <a:ext cx="5324477" cy="16303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latin typeface="Calibri"/>
                <a:ea typeface="Calibri"/>
                <a:cs typeface="Calibri"/>
                <a:sym typeface="Calibri"/>
              </a:rPr>
              <a:t>Intro</a:t>
            </a:r>
            <a:endParaRPr sz="3600"/>
          </a:p>
        </p:txBody>
      </p:sp>
      <p:sp>
        <p:nvSpPr>
          <p:cNvPr id="98" name="Google Shape;98;p2"/>
          <p:cNvSpPr txBox="1">
            <a:spLocks noGrp="1"/>
          </p:cNvSpPr>
          <p:nvPr>
            <p:ph type="body" idx="1"/>
          </p:nvPr>
        </p:nvSpPr>
        <p:spPr>
          <a:xfrm>
            <a:off x="481013" y="2286001"/>
            <a:ext cx="5324475" cy="39195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500"/>
              <a:buChar char="•"/>
            </a:pPr>
            <a:r>
              <a:rPr lang="en-GB" sz="1500" b="0" i="0" dirty="0">
                <a:latin typeface="Calibri"/>
                <a:ea typeface="Calibri"/>
                <a:cs typeface="Calibri"/>
                <a:sym typeface="Calibri"/>
              </a:rPr>
              <a:t>Machine learning allows AI to become more intelligent by drawing on datasets </a:t>
            </a:r>
            <a:r>
              <a:rPr lang="en-GB" sz="1500" dirty="0">
                <a:latin typeface="Calibri"/>
                <a:ea typeface="Calibri"/>
                <a:cs typeface="Calibri"/>
                <a:sym typeface="Calibri"/>
              </a:rPr>
              <a:t>🡪 </a:t>
            </a:r>
            <a:r>
              <a:rPr lang="en-GB" sz="1500" b="0" i="0" dirty="0">
                <a:latin typeface="Calibri"/>
                <a:ea typeface="Calibri"/>
                <a:cs typeface="Calibri"/>
                <a:sym typeface="Calibri"/>
              </a:rPr>
              <a:t>develop expertise over time</a:t>
            </a:r>
            <a:endParaRPr dirty="0"/>
          </a:p>
          <a:p>
            <a:pPr marL="228600" lvl="0" indent="-228600" algn="l" rtl="0">
              <a:lnSpc>
                <a:spcPct val="90000"/>
              </a:lnSpc>
              <a:spcBef>
                <a:spcPts val="1000"/>
              </a:spcBef>
              <a:spcAft>
                <a:spcPts val="0"/>
              </a:spcAft>
              <a:buClr>
                <a:schemeClr val="dk1"/>
              </a:buClr>
              <a:buSzPts val="1500"/>
              <a:buChar char="•"/>
            </a:pPr>
            <a:r>
              <a:rPr lang="en-GB" sz="1500" dirty="0">
                <a:latin typeface="Calibri"/>
                <a:ea typeface="Calibri"/>
                <a:cs typeface="Calibri"/>
                <a:sym typeface="Calibri"/>
              </a:rPr>
              <a:t>R</a:t>
            </a:r>
            <a:r>
              <a:rPr lang="en-GB" sz="1500" b="0" i="0" dirty="0">
                <a:latin typeface="Calibri"/>
                <a:ea typeface="Calibri"/>
                <a:cs typeface="Calibri"/>
                <a:sym typeface="Calibri"/>
              </a:rPr>
              <a:t>ely on raw data created by humans 🡪 reflect biases e.g. racial, economic of those who have gathered the evidence (Benjamin, 2019)</a:t>
            </a:r>
            <a:endParaRPr dirty="0"/>
          </a:p>
          <a:p>
            <a:pPr marL="228600" lvl="0" indent="-228600" algn="l" rtl="0">
              <a:lnSpc>
                <a:spcPct val="90000"/>
              </a:lnSpc>
              <a:spcBef>
                <a:spcPts val="1000"/>
              </a:spcBef>
              <a:spcAft>
                <a:spcPts val="0"/>
              </a:spcAft>
              <a:buClr>
                <a:schemeClr val="dk1"/>
              </a:buClr>
              <a:buSzPts val="1500"/>
              <a:buChar char="•"/>
            </a:pPr>
            <a:r>
              <a:rPr lang="en-GB" sz="1500" dirty="0">
                <a:latin typeface="Calibri"/>
                <a:ea typeface="Calibri"/>
                <a:cs typeface="Calibri"/>
                <a:sym typeface="Calibri"/>
              </a:rPr>
              <a:t>Research is looking into the reasons that enable AI to skew results and create representations that overlook and erase others, whilst focusing on specific, dominant groups (Noble, 2018; Benjamin, 2019; Mohamed et al., 2020; </a:t>
            </a:r>
            <a:r>
              <a:rPr lang="en-GB" sz="1500" dirty="0" err="1">
                <a:latin typeface="Calibri"/>
                <a:ea typeface="Calibri"/>
                <a:cs typeface="Calibri"/>
                <a:sym typeface="Calibri"/>
              </a:rPr>
              <a:t>Zembylas</a:t>
            </a:r>
            <a:r>
              <a:rPr lang="en-GB" sz="1500" dirty="0">
                <a:latin typeface="Calibri"/>
                <a:ea typeface="Calibri"/>
                <a:cs typeface="Calibri"/>
                <a:sym typeface="Calibri"/>
              </a:rPr>
              <a:t>, 2023) </a:t>
            </a:r>
            <a:endParaRPr dirty="0"/>
          </a:p>
          <a:p>
            <a:pPr marL="228600" lvl="0" indent="-228600" algn="l" rtl="0">
              <a:lnSpc>
                <a:spcPct val="90000"/>
              </a:lnSpc>
              <a:spcBef>
                <a:spcPts val="1000"/>
              </a:spcBef>
              <a:spcAft>
                <a:spcPts val="0"/>
              </a:spcAft>
              <a:buClr>
                <a:schemeClr val="dk1"/>
              </a:buClr>
              <a:buSzPts val="1500"/>
              <a:buChar char="•"/>
            </a:pPr>
            <a:r>
              <a:rPr lang="en-GB" sz="1500" dirty="0">
                <a:latin typeface="Calibri"/>
                <a:ea typeface="Calibri"/>
                <a:cs typeface="Calibri"/>
                <a:sym typeface="Calibri"/>
              </a:rPr>
              <a:t>The way human-created algorithms inform AI to portray racialized, gendered people is especially problematic. </a:t>
            </a:r>
            <a:endParaRPr dirty="0"/>
          </a:p>
          <a:p>
            <a:pPr marL="228600" lvl="0" indent="-228600" algn="l" rtl="0">
              <a:lnSpc>
                <a:spcPct val="90000"/>
              </a:lnSpc>
              <a:spcBef>
                <a:spcPts val="1000"/>
              </a:spcBef>
              <a:spcAft>
                <a:spcPts val="0"/>
              </a:spcAft>
              <a:buClr>
                <a:schemeClr val="dk1"/>
              </a:buClr>
              <a:buSzPts val="1500"/>
              <a:buChar char="•"/>
            </a:pPr>
            <a:r>
              <a:rPr lang="en-GB" sz="1500" dirty="0">
                <a:latin typeface="Calibri"/>
                <a:ea typeface="Calibri"/>
                <a:cs typeface="Calibri"/>
                <a:sym typeface="Calibri"/>
              </a:rPr>
              <a:t>To understand this, it is worth looking at the ideas of intersectionality (Crenshaw, 1991; hooks, 2015; Hill Collins, 2019). </a:t>
            </a:r>
            <a:endParaRPr sz="1500" dirty="0"/>
          </a:p>
        </p:txBody>
      </p:sp>
      <p:pic>
        <p:nvPicPr>
          <p:cNvPr id="99" name="Google Shape;99;p2" descr="Complex maths formulae on a blackboard"/>
          <p:cNvPicPr preferRelativeResize="0"/>
          <p:nvPr/>
        </p:nvPicPr>
        <p:blipFill rotWithShape="1">
          <a:blip r:embed="rId3">
            <a:alphaModFix/>
          </a:blip>
          <a:srcRect l="23259" r="10458" b="1"/>
          <a:stretch/>
        </p:blipFill>
        <p:spPr>
          <a:xfrm>
            <a:off x="5966355" y="1"/>
            <a:ext cx="6225645" cy="6856412"/>
          </a:xfrm>
          <a:custGeom>
            <a:avLst/>
            <a:gdLst/>
            <a:ahLst/>
            <a:cxnLst/>
            <a:rect l="l" t="t" r="r" b="b"/>
            <a:pathLst>
              <a:path w="5620032" h="6856412" extrusionOk="0">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3"/>
          <p:cNvSpPr txBox="1">
            <a:spLocks noGrp="1"/>
          </p:cNvSpPr>
          <p:nvPr>
            <p:ph type="title"/>
          </p:nvPr>
        </p:nvSpPr>
        <p:spPr>
          <a:xfrm>
            <a:off x="1156851" y="637762"/>
            <a:ext cx="9888496" cy="9001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solidFill>
                  <a:schemeClr val="lt1"/>
                </a:solidFill>
              </a:rPr>
              <a:t>What is intersectionality?</a:t>
            </a:r>
            <a:endParaRPr/>
          </a:p>
        </p:txBody>
      </p:sp>
      <p:sp>
        <p:nvSpPr>
          <p:cNvPr id="107" name="Google Shape;107;p3"/>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9" name="Google Shape;109;p3"/>
          <p:cNvGrpSpPr/>
          <p:nvPr/>
        </p:nvGrpSpPr>
        <p:grpSpPr>
          <a:xfrm>
            <a:off x="1155548" y="2246672"/>
            <a:ext cx="9880893" cy="3900960"/>
            <a:chOff x="0" y="29329"/>
            <a:chExt cx="9880893" cy="3900960"/>
          </a:xfrm>
        </p:grpSpPr>
        <p:sp>
          <p:nvSpPr>
            <p:cNvPr id="110" name="Google Shape;110;p3"/>
            <p:cNvSpPr/>
            <p:nvPr/>
          </p:nvSpPr>
          <p:spPr>
            <a:xfrm>
              <a:off x="0" y="29329"/>
              <a:ext cx="9880893" cy="117936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57572" y="86901"/>
              <a:ext cx="9765749" cy="106421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The concept of intersectionality describes the ways in which systems of inequality based on gender, race, ethnicity, sexual orientation, gender identity, disability, class and other forms of discrimination “intersect” to create unique dynamics and effects (Center for Intersectional Justice, 2023)</a:t>
              </a:r>
              <a:endParaRPr sz="1800" b="0" i="0" u="none" strike="noStrike" cap="none">
                <a:solidFill>
                  <a:schemeClr val="dk1"/>
                </a:solidFill>
                <a:latin typeface="Calibri"/>
                <a:ea typeface="Calibri"/>
                <a:cs typeface="Calibri"/>
                <a:sym typeface="Calibri"/>
              </a:endParaRPr>
            </a:p>
          </p:txBody>
        </p:sp>
        <p:sp>
          <p:nvSpPr>
            <p:cNvPr id="112" name="Google Shape;112;p3"/>
            <p:cNvSpPr/>
            <p:nvPr/>
          </p:nvSpPr>
          <p:spPr>
            <a:xfrm>
              <a:off x="0" y="1390129"/>
              <a:ext cx="9880893" cy="117936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57572" y="1447701"/>
              <a:ext cx="9765749" cy="106421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Will use this concept to analyze AI-generated avatars, looking at how they represent socially constructed identities in terms of racialized gender, race, ethnicity and nationality. </a:t>
              </a: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0" y="2750929"/>
              <a:ext cx="9880893" cy="1179360"/>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57572" y="2808501"/>
              <a:ext cx="9765749" cy="106421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What is represented and why the representations might appear this way? </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81011" y="327025"/>
            <a:ext cx="5324477" cy="16303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latin typeface="Calibri"/>
                <a:ea typeface="Calibri"/>
                <a:cs typeface="Calibri"/>
                <a:sym typeface="Calibri"/>
              </a:rPr>
              <a:t>Common generative AI tools</a:t>
            </a:r>
            <a:endParaRPr sz="3600"/>
          </a:p>
        </p:txBody>
      </p:sp>
      <p:sp>
        <p:nvSpPr>
          <p:cNvPr id="122" name="Google Shape;122;p4"/>
          <p:cNvSpPr txBox="1">
            <a:spLocks noGrp="1"/>
          </p:cNvSpPr>
          <p:nvPr>
            <p:ph type="body" idx="1"/>
          </p:nvPr>
        </p:nvSpPr>
        <p:spPr>
          <a:xfrm>
            <a:off x="481013" y="2286001"/>
            <a:ext cx="5324475" cy="39195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a:latin typeface="Calibri"/>
                <a:ea typeface="Calibri"/>
                <a:cs typeface="Calibri"/>
                <a:sym typeface="Calibri"/>
              </a:rPr>
              <a:t>For now, three or four major types:</a:t>
            </a:r>
            <a:endParaRPr/>
          </a:p>
          <a:p>
            <a:pPr marL="342900" lvl="0" indent="-228600" algn="l" rtl="0">
              <a:lnSpc>
                <a:spcPct val="90000"/>
              </a:lnSpc>
              <a:spcBef>
                <a:spcPts val="1000"/>
              </a:spcBef>
              <a:spcAft>
                <a:spcPts val="0"/>
              </a:spcAft>
              <a:buClr>
                <a:schemeClr val="dk1"/>
              </a:buClr>
              <a:buSzPts val="1800"/>
              <a:buFont typeface="Calibri"/>
              <a:buNone/>
            </a:pPr>
            <a:endParaRPr sz="1800">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1800"/>
              <a:buFont typeface="Calibri"/>
              <a:buAutoNum type="arabicPeriod"/>
            </a:pPr>
            <a:r>
              <a:rPr lang="en-GB" sz="1800">
                <a:latin typeface="Calibri"/>
                <a:ea typeface="Calibri"/>
                <a:cs typeface="Calibri"/>
                <a:sym typeface="Calibri"/>
              </a:rPr>
              <a:t>text to text (e.g. ChatGPT, Google Bard)</a:t>
            </a:r>
            <a:endParaRPr/>
          </a:p>
          <a:p>
            <a:pPr marL="457200" lvl="0" indent="-228600" algn="l" rtl="0">
              <a:lnSpc>
                <a:spcPct val="90000"/>
              </a:lnSpc>
              <a:spcBef>
                <a:spcPts val="1000"/>
              </a:spcBef>
              <a:spcAft>
                <a:spcPts val="0"/>
              </a:spcAft>
              <a:buClr>
                <a:schemeClr val="dk1"/>
              </a:buClr>
              <a:buSzPts val="1800"/>
              <a:buFont typeface="Arial"/>
              <a:buNone/>
            </a:pPr>
            <a:endParaRPr sz="1800">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1800"/>
              <a:buFont typeface="Calibri"/>
              <a:buAutoNum type="arabicPeriod"/>
            </a:pPr>
            <a:r>
              <a:rPr lang="en-GB" sz="1800" b="1" u="sng">
                <a:latin typeface="Calibri"/>
                <a:ea typeface="Calibri"/>
                <a:cs typeface="Calibri"/>
                <a:sym typeface="Calibri"/>
              </a:rPr>
              <a:t>text to image</a:t>
            </a:r>
            <a:r>
              <a:rPr lang="en-GB" sz="1800">
                <a:latin typeface="Calibri"/>
                <a:ea typeface="Calibri"/>
                <a:cs typeface="Calibri"/>
                <a:sym typeface="Calibri"/>
              </a:rPr>
              <a:t> (e.g. DALL-E)</a:t>
            </a:r>
            <a:endParaRPr/>
          </a:p>
          <a:p>
            <a:pPr marL="457200" lvl="0" indent="-228600" algn="l" rtl="0">
              <a:lnSpc>
                <a:spcPct val="90000"/>
              </a:lnSpc>
              <a:spcBef>
                <a:spcPts val="1000"/>
              </a:spcBef>
              <a:spcAft>
                <a:spcPts val="0"/>
              </a:spcAft>
              <a:buClr>
                <a:schemeClr val="dk1"/>
              </a:buClr>
              <a:buSzPts val="1800"/>
              <a:buFont typeface="Arial"/>
              <a:buNone/>
            </a:pPr>
            <a:endParaRPr sz="1800">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1800"/>
              <a:buFont typeface="Calibri"/>
              <a:buAutoNum type="arabicPeriod"/>
            </a:pPr>
            <a:r>
              <a:rPr lang="en-GB" sz="1800">
                <a:latin typeface="Calibri"/>
                <a:ea typeface="Calibri"/>
                <a:cs typeface="Calibri"/>
                <a:sym typeface="Calibri"/>
              </a:rPr>
              <a:t>text to media, such as audio or video </a:t>
            </a:r>
            <a:endParaRPr/>
          </a:p>
          <a:p>
            <a:pPr marL="457200" lvl="0" indent="-228600" algn="l" rtl="0">
              <a:lnSpc>
                <a:spcPct val="90000"/>
              </a:lnSpc>
              <a:spcBef>
                <a:spcPts val="1000"/>
              </a:spcBef>
              <a:spcAft>
                <a:spcPts val="0"/>
              </a:spcAft>
              <a:buClr>
                <a:schemeClr val="dk1"/>
              </a:buClr>
              <a:buSzPts val="1800"/>
              <a:buFont typeface="Arial"/>
              <a:buNone/>
            </a:pPr>
            <a:endParaRPr sz="1800">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1800"/>
              <a:buFont typeface="Calibri"/>
              <a:buAutoNum type="arabicPeriod"/>
            </a:pPr>
            <a:r>
              <a:rPr lang="en-GB" sz="1800">
                <a:latin typeface="Calibri"/>
                <a:ea typeface="Calibri"/>
                <a:cs typeface="Calibri"/>
                <a:sym typeface="Calibri"/>
              </a:rPr>
              <a:t>text-to-code, for coding and programming purposes</a:t>
            </a:r>
            <a:endParaRPr/>
          </a:p>
          <a:p>
            <a:pPr marL="228600" lvl="0" indent="-114300" algn="l" rtl="0">
              <a:lnSpc>
                <a:spcPct val="90000"/>
              </a:lnSpc>
              <a:spcBef>
                <a:spcPts val="1000"/>
              </a:spcBef>
              <a:spcAft>
                <a:spcPts val="0"/>
              </a:spcAft>
              <a:buClr>
                <a:schemeClr val="dk1"/>
              </a:buClr>
              <a:buSzPts val="1800"/>
              <a:buNone/>
            </a:pPr>
            <a:endParaRPr sz="1800"/>
          </a:p>
        </p:txBody>
      </p:sp>
      <p:pic>
        <p:nvPicPr>
          <p:cNvPr id="123" name="Google Shape;123;p4" descr="Computer script on a screen"/>
          <p:cNvPicPr preferRelativeResize="0"/>
          <p:nvPr/>
        </p:nvPicPr>
        <p:blipFill rotWithShape="1">
          <a:blip r:embed="rId3">
            <a:alphaModFix/>
          </a:blip>
          <a:srcRect r="39390" b="-2"/>
          <a:stretch/>
        </p:blipFill>
        <p:spPr>
          <a:xfrm>
            <a:off x="5966355" y="1"/>
            <a:ext cx="6225645" cy="6856412"/>
          </a:xfrm>
          <a:custGeom>
            <a:avLst/>
            <a:gdLst/>
            <a:ahLst/>
            <a:cxnLst/>
            <a:rect l="l" t="t" r="r" b="b"/>
            <a:pathLst>
              <a:path w="5620032" h="6856412" extrusionOk="0">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5"/>
          <p:cNvSpPr txBox="1">
            <a:spLocks noGrp="1"/>
          </p:cNvSpPr>
          <p:nvPr>
            <p:ph type="title"/>
          </p:nvPr>
        </p:nvSpPr>
        <p:spPr>
          <a:xfrm>
            <a:off x="1156851" y="637762"/>
            <a:ext cx="9888496" cy="9001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solidFill>
                  <a:schemeClr val="lt1"/>
                </a:solidFill>
              </a:rPr>
              <a:t>To note…</a:t>
            </a:r>
            <a:endParaRPr/>
          </a:p>
        </p:txBody>
      </p:sp>
      <p:sp>
        <p:nvSpPr>
          <p:cNvPr id="131" name="Google Shape;131;p5"/>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5"/>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3" name="Google Shape;133;p5"/>
          <p:cNvGrpSpPr/>
          <p:nvPr/>
        </p:nvGrpSpPr>
        <p:grpSpPr>
          <a:xfrm>
            <a:off x="1155548" y="3168150"/>
            <a:ext cx="9880892" cy="2058004"/>
            <a:chOff x="0" y="950807"/>
            <a:chExt cx="9880892" cy="2058004"/>
          </a:xfrm>
        </p:grpSpPr>
        <p:sp>
          <p:nvSpPr>
            <p:cNvPr id="134" name="Google Shape;134;p5"/>
            <p:cNvSpPr/>
            <p:nvPr/>
          </p:nvSpPr>
          <p:spPr>
            <a:xfrm>
              <a:off x="0" y="950807"/>
              <a:ext cx="2779001" cy="176466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308777" y="1244146"/>
              <a:ext cx="2779001" cy="1764665"/>
            </a:xfrm>
            <a:prstGeom prst="roundRect">
              <a:avLst>
                <a:gd name="adj" fmla="val 10000"/>
              </a:avLst>
            </a:prstGeom>
            <a:solidFill>
              <a:schemeClr val="lt1">
                <a:alpha val="89411"/>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txBox="1"/>
            <p:nvPr/>
          </p:nvSpPr>
          <p:spPr>
            <a:xfrm>
              <a:off x="360462" y="1295831"/>
              <a:ext cx="2675631" cy="166129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We will use definitions of race and ethnicity offered by Fitzgerald (2020, p. 12)</a:t>
              </a:r>
              <a:endParaRPr sz="1800" b="0" i="0" u="none" strike="noStrike" cap="none">
                <a:solidFill>
                  <a:schemeClr val="dk1"/>
                </a:solidFill>
                <a:latin typeface="Calibri"/>
                <a:ea typeface="Calibri"/>
                <a:cs typeface="Calibri"/>
                <a:sym typeface="Calibri"/>
              </a:endParaRPr>
            </a:p>
          </p:txBody>
        </p:sp>
        <p:sp>
          <p:nvSpPr>
            <p:cNvPr id="137" name="Google Shape;137;p5"/>
            <p:cNvSpPr/>
            <p:nvPr/>
          </p:nvSpPr>
          <p:spPr>
            <a:xfrm>
              <a:off x="3396556" y="950807"/>
              <a:ext cx="2779001" cy="176466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3705334" y="1244146"/>
              <a:ext cx="2779001" cy="1764665"/>
            </a:xfrm>
            <a:prstGeom prst="roundRect">
              <a:avLst>
                <a:gd name="adj" fmla="val 10000"/>
              </a:avLst>
            </a:prstGeom>
            <a:solidFill>
              <a:schemeClr val="lt1">
                <a:alpha val="89411"/>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
            <p:cNvSpPr txBox="1"/>
            <p:nvPr/>
          </p:nvSpPr>
          <p:spPr>
            <a:xfrm>
              <a:off x="3757019" y="1295831"/>
              <a:ext cx="2675631" cy="166129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Race = </a:t>
              </a:r>
              <a:r>
                <a:rPr lang="en-GB" sz="1800" b="0" i="0" u="none" strike="noStrike" cap="none">
                  <a:solidFill>
                    <a:schemeClr val="dk1"/>
                  </a:solidFill>
                  <a:latin typeface="Calibri"/>
                  <a:ea typeface="Calibri"/>
                  <a:cs typeface="Calibri"/>
                  <a:sym typeface="Calibri"/>
                </a:rPr>
                <a:t>‘group of people that share some socially defined characteristics, for instance, skin colour, hair texture, or facial features’ </a:t>
              </a:r>
              <a:endParaRPr sz="1800" b="0" i="0" u="none" strike="noStrike" cap="none">
                <a:solidFill>
                  <a:schemeClr val="dk1"/>
                </a:solidFill>
                <a:latin typeface="Calibri"/>
                <a:ea typeface="Calibri"/>
                <a:cs typeface="Calibri"/>
                <a:sym typeface="Calibri"/>
              </a:endParaRPr>
            </a:p>
          </p:txBody>
        </p:sp>
        <p:sp>
          <p:nvSpPr>
            <p:cNvPr id="140" name="Google Shape;140;p5"/>
            <p:cNvSpPr/>
            <p:nvPr/>
          </p:nvSpPr>
          <p:spPr>
            <a:xfrm>
              <a:off x="6793113" y="950807"/>
              <a:ext cx="2779001" cy="176466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
            <p:cNvSpPr/>
            <p:nvPr/>
          </p:nvSpPr>
          <p:spPr>
            <a:xfrm>
              <a:off x="7101891" y="1244146"/>
              <a:ext cx="2779001" cy="1764665"/>
            </a:xfrm>
            <a:prstGeom prst="roundRect">
              <a:avLst>
                <a:gd name="adj" fmla="val 10000"/>
              </a:avLst>
            </a:prstGeom>
            <a:solidFill>
              <a:schemeClr val="lt1">
                <a:alpha val="89411"/>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7153576" y="1295831"/>
              <a:ext cx="2675631" cy="166129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Ethnicity = </a:t>
              </a:r>
              <a:r>
                <a:rPr lang="en-GB" sz="1800" b="0" i="0" u="none" strike="noStrike" cap="none">
                  <a:solidFill>
                    <a:schemeClr val="dk1"/>
                  </a:solidFill>
                  <a:latin typeface="Calibri"/>
                  <a:ea typeface="Calibri"/>
                  <a:cs typeface="Calibri"/>
                  <a:sym typeface="Calibri"/>
                </a:rPr>
                <a:t>the ‘culture, nationality, ancestry and/or language’ shared by a group of people irrespective of their physical appearance </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body" idx="1"/>
          </p:nvPr>
        </p:nvSpPr>
        <p:spPr>
          <a:xfrm>
            <a:off x="335540" y="982808"/>
            <a:ext cx="5324475" cy="48907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GB" sz="1600"/>
              <a:t>Another definition of race informed by decolonial thinking:</a:t>
            </a:r>
            <a:endParaRPr/>
          </a:p>
          <a:p>
            <a:pPr marL="0" lvl="0" indent="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1600"/>
              <a:buChar char="•"/>
            </a:pPr>
            <a:r>
              <a:rPr lang="en-GB" sz="1600"/>
              <a:t>‘A dividing line that cuts across multiple power relations such as class, sexual and gender at a global scale (Grosfoguel, 2016, p. 11)</a:t>
            </a:r>
            <a:endParaRPr/>
          </a:p>
          <a:p>
            <a:pPr marL="228600" lvl="0" indent="-228600" algn="l" rtl="0">
              <a:lnSpc>
                <a:spcPct val="90000"/>
              </a:lnSpc>
              <a:spcBef>
                <a:spcPts val="1000"/>
              </a:spcBef>
              <a:spcAft>
                <a:spcPts val="0"/>
              </a:spcAft>
              <a:buClr>
                <a:schemeClr val="dk1"/>
              </a:buClr>
              <a:buSzPts val="1600"/>
              <a:buChar char="•"/>
            </a:pPr>
            <a:r>
              <a:rPr lang="en-GB" sz="1600"/>
              <a:t>The above implies race and subsequent racism are institutional and structural in nature 🡪 the concept of race creates hierarchies of power and domination which are compounded by gender, sex, class and other factors. </a:t>
            </a:r>
            <a:endParaRPr/>
          </a:p>
          <a:p>
            <a:pPr marL="0" lvl="0" indent="0" algn="l" rtl="0">
              <a:lnSpc>
                <a:spcPct val="90000"/>
              </a:lnSpc>
              <a:spcBef>
                <a:spcPts val="10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1600"/>
              <a:buNone/>
            </a:pPr>
            <a:r>
              <a:rPr lang="en-GB" sz="1600"/>
              <a:t>While the concepts of race and ethnicity are social constructs and neither are mutually exclusive, we will use these definitions to frame our analysis.</a:t>
            </a:r>
            <a:endParaRPr/>
          </a:p>
          <a:p>
            <a:pPr marL="0" lvl="0" indent="0" algn="l" rtl="0">
              <a:lnSpc>
                <a:spcPct val="90000"/>
              </a:lnSpc>
              <a:spcBef>
                <a:spcPts val="1000"/>
              </a:spcBef>
              <a:spcAft>
                <a:spcPts val="0"/>
              </a:spcAft>
              <a:buClr>
                <a:schemeClr val="dk1"/>
              </a:buClr>
              <a:buSzPts val="1600"/>
              <a:buNone/>
            </a:pPr>
            <a:endParaRPr sz="1600" b="1" i="0">
              <a:latin typeface="Lato"/>
              <a:ea typeface="Lato"/>
              <a:cs typeface="Lato"/>
              <a:sym typeface="Lato"/>
            </a:endParaRPr>
          </a:p>
          <a:p>
            <a:pPr marL="0" lvl="0" indent="0" algn="l" rtl="0">
              <a:lnSpc>
                <a:spcPct val="90000"/>
              </a:lnSpc>
              <a:spcBef>
                <a:spcPts val="1000"/>
              </a:spcBef>
              <a:spcAft>
                <a:spcPts val="0"/>
              </a:spcAft>
              <a:buClr>
                <a:schemeClr val="dk1"/>
              </a:buClr>
              <a:buSzPts val="1600"/>
              <a:buNone/>
            </a:pPr>
            <a:r>
              <a:rPr lang="en-GB" sz="1600" b="1" i="0"/>
              <a:t>NB: </a:t>
            </a:r>
            <a:r>
              <a:rPr lang="en-GB" sz="1600" b="1"/>
              <a:t>You may </a:t>
            </a:r>
            <a:r>
              <a:rPr lang="en-GB" sz="1600" b="1" i="0"/>
              <a:t>find the results upsetting and potentially angering. </a:t>
            </a:r>
            <a:endParaRPr sz="1600"/>
          </a:p>
          <a:p>
            <a:pPr marL="228600" lvl="0" indent="-139700" algn="l" rtl="0">
              <a:lnSpc>
                <a:spcPct val="90000"/>
              </a:lnSpc>
              <a:spcBef>
                <a:spcPts val="1000"/>
              </a:spcBef>
              <a:spcAft>
                <a:spcPts val="0"/>
              </a:spcAft>
              <a:buClr>
                <a:schemeClr val="dk1"/>
              </a:buClr>
              <a:buSzPts val="1400"/>
              <a:buNone/>
            </a:pPr>
            <a:endParaRPr sz="1400"/>
          </a:p>
        </p:txBody>
      </p:sp>
      <p:pic>
        <p:nvPicPr>
          <p:cNvPr id="149" name="Google Shape;149;p6" descr="Free circle hands teamwork vector"/>
          <p:cNvPicPr preferRelativeResize="0"/>
          <p:nvPr/>
        </p:nvPicPr>
        <p:blipFill rotWithShape="1">
          <a:blip r:embed="rId3">
            <a:alphaModFix/>
          </a:blip>
          <a:srcRect l="3810" r="5388"/>
          <a:stretch/>
        </p:blipFill>
        <p:spPr>
          <a:xfrm>
            <a:off x="5966355" y="1"/>
            <a:ext cx="6225645" cy="6856412"/>
          </a:xfrm>
          <a:custGeom>
            <a:avLst/>
            <a:gdLst/>
            <a:ahLst/>
            <a:cxnLst/>
            <a:rect l="l" t="t" r="r" b="b"/>
            <a:pathLst>
              <a:path w="5620032" h="6856412" extrusionOk="0">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7"/>
          <p:cNvSpPr/>
          <p:nvPr/>
        </p:nvSpPr>
        <p:spPr>
          <a:xfrm>
            <a:off x="10" y="0"/>
            <a:ext cx="4654285" cy="685800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7"/>
          <p:cNvSpPr txBox="1">
            <a:spLocks noGrp="1"/>
          </p:cNvSpPr>
          <p:nvPr>
            <p:ph type="title"/>
          </p:nvPr>
        </p:nvSpPr>
        <p:spPr>
          <a:xfrm>
            <a:off x="1156851" y="637762"/>
            <a:ext cx="2898276" cy="5576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Sweet old grannies making pancakes – why?</a:t>
            </a:r>
            <a:endParaRPr/>
          </a:p>
        </p:txBody>
      </p:sp>
      <p:sp>
        <p:nvSpPr>
          <p:cNvPr id="157" name="Google Shape;157;p7"/>
          <p:cNvSpPr/>
          <p:nvPr/>
        </p:nvSpPr>
        <p:spPr>
          <a:xfrm>
            <a:off x="4652535" y="0"/>
            <a:ext cx="7539455"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7"/>
          <p:cNvSpPr/>
          <p:nvPr/>
        </p:nvSpPr>
        <p:spPr>
          <a:xfrm>
            <a:off x="5439977" y="643465"/>
            <a:ext cx="457200" cy="45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9" name="Google Shape;159;p7"/>
          <p:cNvGrpSpPr/>
          <p:nvPr/>
        </p:nvGrpSpPr>
        <p:grpSpPr>
          <a:xfrm>
            <a:off x="5439976" y="884855"/>
            <a:ext cx="5605373" cy="5257304"/>
            <a:chOff x="0" y="34803"/>
            <a:chExt cx="5605373" cy="5257304"/>
          </a:xfrm>
        </p:grpSpPr>
        <p:sp>
          <p:nvSpPr>
            <p:cNvPr id="160" name="Google Shape;160;p7"/>
            <p:cNvSpPr/>
            <p:nvPr/>
          </p:nvSpPr>
          <p:spPr>
            <a:xfrm>
              <a:off x="0" y="34803"/>
              <a:ext cx="5605373" cy="1275446"/>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7"/>
            <p:cNvSpPr txBox="1"/>
            <p:nvPr/>
          </p:nvSpPr>
          <p:spPr>
            <a:xfrm>
              <a:off x="62262" y="97065"/>
              <a:ext cx="5480849" cy="115092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Wide discussions on the issues of generative AI and how to prepare students and educators</a:t>
              </a:r>
              <a:endParaRPr sz="1800" b="0" i="0" u="none" strike="noStrike" cap="none">
                <a:solidFill>
                  <a:schemeClr val="dk1"/>
                </a:solidFill>
                <a:latin typeface="Calibri"/>
                <a:ea typeface="Calibri"/>
                <a:cs typeface="Calibri"/>
                <a:sym typeface="Calibri"/>
              </a:endParaRPr>
            </a:p>
          </p:txBody>
        </p:sp>
        <p:sp>
          <p:nvSpPr>
            <p:cNvPr id="162" name="Google Shape;162;p7"/>
            <p:cNvSpPr/>
            <p:nvPr/>
          </p:nvSpPr>
          <p:spPr>
            <a:xfrm>
              <a:off x="0" y="1362089"/>
              <a:ext cx="5605373" cy="1275446"/>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62262" y="1424351"/>
              <a:ext cx="5480849" cy="115092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I like pancakes!</a:t>
              </a:r>
              <a:endParaRPr sz="1800" b="0" i="0" u="none" strike="noStrike" cap="none">
                <a:solidFill>
                  <a:schemeClr val="dk1"/>
                </a:solidFill>
                <a:latin typeface="Calibri"/>
                <a:ea typeface="Calibri"/>
                <a:cs typeface="Calibri"/>
                <a:sym typeface="Calibri"/>
              </a:endParaRPr>
            </a:p>
          </p:txBody>
        </p:sp>
        <p:sp>
          <p:nvSpPr>
            <p:cNvPr id="164" name="Google Shape;164;p7"/>
            <p:cNvSpPr/>
            <p:nvPr/>
          </p:nvSpPr>
          <p:spPr>
            <a:xfrm>
              <a:off x="0" y="2689375"/>
              <a:ext cx="5605373" cy="1275446"/>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txBox="1"/>
            <p:nvPr/>
          </p:nvSpPr>
          <p:spPr>
            <a:xfrm>
              <a:off x="62262" y="2751637"/>
              <a:ext cx="5480849" cy="115092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Grandmothers play a significant role in several cultures </a:t>
              </a:r>
              <a:endParaRPr sz="1800" b="0" i="0" u="none" strike="noStrike" cap="none">
                <a:solidFill>
                  <a:schemeClr val="dk1"/>
                </a:solidFill>
                <a:latin typeface="Calibri"/>
                <a:ea typeface="Calibri"/>
                <a:cs typeface="Calibri"/>
                <a:sym typeface="Calibri"/>
              </a:endParaRPr>
            </a:p>
          </p:txBody>
        </p:sp>
        <p:sp>
          <p:nvSpPr>
            <p:cNvPr id="166" name="Google Shape;166;p7"/>
            <p:cNvSpPr/>
            <p:nvPr/>
          </p:nvSpPr>
          <p:spPr>
            <a:xfrm>
              <a:off x="0" y="4016661"/>
              <a:ext cx="5605373" cy="1275446"/>
            </a:xfrm>
            <a:prstGeom prst="roundRect">
              <a:avLst>
                <a:gd name="adj" fmla="val 16667"/>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
            <p:cNvSpPr txBox="1"/>
            <p:nvPr/>
          </p:nvSpPr>
          <p:spPr>
            <a:xfrm>
              <a:off x="62262" y="4078923"/>
              <a:ext cx="5480849" cy="115092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E.g. in Russia, they are a major cultural symbol and source of unpaid family work (Utrata, 2008) and symbol of stoicism that represents an intersection of age, gender and class (Shadrina, 2022). </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3671</Words>
  <Application>Microsoft Macintosh PowerPoint</Application>
  <PresentationFormat>Widescreen</PresentationFormat>
  <Paragraphs>268</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Lato</vt:lpstr>
      <vt:lpstr>Calibri</vt:lpstr>
      <vt:lpstr>Gill Sans</vt:lpstr>
      <vt:lpstr>Courier New</vt:lpstr>
      <vt:lpstr>Office Theme</vt:lpstr>
      <vt:lpstr>Generative AI: a problematic illustration of the intersections of racialized gender, race and ethnicity</vt:lpstr>
      <vt:lpstr>Workshop feedback &amp; licensing</vt:lpstr>
      <vt:lpstr>Learning outcomes</vt:lpstr>
      <vt:lpstr>Intro</vt:lpstr>
      <vt:lpstr>What is intersectionality?</vt:lpstr>
      <vt:lpstr>Common generative AI tools</vt:lpstr>
      <vt:lpstr>To note…</vt:lpstr>
      <vt:lpstr>PowerPoint Presentation</vt:lpstr>
      <vt:lpstr>Sweet old grannies making pancakes – why?</vt:lpstr>
      <vt:lpstr>Acknowledgments </vt:lpstr>
      <vt:lpstr>Initial prompts</vt:lpstr>
      <vt:lpstr>Representations of Polish grandmothers</vt:lpstr>
      <vt:lpstr>Representations of Russian grandmothers</vt:lpstr>
      <vt:lpstr>Representations of American grandmothers</vt:lpstr>
      <vt:lpstr>Representations of grandmothers from the US racialized as Black</vt:lpstr>
      <vt:lpstr>PowerPoint Presentation</vt:lpstr>
      <vt:lpstr>PowerPoint Presentation</vt:lpstr>
      <vt:lpstr>PowerPoint Presentation</vt:lpstr>
      <vt:lpstr>Questions</vt:lpstr>
      <vt:lpstr>Discussion </vt:lpstr>
      <vt:lpstr>Discussion ctd… </vt:lpstr>
      <vt:lpstr>Conclusion </vt:lpstr>
      <vt:lpstr>References</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a problematic illustration of the intersections of racialized gender, race and ethnicity</dc:title>
  <dc:creator>Keshishi, Nayiri (Library &amp; Learn Sppt)</dc:creator>
  <cp:lastModifiedBy>Dustin Hosseini</cp:lastModifiedBy>
  <cp:revision>4</cp:revision>
  <dcterms:created xsi:type="dcterms:W3CDTF">2023-09-26T14:44:47Z</dcterms:created>
  <dcterms:modified xsi:type="dcterms:W3CDTF">2023-11-29T15:55:00Z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0x010100B316FF2602B1774E96D10804F1FF41AB</vt:lpwstr>
  </property>
</Properties>
</file>