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64" r:id="rId3"/>
    <p:sldId id="363" r:id="rId4"/>
    <p:sldId id="328" r:id="rId5"/>
    <p:sldId id="365" r:id="rId6"/>
    <p:sldId id="381" r:id="rId7"/>
    <p:sldId id="366" r:id="rId8"/>
    <p:sldId id="353" r:id="rId9"/>
    <p:sldId id="368" r:id="rId10"/>
    <p:sldId id="369" r:id="rId11"/>
    <p:sldId id="370" r:id="rId12"/>
    <p:sldId id="367" r:id="rId13"/>
    <p:sldId id="343" r:id="rId14"/>
    <p:sldId id="332" r:id="rId15"/>
    <p:sldId id="371" r:id="rId16"/>
    <p:sldId id="372" r:id="rId17"/>
    <p:sldId id="354" r:id="rId18"/>
    <p:sldId id="382" r:id="rId19"/>
    <p:sldId id="355" r:id="rId20"/>
    <p:sldId id="380" r:id="rId21"/>
    <p:sldId id="374" r:id="rId22"/>
    <p:sldId id="373" r:id="rId23"/>
    <p:sldId id="379" r:id="rId24"/>
    <p:sldId id="362" r:id="rId25"/>
    <p:sldId id="375" r:id="rId26"/>
    <p:sldId id="376" r:id="rId27"/>
    <p:sldId id="377" r:id="rId28"/>
    <p:sldId id="378" r:id="rId29"/>
    <p:sldId id="35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CE4D9-60BF-47F5-8C81-F73367C57E31}" v="2" dt="2023-12-06T09:42:24.62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Cannon" userId="287fa66a-871e-41e2-813b-cb96114e4d28" providerId="ADAL" clId="{AA042087-D816-4F58-A639-D643B8A85421}"/>
    <pc:docChg chg="undo redo custSel addSld delSld modSld">
      <pc:chgData name="Paul Cannon" userId="287fa66a-871e-41e2-813b-cb96114e4d28" providerId="ADAL" clId="{AA042087-D816-4F58-A639-D643B8A85421}" dt="2023-11-28T10:34:44.112" v="154" actId="22"/>
      <pc:docMkLst>
        <pc:docMk/>
      </pc:docMkLst>
      <pc:sldChg chg="delSp modSp mod">
        <pc:chgData name="Paul Cannon" userId="287fa66a-871e-41e2-813b-cb96114e4d28" providerId="ADAL" clId="{AA042087-D816-4F58-A639-D643B8A85421}" dt="2023-10-24T12:43:59.301" v="17" actId="478"/>
        <pc:sldMkLst>
          <pc:docMk/>
          <pc:sldMk cId="3039820656" sldId="343"/>
        </pc:sldMkLst>
        <pc:spChg chg="del mod">
          <ac:chgData name="Paul Cannon" userId="287fa66a-871e-41e2-813b-cb96114e4d28" providerId="ADAL" clId="{AA042087-D816-4F58-A639-D643B8A85421}" dt="2023-10-24T12:43:59.301" v="17" actId="478"/>
          <ac:spMkLst>
            <pc:docMk/>
            <pc:sldMk cId="3039820656" sldId="343"/>
            <ac:spMk id="3" creationId="{00000000-0000-0000-0000-000000000000}"/>
          </ac:spMkLst>
        </pc:spChg>
      </pc:sldChg>
      <pc:sldChg chg="modSp mod">
        <pc:chgData name="Paul Cannon" userId="287fa66a-871e-41e2-813b-cb96114e4d28" providerId="ADAL" clId="{AA042087-D816-4F58-A639-D643B8A85421}" dt="2023-10-24T12:46:29.987" v="106" actId="1076"/>
        <pc:sldMkLst>
          <pc:docMk/>
          <pc:sldMk cId="3729415469" sldId="351"/>
        </pc:sldMkLst>
        <pc:spChg chg="mod">
          <ac:chgData name="Paul Cannon" userId="287fa66a-871e-41e2-813b-cb96114e4d28" providerId="ADAL" clId="{AA042087-D816-4F58-A639-D643B8A85421}" dt="2023-10-24T12:46:29.987" v="106" actId="1076"/>
          <ac:spMkLst>
            <pc:docMk/>
            <pc:sldMk cId="3729415469" sldId="351"/>
            <ac:spMk id="3" creationId="{72D59515-757D-4F44-B1B4-C0253CB84A3C}"/>
          </ac:spMkLst>
        </pc:spChg>
      </pc:sldChg>
      <pc:sldChg chg="delSp modSp mod">
        <pc:chgData name="Paul Cannon" userId="287fa66a-871e-41e2-813b-cb96114e4d28" providerId="ADAL" clId="{AA042087-D816-4F58-A639-D643B8A85421}" dt="2023-10-24T12:43:51.751" v="16" actId="478"/>
        <pc:sldMkLst>
          <pc:docMk/>
          <pc:sldMk cId="2497564056" sldId="362"/>
        </pc:sldMkLst>
        <pc:spChg chg="del mod">
          <ac:chgData name="Paul Cannon" userId="287fa66a-871e-41e2-813b-cb96114e4d28" providerId="ADAL" clId="{AA042087-D816-4F58-A639-D643B8A85421}" dt="2023-10-24T12:43:51.751" v="16" actId="478"/>
          <ac:spMkLst>
            <pc:docMk/>
            <pc:sldMk cId="2497564056" sldId="362"/>
            <ac:spMk id="3" creationId="{00000000-0000-0000-0000-000000000000}"/>
          </ac:spMkLst>
        </pc:spChg>
      </pc:sldChg>
      <pc:sldChg chg="delSp modSp mod">
        <pc:chgData name="Paul Cannon" userId="287fa66a-871e-41e2-813b-cb96114e4d28" providerId="ADAL" clId="{AA042087-D816-4F58-A639-D643B8A85421}" dt="2023-10-24T12:44:06.711" v="18" actId="478"/>
        <pc:sldMkLst>
          <pc:docMk/>
          <pc:sldMk cId="1198786934" sldId="368"/>
        </pc:sldMkLst>
        <pc:spChg chg="del mod">
          <ac:chgData name="Paul Cannon" userId="287fa66a-871e-41e2-813b-cb96114e4d28" providerId="ADAL" clId="{AA042087-D816-4F58-A639-D643B8A85421}" dt="2023-10-24T12:44:06.711" v="18" actId="478"/>
          <ac:spMkLst>
            <pc:docMk/>
            <pc:sldMk cId="1198786934" sldId="368"/>
            <ac:spMk id="3" creationId="{00000000-0000-0000-0000-000000000000}"/>
          </ac:spMkLst>
        </pc:spChg>
      </pc:sldChg>
      <pc:sldChg chg="modSp mod">
        <pc:chgData name="Paul Cannon" userId="287fa66a-871e-41e2-813b-cb96114e4d28" providerId="ADAL" clId="{AA042087-D816-4F58-A639-D643B8A85421}" dt="2023-10-24T12:42:20.143" v="14" actId="207"/>
        <pc:sldMkLst>
          <pc:docMk/>
          <pc:sldMk cId="1251326309" sldId="373"/>
        </pc:sldMkLst>
        <pc:spChg chg="mod">
          <ac:chgData name="Paul Cannon" userId="287fa66a-871e-41e2-813b-cb96114e4d28" providerId="ADAL" clId="{AA042087-D816-4F58-A639-D643B8A85421}" dt="2023-10-24T12:41:55.215" v="8" actId="207"/>
          <ac:spMkLst>
            <pc:docMk/>
            <pc:sldMk cId="1251326309" sldId="373"/>
            <ac:spMk id="22" creationId="{BE8EC0F1-A692-394E-3355-98848C26D601}"/>
          </ac:spMkLst>
        </pc:spChg>
        <pc:spChg chg="mod">
          <ac:chgData name="Paul Cannon" userId="287fa66a-871e-41e2-813b-cb96114e4d28" providerId="ADAL" clId="{AA042087-D816-4F58-A639-D643B8A85421}" dt="2023-10-24T12:42:06.545" v="11" actId="113"/>
          <ac:spMkLst>
            <pc:docMk/>
            <pc:sldMk cId="1251326309" sldId="373"/>
            <ac:spMk id="41" creationId="{0574A85A-5C57-FE1B-2C0E-4BF8D5A13983}"/>
          </ac:spMkLst>
        </pc:spChg>
        <pc:spChg chg="mod">
          <ac:chgData name="Paul Cannon" userId="287fa66a-871e-41e2-813b-cb96114e4d28" providerId="ADAL" clId="{AA042087-D816-4F58-A639-D643B8A85421}" dt="2023-10-24T12:42:20.143" v="14" actId="207"/>
          <ac:spMkLst>
            <pc:docMk/>
            <pc:sldMk cId="1251326309" sldId="373"/>
            <ac:spMk id="50" creationId="{980D7C9B-8C68-00A7-468E-B0275B8A8A22}"/>
          </ac:spMkLst>
        </pc:spChg>
      </pc:sldChg>
      <pc:sldChg chg="modSp mod">
        <pc:chgData name="Paul Cannon" userId="287fa66a-871e-41e2-813b-cb96114e4d28" providerId="ADAL" clId="{AA042087-D816-4F58-A639-D643B8A85421}" dt="2023-10-24T12:36:57.721" v="5" actId="207"/>
        <pc:sldMkLst>
          <pc:docMk/>
          <pc:sldMk cId="711621882" sldId="374"/>
        </pc:sldMkLst>
        <pc:spChg chg="mod">
          <ac:chgData name="Paul Cannon" userId="287fa66a-871e-41e2-813b-cb96114e4d28" providerId="ADAL" clId="{AA042087-D816-4F58-A639-D643B8A85421}" dt="2023-10-24T12:36:57.721" v="5" actId="207"/>
          <ac:spMkLst>
            <pc:docMk/>
            <pc:sldMk cId="711621882" sldId="374"/>
            <ac:spMk id="5" creationId="{B3869255-F4E4-10A3-E6C8-B61307AE1FA1}"/>
          </ac:spMkLst>
        </pc:spChg>
        <pc:spChg chg="mod">
          <ac:chgData name="Paul Cannon" userId="287fa66a-871e-41e2-813b-cb96114e4d28" providerId="ADAL" clId="{AA042087-D816-4F58-A639-D643B8A85421}" dt="2023-10-24T12:36:27.493" v="2" actId="207"/>
          <ac:spMkLst>
            <pc:docMk/>
            <pc:sldMk cId="711621882" sldId="374"/>
            <ac:spMk id="9" creationId="{EE1B227F-78D8-88DD-DE83-1744AB7ED83E}"/>
          </ac:spMkLst>
        </pc:spChg>
      </pc:sldChg>
      <pc:sldChg chg="addSp delSp modSp add mod">
        <pc:chgData name="Paul Cannon" userId="287fa66a-871e-41e2-813b-cb96114e4d28" providerId="ADAL" clId="{AA042087-D816-4F58-A639-D643B8A85421}" dt="2023-11-28T10:34:44.112" v="154" actId="22"/>
        <pc:sldMkLst>
          <pc:docMk/>
          <pc:sldMk cId="3646523751" sldId="383"/>
        </pc:sldMkLst>
        <pc:spChg chg="add del mod">
          <ac:chgData name="Paul Cannon" userId="287fa66a-871e-41e2-813b-cb96114e4d28" providerId="ADAL" clId="{AA042087-D816-4F58-A639-D643B8A85421}" dt="2023-10-24T12:49:22.073" v="145" actId="14100"/>
          <ac:spMkLst>
            <pc:docMk/>
            <pc:sldMk cId="3646523751" sldId="383"/>
            <ac:spMk id="2" creationId="{518CECBE-A3B4-4A3C-B144-E1BD6A7E646D}"/>
          </ac:spMkLst>
        </pc:spChg>
        <pc:spChg chg="add del mod">
          <ac:chgData name="Paul Cannon" userId="287fa66a-871e-41e2-813b-cb96114e4d28" providerId="ADAL" clId="{AA042087-D816-4F58-A639-D643B8A85421}" dt="2023-10-24T12:49:15.433" v="143" actId="478"/>
          <ac:spMkLst>
            <pc:docMk/>
            <pc:sldMk cId="3646523751" sldId="383"/>
            <ac:spMk id="6" creationId="{02A7322B-FD4D-F605-303E-6BBE20296D9A}"/>
          </ac:spMkLst>
        </pc:spChg>
        <pc:picChg chg="add del mod">
          <ac:chgData name="Paul Cannon" userId="287fa66a-871e-41e2-813b-cb96114e4d28" providerId="ADAL" clId="{AA042087-D816-4F58-A639-D643B8A85421}" dt="2023-10-31T15:08:29.680" v="148" actId="478"/>
          <ac:picMkLst>
            <pc:docMk/>
            <pc:sldMk cId="3646523751" sldId="383"/>
            <ac:picMk id="4" creationId="{34A079F7-ED0B-15C0-814B-2368569B5400}"/>
          </ac:picMkLst>
        </pc:picChg>
        <pc:picChg chg="add">
          <ac:chgData name="Paul Cannon" userId="287fa66a-871e-41e2-813b-cb96114e4d28" providerId="ADAL" clId="{AA042087-D816-4F58-A639-D643B8A85421}" dt="2023-11-28T10:34:44.112" v="154" actId="22"/>
          <ac:picMkLst>
            <pc:docMk/>
            <pc:sldMk cId="3646523751" sldId="383"/>
            <ac:picMk id="4" creationId="{879A599D-0680-EC3D-11F1-CFCB5D25D892}"/>
          </ac:picMkLst>
        </pc:picChg>
        <pc:picChg chg="add del mod">
          <ac:chgData name="Paul Cannon" userId="287fa66a-871e-41e2-813b-cb96114e4d28" providerId="ADAL" clId="{AA042087-D816-4F58-A639-D643B8A85421}" dt="2023-11-28T10:34:43.742" v="153" actId="478"/>
          <ac:picMkLst>
            <pc:docMk/>
            <pc:sldMk cId="3646523751" sldId="383"/>
            <ac:picMk id="5" creationId="{27F47623-B451-1EC5-9380-86FDA54BD9F9}"/>
          </ac:picMkLst>
        </pc:picChg>
      </pc:sldChg>
      <pc:sldChg chg="add del setBg">
        <pc:chgData name="Paul Cannon" userId="287fa66a-871e-41e2-813b-cb96114e4d28" providerId="ADAL" clId="{AA042087-D816-4F58-A639-D643B8A85421}" dt="2023-10-24T12:46:48.116" v="108"/>
        <pc:sldMkLst>
          <pc:docMk/>
          <pc:sldMk cId="3928431529" sldId="383"/>
        </pc:sldMkLst>
      </pc:sldChg>
    </pc:docChg>
  </pc:docChgLst>
  <pc:docChgLst>
    <pc:chgData name="Paul Cannon" userId="S::paul.cannon@glasgow.ac.uk::287fa66a-871e-41e2-813b-cb96114e4d28" providerId="AD" clId="Web-{C6D70D9A-7D36-423B-9223-F3948EA99506}"/>
    <pc:docChg chg="modSld">
      <pc:chgData name="Paul Cannon" userId="S::paul.cannon@glasgow.ac.uk::287fa66a-871e-41e2-813b-cb96114e4d28" providerId="AD" clId="Web-{C6D70D9A-7D36-423B-9223-F3948EA99506}" dt="2023-11-07T12:11:47.073" v="70" actId="20577"/>
      <pc:docMkLst>
        <pc:docMk/>
      </pc:docMkLst>
      <pc:sldChg chg="modSp">
        <pc:chgData name="Paul Cannon" userId="S::paul.cannon@glasgow.ac.uk::287fa66a-871e-41e2-813b-cb96114e4d28" providerId="AD" clId="Web-{C6D70D9A-7D36-423B-9223-F3948EA99506}" dt="2023-11-07T12:11:47.073" v="70" actId="20577"/>
        <pc:sldMkLst>
          <pc:docMk/>
          <pc:sldMk cId="3729415469" sldId="351"/>
        </pc:sldMkLst>
        <pc:spChg chg="mod">
          <ac:chgData name="Paul Cannon" userId="S::paul.cannon@glasgow.ac.uk::287fa66a-871e-41e2-813b-cb96114e4d28" providerId="AD" clId="Web-{C6D70D9A-7D36-423B-9223-F3948EA99506}" dt="2023-11-07T12:11:47.073" v="70" actId="20577"/>
          <ac:spMkLst>
            <pc:docMk/>
            <pc:sldMk cId="3729415469" sldId="351"/>
            <ac:spMk id="3" creationId="{72D59515-757D-4F44-B1B4-C0253CB84A3C}"/>
          </ac:spMkLst>
        </pc:spChg>
      </pc:sldChg>
      <pc:sldChg chg="modSp">
        <pc:chgData name="Paul Cannon" userId="S::paul.cannon@glasgow.ac.uk::287fa66a-871e-41e2-813b-cb96114e4d28" providerId="AD" clId="Web-{C6D70D9A-7D36-423B-9223-F3948EA99506}" dt="2023-11-07T10:54:04.425" v="63" actId="20577"/>
        <pc:sldMkLst>
          <pc:docMk/>
          <pc:sldMk cId="1721209218" sldId="382"/>
        </pc:sldMkLst>
        <pc:spChg chg="mod">
          <ac:chgData name="Paul Cannon" userId="S::paul.cannon@glasgow.ac.uk::287fa66a-871e-41e2-813b-cb96114e4d28" providerId="AD" clId="Web-{C6D70D9A-7D36-423B-9223-F3948EA99506}" dt="2023-11-07T10:54:04.425" v="63" actId="20577"/>
          <ac:spMkLst>
            <pc:docMk/>
            <pc:sldMk cId="1721209218" sldId="382"/>
            <ac:spMk id="7" creationId="{34AECCF0-AF56-498E-BD3C-77994AF799AE}"/>
          </ac:spMkLst>
        </pc:spChg>
      </pc:sldChg>
    </pc:docChg>
  </pc:docChgLst>
  <pc:docChgLst>
    <pc:chgData name="Paul Cannon" userId="287fa66a-871e-41e2-813b-cb96114e4d28" providerId="ADAL" clId="{E745FCAD-97A4-4BF2-9B5F-6411000126E0}"/>
    <pc:docChg chg="modSld">
      <pc:chgData name="Paul Cannon" userId="287fa66a-871e-41e2-813b-cb96114e4d28" providerId="ADAL" clId="{E745FCAD-97A4-4BF2-9B5F-6411000126E0}" dt="2023-11-07T09:47:44.123" v="109" actId="948"/>
      <pc:docMkLst>
        <pc:docMk/>
      </pc:docMkLst>
      <pc:sldChg chg="modSp mod">
        <pc:chgData name="Paul Cannon" userId="287fa66a-871e-41e2-813b-cb96114e4d28" providerId="ADAL" clId="{E745FCAD-97A4-4BF2-9B5F-6411000126E0}" dt="2023-11-07T09:47:44.123" v="109" actId="948"/>
        <pc:sldMkLst>
          <pc:docMk/>
          <pc:sldMk cId="3729415469" sldId="351"/>
        </pc:sldMkLst>
        <pc:spChg chg="mod">
          <ac:chgData name="Paul Cannon" userId="287fa66a-871e-41e2-813b-cb96114e4d28" providerId="ADAL" clId="{E745FCAD-97A4-4BF2-9B5F-6411000126E0}" dt="2023-11-07T09:47:44.123" v="109" actId="948"/>
          <ac:spMkLst>
            <pc:docMk/>
            <pc:sldMk cId="3729415469" sldId="351"/>
            <ac:spMk id="3" creationId="{72D59515-757D-4F44-B1B4-C0253CB84A3C}"/>
          </ac:spMkLst>
        </pc:spChg>
      </pc:sldChg>
    </pc:docChg>
  </pc:docChgLst>
  <pc:docChgLst>
    <pc:chgData name="Paul Cannon" userId="287fa66a-871e-41e2-813b-cb96114e4d28" providerId="ADAL" clId="{3F1CE4D9-60BF-47F5-8C81-F73367C57E31}"/>
    <pc:docChg chg="undo custSel delSld modSld">
      <pc:chgData name="Paul Cannon" userId="287fa66a-871e-41e2-813b-cb96114e4d28" providerId="ADAL" clId="{3F1CE4D9-60BF-47F5-8C81-F73367C57E31}" dt="2023-12-06T12:32:55.917" v="113" actId="47"/>
      <pc:docMkLst>
        <pc:docMk/>
      </pc:docMkLst>
      <pc:sldChg chg="modSp mod">
        <pc:chgData name="Paul Cannon" userId="287fa66a-871e-41e2-813b-cb96114e4d28" providerId="ADAL" clId="{3F1CE4D9-60BF-47F5-8C81-F73367C57E31}" dt="2023-12-06T09:42:38.106" v="24" actId="27636"/>
        <pc:sldMkLst>
          <pc:docMk/>
          <pc:sldMk cId="1411077912" sldId="364"/>
        </pc:sldMkLst>
        <pc:spChg chg="mod">
          <ac:chgData name="Paul Cannon" userId="287fa66a-871e-41e2-813b-cb96114e4d28" providerId="ADAL" clId="{3F1CE4D9-60BF-47F5-8C81-F73367C57E31}" dt="2023-12-06T09:42:38.106" v="24" actId="27636"/>
          <ac:spMkLst>
            <pc:docMk/>
            <pc:sldMk cId="1411077912" sldId="364"/>
            <ac:spMk id="3" creationId="{72D59515-757D-4F44-B1B4-C0253CB84A3C}"/>
          </ac:spMkLst>
        </pc:spChg>
      </pc:sldChg>
      <pc:sldChg chg="modSp mod">
        <pc:chgData name="Paul Cannon" userId="287fa66a-871e-41e2-813b-cb96114e4d28" providerId="ADAL" clId="{3F1CE4D9-60BF-47F5-8C81-F73367C57E31}" dt="2023-12-06T11:43:34.576" v="112" actId="6549"/>
        <pc:sldMkLst>
          <pc:docMk/>
          <pc:sldMk cId="1721209218" sldId="382"/>
        </pc:sldMkLst>
        <pc:spChg chg="mod">
          <ac:chgData name="Paul Cannon" userId="287fa66a-871e-41e2-813b-cb96114e4d28" providerId="ADAL" clId="{3F1CE4D9-60BF-47F5-8C81-F73367C57E31}" dt="2023-12-06T11:43:34.576" v="112" actId="6549"/>
          <ac:spMkLst>
            <pc:docMk/>
            <pc:sldMk cId="1721209218" sldId="382"/>
            <ac:spMk id="7" creationId="{34AECCF0-AF56-498E-BD3C-77994AF799AE}"/>
          </ac:spMkLst>
        </pc:spChg>
      </pc:sldChg>
      <pc:sldChg chg="del">
        <pc:chgData name="Paul Cannon" userId="287fa66a-871e-41e2-813b-cb96114e4d28" providerId="ADAL" clId="{3F1CE4D9-60BF-47F5-8C81-F73367C57E31}" dt="2023-12-06T12:32:55.917" v="113" actId="47"/>
        <pc:sldMkLst>
          <pc:docMk/>
          <pc:sldMk cId="3646523751" sldId="383"/>
        </pc:sldMkLst>
      </pc:sldChg>
    </pc:docChg>
  </pc:docChgLst>
  <pc:docChgLst>
    <pc:chgData name="Paul Cannon" userId="287fa66a-871e-41e2-813b-cb96114e4d28" providerId="ADAL" clId="{EC8A79DC-40ED-4A33-B358-EF8643D9EFEF}"/>
    <pc:docChg chg="modSld">
      <pc:chgData name="Paul Cannon" userId="287fa66a-871e-41e2-813b-cb96114e4d28" providerId="ADAL" clId="{EC8A79DC-40ED-4A33-B358-EF8643D9EFEF}" dt="2023-10-25T08:43:21.128" v="13" actId="20577"/>
      <pc:docMkLst>
        <pc:docMk/>
      </pc:docMkLst>
      <pc:sldChg chg="modSp mod">
        <pc:chgData name="Paul Cannon" userId="287fa66a-871e-41e2-813b-cb96114e4d28" providerId="ADAL" clId="{EC8A79DC-40ED-4A33-B358-EF8643D9EFEF}" dt="2023-10-25T08:43:21.128" v="13" actId="20577"/>
        <pc:sldMkLst>
          <pc:docMk/>
          <pc:sldMk cId="3646523751" sldId="383"/>
        </pc:sldMkLst>
        <pc:spChg chg="mod">
          <ac:chgData name="Paul Cannon" userId="287fa66a-871e-41e2-813b-cb96114e4d28" providerId="ADAL" clId="{EC8A79DC-40ED-4A33-B358-EF8643D9EFEF}" dt="2023-10-25T08:43:21.128" v="13" actId="20577"/>
          <ac:spMkLst>
            <pc:docMk/>
            <pc:sldMk cId="3646523751" sldId="383"/>
            <ac:spMk id="2" creationId="{518CECBE-A3B4-4A3C-B144-E1BD6A7E646D}"/>
          </ac:spMkLst>
        </pc:spChg>
      </pc:sldChg>
    </pc:docChg>
  </pc:docChgLst>
  <pc:docChgLst>
    <pc:chgData name="Paul Cannon" userId="287fa66a-871e-41e2-813b-cb96114e4d28" providerId="ADAL" clId="{567133DC-5953-4021-9607-F5E19A0007BF}"/>
    <pc:docChg chg="modSld">
      <pc:chgData name="Paul Cannon" userId="287fa66a-871e-41e2-813b-cb96114e4d28" providerId="ADAL" clId="{567133DC-5953-4021-9607-F5E19A0007BF}" dt="2023-10-25T10:06:38.977" v="75" actId="6549"/>
      <pc:docMkLst>
        <pc:docMk/>
      </pc:docMkLst>
      <pc:sldChg chg="modSp mod">
        <pc:chgData name="Paul Cannon" userId="287fa66a-871e-41e2-813b-cb96114e4d28" providerId="ADAL" clId="{567133DC-5953-4021-9607-F5E19A0007BF}" dt="2023-10-25T10:06:38.977" v="75" actId="6549"/>
        <pc:sldMkLst>
          <pc:docMk/>
          <pc:sldMk cId="1721209218" sldId="382"/>
        </pc:sldMkLst>
        <pc:spChg chg="mod">
          <ac:chgData name="Paul Cannon" userId="287fa66a-871e-41e2-813b-cb96114e4d28" providerId="ADAL" clId="{567133DC-5953-4021-9607-F5E19A0007BF}" dt="2023-10-25T10:06:38.977" v="75" actId="6549"/>
          <ac:spMkLst>
            <pc:docMk/>
            <pc:sldMk cId="1721209218" sldId="382"/>
            <ac:spMk id="7" creationId="{34AECCF0-AF56-498E-BD3C-77994AF799AE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Bibliographic databases</cx:pt>
          <cx:pt idx="1">Trial registers and results</cx:pt>
          <cx:pt idx="2">Ongoing studies and unpublished data</cx:pt>
          <cx:pt idx="3">Conferences</cx:pt>
          <cx:pt idx="4">Internet searches</cx:pt>
          <cx:pt idx="5">Handsearching journals</cx:pt>
          <cx:pt idx="6">Contact with authors</cx:pt>
          <cx:pt idx="7">Grey literature</cx:pt>
        </cx:lvl>
        <cx:lvl ptCount="0"/>
        <cx:lvl ptCount="0"/>
      </cx:strDim>
      <cx:numDim type="size">
        <cx:f>Sheet1!$B$2:$B$9</cx:f>
        <cx:lvl ptCount="8" formatCode="General">
          <cx:pt idx="0">100</cx:pt>
          <cx:pt idx="1">30</cx:pt>
          <cx:pt idx="2">15</cx:pt>
          <cx:pt idx="3">20</cx:pt>
          <cx:pt idx="4">5</cx:pt>
          <cx:pt idx="5">5</cx:pt>
          <cx:pt idx="6">5</cx:pt>
          <cx:pt idx="7">10</cx:pt>
        </cx:lvl>
      </cx:numDim>
    </cx:data>
  </cx:chartData>
  <cx:chart>
    <cx:plotArea>
      <cx:plotAreaRegion>
        <cx:series layoutId="treemap" uniqueId="{5CD05762-70DF-4B1C-B283-1083C0C04ED0}">
          <cx:tx>
            <cx:txData>
              <cx:f>Sheet1!$B$1</cx:f>
              <cx:v>Series1</cx:v>
            </cx:txData>
          </cx:tx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200" b="0" i="0" u="none" strike="noStrike" baseline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62EF-2B80-4F68-9C1E-BA8D4C590067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C4AB-7AF5-4409-A879-CCFD68595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2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0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9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E5D22-312C-408D-B73B-B80DA5C384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9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AB5-58BC-B74B-0816-6A3F75A19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51A6C-E31D-6C5A-F09A-A79711DB0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39939-49A0-5B68-E12C-12A96227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EA88-3AAA-1D7D-24F0-28E49A09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00BCB-10E4-278D-9CAF-880C5850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3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FF3C-CA59-BD04-A6F6-5E64DC9F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482B2-4697-7A3E-C97E-947D075B8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61F54-C9C8-9299-68C3-9071C4C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5BE72-98B7-2D08-BCE9-11E7DDC9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458F2-3103-B05E-1C6C-120732F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AAB83-9B53-307C-2085-4886C0607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3008F-EFBD-EC1F-5399-2AD435CC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FACD-ACFB-B4D5-01DE-E6D003BB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6AC4-8E10-3960-F2C6-36CD96D0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F41B-C11C-C9CA-F482-495DA26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7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5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9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3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7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7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3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4F85-05B0-33E5-34CC-FBD37BA7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C2CD-C85D-0715-AC65-2A728DC5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3BD5-4A3E-02D1-EFA4-57578C8D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E7581-9C6D-9DA2-C66B-21C052A7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53E7-89CD-39DB-D3F3-B9CAC43E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4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4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6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C530-3799-8E53-FD6D-31AF79EB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9D-43DE-4868-F355-C4D2000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C599-159A-A1E7-025D-BC25B2C9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DA83-D65D-D5E9-4561-35130DB3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5B5F-7FCD-5111-8455-F59ACDCB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54A6-FA50-3D6E-AC25-F797F4F5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D610-4D72-EFDC-43BA-F45E9E3B7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57F79-C8D1-2BCC-656D-28B29037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31B47-7C72-52DB-96C6-4A098A3F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E29A-439A-9E2A-A3AC-E18200E1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915FD-EACD-A9FA-80D1-9F8A6129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3D91-8061-5E87-B263-701F17BF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5E4F-1375-861C-E50B-633A82DD5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353C9-A041-A857-9513-9209B54F6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A3CFE-2328-9120-69E9-E271BEF73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B26A4-3AA4-49B6-CF61-CF0A383F6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5B962-1A07-B038-684E-B8F0C72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40267-A1E1-E838-5BE4-1A80FDB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BFAB-4D16-CC80-D526-59306F19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401F-AD0C-842A-97BE-90E331A7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E0F47-30CF-871D-576E-50293D0D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58E2F-5FAC-262F-C5B5-D7F954C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E9923-0C6E-0F41-60DA-31A71DC2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76612-829A-AB38-1108-288C1BC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2AEBD-43E0-979E-44E5-62EAA554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FA55-E8E0-C88B-E835-7100623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91D-839A-7C0F-39E4-195FB4B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687A-004A-BE47-5F95-E8336EBB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99E76-286D-138A-AB57-6428576F3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7A156-A2C4-8286-1F88-9067A72D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A4CC2-87B3-F3D2-D2B4-42487DD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981EE-0016-F7BA-EC6C-DE33A0B4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BE46-C215-FDF9-38E0-8FDBEF75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2406E-5AA3-299C-B2AA-DC4ED9B92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0360D-0F45-2930-FDF4-9399329D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FAAF-96EA-2A30-251A-080437F9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C4B8-4F17-3403-D266-DB5319EC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4D222-C556-7F39-0268-D853F8C7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1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D3898-B1BE-4D8F-CF5E-E9723051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94C2-A938-8522-EF39-6856678B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7CCE-9854-4B0A-CD66-AEA2C7B02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798B-CB17-49E0-ADB3-3496C63E4309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36B3E-0F5D-FB99-D7A7-A03FFEE52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C6E9D-68F0-38B9-0871-24C0E728E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34F4-0E51-40BC-AF8F-1C0C9FA63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2D0D-CB04-4E75-B657-7D139FED112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C123-C6BF-432F-ABD7-9187AED4D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id/document/7265" TargetMode="External"/><Relationship Id="rId2" Type="http://schemas.openxmlformats.org/officeDocument/2006/relationships/hyperlink" Target="https://edshare.gla.ac.uk/id/document/68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326/ACPJC-1995-123-3-A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x.doi.org/10.1046/j.1471-1842.2002.00378.x" TargetMode="External"/><Relationship Id="rId5" Type="http://schemas.openxmlformats.org/officeDocument/2006/relationships/hyperlink" Target="http://dx.doi.org/10.1177/1049732312452938" TargetMode="External"/><Relationship Id="rId4" Type="http://schemas.openxmlformats.org/officeDocument/2006/relationships/hyperlink" Target="https://dx.doi.org/10.1108/073788306106921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share.gla.ac.uk/id/document/689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bmjopen-2021-05944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mQY-1vlQnpI?utm_source=unsplash&amp;utm_medium=referral&amp;utm_content=creditCopy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eko_photo4?utm_source=unsplash&amp;utm_medium=referral&amp;utm_content=creditCopyTex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s/photos/highland-cow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id/document/68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MeSHonDemand" TargetMode="External"/><Relationship Id="rId2" Type="http://schemas.openxmlformats.org/officeDocument/2006/relationships/hyperlink" Target="http://hgserver2.amc.nl/cgi-bin/miner/miner2.cg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nactem.ac.u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la.ac.uk/id/document/68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jiNgKqKW5W4?utm_source=unsplash&amp;utm_medium=referral&amp;utm_content=creditCopyTex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O3fLZs" TargetMode="External"/><Relationship Id="rId3" Type="http://schemas.openxmlformats.org/officeDocument/2006/relationships/hyperlink" Target="https://www.gla.ac.uk/myglasgow/library/interlibraryloans/" TargetMode="External"/><Relationship Id="rId7" Type="http://schemas.openxmlformats.org/officeDocument/2006/relationships/hyperlink" Target="https://edshare.gla.ac.uk/278" TargetMode="External"/><Relationship Id="rId2" Type="http://schemas.openxmlformats.org/officeDocument/2006/relationships/hyperlink" Target="https://edshare.gla.ac.uk/35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leanor.lib.gla.ac.uk/search~S6?/yDatabases%20C/ydatabases+c/1%2C1%2C63%2CB/eresource&amp;FF=ydatabases+c&amp;42%2C%2C63" TargetMode="External"/><Relationship Id="rId5" Type="http://schemas.openxmlformats.org/officeDocument/2006/relationships/hyperlink" Target="https://edshare.gla.ac.uk/451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edshare.gla.ac.uk/78/" TargetMode="External"/><Relationship Id="rId9" Type="http://schemas.openxmlformats.org/officeDocument/2006/relationships/hyperlink" Target="mailto:paul.cannon@glasgow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.ac.uk/myglasgow/library/" TargetMode="External"/><Relationship Id="rId3" Type="http://schemas.openxmlformats.org/officeDocument/2006/relationships/hyperlink" Target="http://theses.gla.ac.uk/" TargetMode="External"/><Relationship Id="rId7" Type="http://schemas.openxmlformats.org/officeDocument/2006/relationships/hyperlink" Target="https://eleanor.lib.gla.ac.uk/search~S6?/yproquest/yproquest/1,5,5,B/eresource&amp;FF=yproquest+dissertations+and+theses+a+and+i+proquest&amp;1,1," TargetMode="External"/><Relationship Id="rId2" Type="http://schemas.openxmlformats.org/officeDocument/2006/relationships/hyperlink" Target="http://eprints.gla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nor.lib.gla.ac.uk/search~S6?/yproquest/yproquest/1,5,5,B/eresource&amp;FF=yproquest+dissertations+and+theses+uk+and+ireland+proquest&amp;1,1," TargetMode="External"/><Relationship Id="rId5" Type="http://schemas.openxmlformats.org/officeDocument/2006/relationships/hyperlink" Target="http://eleanor.lib.gla.ac.uk/search~S6?/yDatabases%20E/ydatabases+e/1,1,49,B/eresource&amp;FF=ydatabases+e&amp;40,,49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researchdata.gla.ac.uk/" TargetMode="External"/><Relationship Id="rId9" Type="http://schemas.openxmlformats.org/officeDocument/2006/relationships/hyperlink" Target="https://discover.libraryhub.jisc.ac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hir.1227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hir.1227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7326/ACPJC-1995-123-3-A12" TargetMode="External"/><Relationship Id="rId7" Type="http://schemas.openxmlformats.org/officeDocument/2006/relationships/hyperlink" Target="https://dx.doi.org/10.1136/bmjgh-2018-0011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x.doi.org/10.1046/j.1471-1842.2002.00378.x" TargetMode="External"/><Relationship Id="rId5" Type="http://schemas.openxmlformats.org/officeDocument/2006/relationships/hyperlink" Target="http://dx.doi.org/10.1177/1049732312452938" TargetMode="External"/><Relationship Id="rId4" Type="http://schemas.openxmlformats.org/officeDocument/2006/relationships/hyperlink" Target="https://dx.doi.org/10.1108/073788306106921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929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Rigour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Validity in Literature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0183"/>
            <a:ext cx="10515600" cy="203978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4000" dirty="0">
                <a:latin typeface="Arial"/>
                <a:cs typeface="Arial"/>
              </a:rPr>
              <a:t>Please download the course exercise worksheet from</a:t>
            </a:r>
          </a:p>
          <a:p>
            <a:pPr marL="0" indent="0" algn="ctr">
              <a:buNone/>
            </a:pPr>
            <a:r>
              <a:rPr lang="en-GB" sz="4000" dirty="0">
                <a:latin typeface="Arial"/>
                <a:cs typeface="Arial"/>
                <a:hlinkClick r:id="rId2"/>
              </a:rPr>
              <a:t>https://edshare.gla.ac.uk/id/document/6891</a:t>
            </a:r>
            <a:endParaRPr lang="en-GB" sz="4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400" dirty="0">
                <a:latin typeface="Arial"/>
                <a:cs typeface="Arial"/>
              </a:rPr>
              <a:t>slides at</a:t>
            </a:r>
          </a:p>
          <a:p>
            <a:pPr marL="0" indent="0" algn="ctr">
              <a:buNone/>
            </a:pPr>
            <a:r>
              <a:rPr lang="en-GB" sz="2400" dirty="0">
                <a:latin typeface="Arial"/>
                <a:cs typeface="Arial"/>
                <a:hlinkClick r:id="rId3"/>
              </a:rPr>
              <a:t>https://edshare.gla.ac.uk/id/document/7265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are the most effective chemical repellents to deter arthropod vectors?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4F4FB2-2CC6-FE71-139A-646D2F1EB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853"/>
              </p:ext>
            </p:extLst>
          </p:nvPr>
        </p:nvGraphicFramePr>
        <p:xfrm>
          <a:off x="912158" y="1793423"/>
          <a:ext cx="10367684" cy="4395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192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https://dx.doi.org/10.7326/ACPJC-1995-123-3-A12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https://dx.doi.org/10.1108/07378830610692127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https://dx.doi.org/10.1177/1049732312452938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https://dx.doi.org/10.1046/j.1471-1842.2002.00378.x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6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Exercise one: PICO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89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Worksheet at </a:t>
            </a:r>
            <a:r>
              <a:rPr lang="en-GB" sz="2400" dirty="0">
                <a:hlinkClick r:id="rId2"/>
              </a:rPr>
              <a:t>https://edshare.gla.ac.uk/id/document/6891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B25CAC-9F35-8A62-97DF-579B378E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59761"/>
              </p:ext>
            </p:extLst>
          </p:nvPr>
        </p:nvGraphicFramePr>
        <p:xfrm>
          <a:off x="838200" y="2286998"/>
          <a:ext cx="4253753" cy="38890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88810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64943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</a:tblGrid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Framework element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1664043594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98872111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/ indicator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 / control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disease risk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8FCAD2-B32E-D597-7912-E1BD2A4A5CC0}"/>
              </a:ext>
            </a:extLst>
          </p:cNvPr>
          <p:cNvSpPr txBox="1"/>
          <p:nvPr/>
        </p:nvSpPr>
        <p:spPr>
          <a:xfrm>
            <a:off x="6104878" y="2414709"/>
            <a:ext cx="5585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strategy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(cat OR cats OR feline*)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(chronic renal failure OR chronic renal disease OR chronic renal insufficiency OR chronic kidney insufficiency OR chronic kidney failure OR chronic kidney disease OR CKD)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(diet* OR food* OR feed)</a:t>
            </a:r>
          </a:p>
        </p:txBody>
      </p:sp>
    </p:spTree>
    <p:extLst>
      <p:ext uri="{BB962C8B-B14F-4D97-AF65-F5344CB8AC3E}">
        <p14:creationId xmlns:p14="http://schemas.microsoft.com/office/powerpoint/2010/main" val="38381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3982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Don't reinvent the wheel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3EE2C8-451D-8D7D-8932-20C2AF0BE41E}"/>
              </a:ext>
            </a:extLst>
          </p:cNvPr>
          <p:cNvSpPr/>
          <p:nvPr/>
        </p:nvSpPr>
        <p:spPr>
          <a:xfrm>
            <a:off x="838200" y="5644014"/>
            <a:ext cx="105156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Dawson ER, Stennett M, Daly B</a:t>
            </a:r>
            <a:r>
              <a:rPr lang="en-GB" sz="1200" i="1" dirty="0">
                <a:ea typeface="+mn-lt"/>
                <a:cs typeface="+mn-lt"/>
              </a:rPr>
              <a:t>, et al. </a:t>
            </a:r>
            <a:r>
              <a:rPr lang="en-GB" sz="1200" dirty="0">
                <a:ea typeface="+mn-lt"/>
                <a:cs typeface="+mn-lt"/>
              </a:rPr>
              <a:t>Upstream interventions to promote oral health and reduce socioeconomic oral health inequalities: a scoping review protocol</a:t>
            </a:r>
            <a:endParaRPr lang="en-GB" dirty="0">
              <a:cs typeface="Calibri"/>
            </a:endParaRPr>
          </a:p>
          <a:p>
            <a:r>
              <a:rPr lang="en-GB" sz="1200" i="1" dirty="0">
                <a:ea typeface="+mn-lt"/>
                <a:cs typeface="+mn-lt"/>
              </a:rPr>
              <a:t>BMJ Open </a:t>
            </a:r>
            <a:r>
              <a:rPr lang="en-GB" sz="1200" dirty="0">
                <a:ea typeface="+mn-lt"/>
                <a:cs typeface="+mn-lt"/>
              </a:rPr>
              <a:t>2022;</a:t>
            </a:r>
            <a:r>
              <a:rPr lang="en-GB" sz="1200" b="1" dirty="0">
                <a:ea typeface="+mn-lt"/>
                <a:cs typeface="+mn-lt"/>
              </a:rPr>
              <a:t>12:</a:t>
            </a:r>
            <a:r>
              <a:rPr lang="en-GB" sz="1200" dirty="0">
                <a:ea typeface="+mn-lt"/>
                <a:cs typeface="+mn-lt"/>
              </a:rPr>
              <a:t>e059441. </a:t>
            </a:r>
            <a:r>
              <a:rPr lang="en-GB" sz="1200" dirty="0" err="1">
                <a:ea typeface="+mn-lt"/>
                <a:cs typeface="+mn-lt"/>
              </a:rPr>
              <a:t>doi</a:t>
            </a:r>
            <a:r>
              <a:rPr lang="en-GB" sz="1200" dirty="0">
                <a:ea typeface="+mn-lt"/>
                <a:cs typeface="+mn-lt"/>
              </a:rPr>
              <a:t>: </a:t>
            </a:r>
            <a:r>
              <a:rPr lang="en-GB" sz="1200" dirty="0">
                <a:ea typeface="+mn-lt"/>
                <a:cs typeface="+mn-lt"/>
                <a:hlinkClick r:id="rId3"/>
              </a:rPr>
              <a:t>10.1136/bmjopen-2021-059441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9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Arial"/>
                <a:ea typeface="+mn-lt"/>
                <a:cs typeface="+mn-lt"/>
              </a:rPr>
              <a:t>"Given the difficulty defining upstream interventions, a multistranded search method</a:t>
            </a:r>
            <a:r>
              <a:rPr lang="en-GB" baseline="30000" dirty="0">
                <a:latin typeface="Arial"/>
                <a:ea typeface="+mn-lt"/>
                <a:cs typeface="+mn-lt"/>
              </a:rPr>
              <a:t>28</a:t>
            </a:r>
            <a:r>
              <a:rPr lang="en-GB" dirty="0">
                <a:latin typeface="Arial"/>
                <a:ea typeface="+mn-lt"/>
                <a:cs typeface="+mn-lt"/>
              </a:rPr>
              <a:t> will be employed, with each strand representing an intervention of interest. [...] The dental and oral health elements of the search will be </a:t>
            </a:r>
            <a:r>
              <a:rPr lang="en-GB" b="1" dirty="0">
                <a:latin typeface="Arial"/>
                <a:ea typeface="+mn-lt"/>
                <a:cs typeface="+mn-lt"/>
              </a:rPr>
              <a:t>adapted from the strategies employed by Waldron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29</a:t>
            </a:r>
            <a:r>
              <a:rPr lang="en-GB" b="1" dirty="0">
                <a:latin typeface="Arial"/>
                <a:ea typeface="+mn-lt"/>
                <a:cs typeface="+mn-lt"/>
              </a:rPr>
              <a:t> and Arora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30</a:t>
            </a:r>
            <a:r>
              <a:rPr lang="en-GB" dirty="0">
                <a:latin typeface="Arial"/>
                <a:ea typeface="+mn-lt"/>
                <a:cs typeface="+mn-lt"/>
              </a:rPr>
              <a:t> The sugar tax strand of the search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</a:t>
            </a:r>
            <a:r>
              <a:rPr lang="en-GB" b="1" dirty="0" err="1">
                <a:latin typeface="Arial"/>
                <a:ea typeface="+mn-lt"/>
                <a:cs typeface="+mn-lt"/>
              </a:rPr>
              <a:t>Pfinder</a:t>
            </a:r>
            <a:r>
              <a:rPr lang="en-GB" b="1" dirty="0">
                <a:latin typeface="Arial"/>
                <a:ea typeface="+mn-lt"/>
                <a:cs typeface="+mn-lt"/>
              </a:rPr>
              <a:t>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31</a:t>
            </a:r>
            <a:r>
              <a:rPr lang="en-GB" dirty="0">
                <a:latin typeface="Arial"/>
                <a:ea typeface="+mn-lt"/>
                <a:cs typeface="+mn-lt"/>
              </a:rPr>
              <a:t> and the equity-focused strand will </a:t>
            </a:r>
            <a:r>
              <a:rPr lang="en-GB" b="1" dirty="0">
                <a:latin typeface="Arial"/>
                <a:ea typeface="+mn-lt"/>
                <a:cs typeface="+mn-lt"/>
              </a:rPr>
              <a:t>use the strategies of Prady </a:t>
            </a:r>
            <a:r>
              <a:rPr lang="en-GB" b="1" i="1" dirty="0">
                <a:latin typeface="Arial"/>
                <a:ea typeface="+mn-lt"/>
                <a:cs typeface="+mn-lt"/>
              </a:rPr>
              <a:t>et al</a:t>
            </a:r>
            <a:r>
              <a:rPr lang="en-GB" b="1" dirty="0">
                <a:latin typeface="Arial"/>
                <a:ea typeface="+mn-lt"/>
                <a:cs typeface="+mn-lt"/>
              </a:rPr>
              <a:t>.</a:t>
            </a:r>
            <a:r>
              <a:rPr lang="en-GB" b="1" baseline="30000" dirty="0">
                <a:latin typeface="Arial"/>
                <a:ea typeface="+mn-lt"/>
                <a:cs typeface="+mn-lt"/>
              </a:rPr>
              <a:t>32</a:t>
            </a:r>
            <a:r>
              <a:rPr lang="en-GB" dirty="0">
                <a:latin typeface="Arial"/>
                <a:ea typeface="+mn-lt"/>
                <a:cs typeface="Arial"/>
              </a:rPr>
              <a:t>"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26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Advanced search techniques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3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OR: increases sensitivity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 i.e., diet or eat or feed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AND: increases specificity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 i.e., Population AND Intervention AND Comparator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NOT: exclude unwanted terms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</p:spTree>
    <p:extLst>
      <p:ext uri="{BB962C8B-B14F-4D97-AF65-F5344CB8AC3E}">
        <p14:creationId xmlns:p14="http://schemas.microsoft.com/office/powerpoint/2010/main" val="217521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Advanced search techniques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E731B-114A-8CB1-910C-6B31502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7315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Proximity: more sensitive than phrase searching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other, i.e., “mental health” adj3 (personnel or professionals or staff)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Truncation: different word endings (or sometime beginnings)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different word formulation i.e., toxic* will retrieve toxic, toxicity, toxicology…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Wildcards: spelling variations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 i.e.,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colo?r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colour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NOTE: the wildcard syntax varies in each database, and is not supported in others</a:t>
            </a:r>
          </a:p>
        </p:txBody>
      </p:sp>
    </p:spTree>
    <p:extLst>
      <p:ext uri="{BB962C8B-B14F-4D97-AF65-F5344CB8AC3E}">
        <p14:creationId xmlns:p14="http://schemas.microsoft.com/office/powerpoint/2010/main" val="44939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Comprehensiveness of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42608-6582-DFE5-1D66-4FD3E8AA5352}"/>
              </a:ext>
            </a:extLst>
          </p:cNvPr>
          <p:cNvSpPr txBox="1"/>
          <p:nvPr/>
        </p:nvSpPr>
        <p:spPr>
          <a:xfrm>
            <a:off x="838199" y="1465255"/>
            <a:ext cx="1051559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behaviour therapy</a:t>
            </a:r>
            <a:r>
              <a:rPr lang="en-GB" sz="2000" dirty="0"/>
              <a:t>--clinical applications.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Contemporary </a:t>
            </a:r>
            <a:r>
              <a:rPr lang="en-GB" sz="2000" b="1" dirty="0"/>
              <a:t>Cognitive </a:t>
            </a:r>
            <a:r>
              <a:rPr lang="en-GB" sz="2000" b="1" dirty="0" err="1"/>
              <a:t>Behavior</a:t>
            </a:r>
            <a:r>
              <a:rPr lang="en-GB" sz="2000" b="1" dirty="0"/>
              <a:t> Therapy</a:t>
            </a:r>
            <a:r>
              <a:rPr lang="en-GB" sz="2000" dirty="0"/>
              <a:t>: A Review of Theory, History, and Evidence.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Historical perspective and future directions in </a:t>
            </a:r>
            <a:r>
              <a:rPr lang="en-GB" sz="2000" b="1" dirty="0"/>
              <a:t>Cognitive </a:t>
            </a:r>
            <a:r>
              <a:rPr lang="en-GB" sz="2000" b="1" dirty="0" err="1"/>
              <a:t>Behavioral</a:t>
            </a:r>
            <a:r>
              <a:rPr lang="en-GB" sz="2000" b="1" dirty="0"/>
              <a:t> Therapy</a:t>
            </a:r>
            <a:r>
              <a:rPr lang="en-GB" sz="2000" dirty="0"/>
              <a:t> for insomnia and </a:t>
            </a:r>
            <a:r>
              <a:rPr lang="en-GB" sz="2000" dirty="0" err="1"/>
              <a:t>behavioral</a:t>
            </a:r>
            <a:r>
              <a:rPr lang="en-GB" sz="2000" dirty="0"/>
              <a:t> sleep medicine.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Cognitive-</a:t>
            </a:r>
            <a:r>
              <a:rPr lang="en-GB" sz="2000" b="1" dirty="0" err="1"/>
              <a:t>behavioral</a:t>
            </a:r>
            <a:r>
              <a:rPr lang="en-GB" sz="2000" b="1" dirty="0"/>
              <a:t> treatment</a:t>
            </a:r>
            <a:r>
              <a:rPr lang="en-GB" sz="2000" dirty="0"/>
              <a:t> of the paraphilias.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</a:t>
            </a:r>
            <a:r>
              <a:rPr lang="en-GB" sz="2000" b="1" dirty="0" err="1"/>
              <a:t>behavioral</a:t>
            </a:r>
            <a:r>
              <a:rPr lang="en-GB" sz="2000" b="1" dirty="0"/>
              <a:t> control</a:t>
            </a:r>
            <a:r>
              <a:rPr lang="en-GB" sz="2000" dirty="0"/>
              <a:t> of arthritis pain.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 err="1"/>
              <a:t>Behavioral</a:t>
            </a:r>
            <a:r>
              <a:rPr lang="en-GB" sz="2000" dirty="0"/>
              <a:t> and </a:t>
            </a:r>
            <a:r>
              <a:rPr lang="en-GB" sz="2000" b="1" dirty="0"/>
              <a:t>cognitive-</a:t>
            </a:r>
            <a:r>
              <a:rPr lang="en-GB" sz="2000" b="1" dirty="0" err="1"/>
              <a:t>behavioral</a:t>
            </a:r>
            <a:r>
              <a:rPr lang="en-GB" sz="2000" b="1" dirty="0"/>
              <a:t> approaches</a:t>
            </a:r>
            <a:r>
              <a:rPr lang="en-GB" sz="2000" dirty="0"/>
              <a:t> to chronic pain: recent advances and future directions.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Cognitive therapy</a:t>
            </a:r>
            <a:r>
              <a:rPr lang="en-GB" sz="2000" dirty="0"/>
              <a:t> for anxiety disorders.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b="1" dirty="0"/>
              <a:t>C</a:t>
            </a:r>
            <a:r>
              <a:rPr lang="lt-LT" sz="2000" b="1" dirty="0"/>
              <a:t>ognitive Training</a:t>
            </a:r>
            <a:r>
              <a:rPr lang="lt-LT" sz="2000" dirty="0"/>
              <a:t> in the Elderly: Bottlenecks and New Avenues.</a:t>
            </a:r>
            <a:endParaRPr lang="en-GB" sz="2000" dirty="0"/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Influence of adjuvant </a:t>
            </a:r>
            <a:r>
              <a:rPr lang="en-GB" sz="2000" b="1" dirty="0"/>
              <a:t>mindfulness-based cognitive therapy (MBCT)</a:t>
            </a:r>
            <a:r>
              <a:rPr lang="en-GB" sz="2000" dirty="0"/>
              <a:t> on symptoms of post-traumatic stress disorder (PTSD) in veterans - results from a randomized control study.</a:t>
            </a:r>
          </a:p>
          <a:p>
            <a:pPr marL="333375" indent="-333375">
              <a:buFont typeface="+mj-lt"/>
              <a:buAutoNum type="arabicPeriod"/>
            </a:pPr>
            <a:r>
              <a:rPr lang="en-GB" sz="2000" dirty="0"/>
              <a:t>Effects of an </a:t>
            </a:r>
            <a:r>
              <a:rPr lang="en-GB" sz="2000" b="1" dirty="0"/>
              <a:t>Internet-based cognitive </a:t>
            </a:r>
            <a:r>
              <a:rPr lang="en-GB" sz="2000" b="1" dirty="0" err="1"/>
              <a:t>behavioral</a:t>
            </a:r>
            <a:r>
              <a:rPr lang="en-GB" sz="2000" b="1" dirty="0"/>
              <a:t> therapy (</a:t>
            </a:r>
            <a:r>
              <a:rPr lang="en-GB" sz="2000" b="1" dirty="0" err="1"/>
              <a:t>iCBT</a:t>
            </a:r>
            <a:r>
              <a:rPr lang="en-GB" sz="2000" b="1" dirty="0"/>
              <a:t>)</a:t>
            </a:r>
            <a:r>
              <a:rPr lang="en-GB" sz="2000" dirty="0"/>
              <a:t> program in Manga format on improving subthreshold depressive symptoms among healthy workers: a randomized controlled trial.</a:t>
            </a:r>
          </a:p>
        </p:txBody>
      </p:sp>
    </p:spTree>
    <p:extLst>
      <p:ext uri="{BB962C8B-B14F-4D97-AF65-F5344CB8AC3E}">
        <p14:creationId xmlns:p14="http://schemas.microsoft.com/office/powerpoint/2010/main" val="323050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ECCF0-AF56-498E-BD3C-77994AF799AE}"/>
              </a:ext>
            </a:extLst>
          </p:cNvPr>
          <p:cNvSpPr txBox="1"/>
          <p:nvPr/>
        </p:nvSpPr>
        <p:spPr>
          <a:xfrm>
            <a:off x="1524002" y="0"/>
            <a:ext cx="9143999" cy="6858000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Cognitive </a:t>
            </a:r>
            <a:r>
              <a:rPr lang="en-GB" dirty="0" err="1">
                <a:latin typeface="Arial"/>
                <a:cs typeface="Arial"/>
              </a:rPr>
              <a:t>behavio?r</a:t>
            </a:r>
            <a:r>
              <a:rPr lang="en-GB" dirty="0">
                <a:latin typeface="Arial"/>
                <a:cs typeface="Arial"/>
              </a:rPr>
              <a:t>* therapy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Cognitive </a:t>
            </a:r>
            <a:r>
              <a:rPr lang="en-GB" dirty="0" err="1">
                <a:latin typeface="Arial"/>
                <a:cs typeface="Arial"/>
              </a:rPr>
              <a:t>Behavioral</a:t>
            </a:r>
            <a:r>
              <a:rPr lang="en-GB" dirty="0">
                <a:latin typeface="Arial"/>
                <a:cs typeface="Arial"/>
              </a:rPr>
              <a:t> Therapy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dirty="0">
                <a:latin typeface="Calibri" panose="020F0502020204030204"/>
                <a:cs typeface="Calibri" panose="020F0502020204030204"/>
              </a:rPr>
              <a:t>OR</a:t>
            </a:r>
            <a:endParaRPr lang="en-GB" dirty="0">
              <a:latin typeface="Arial"/>
              <a:cs typeface="Arial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Cognitive-</a:t>
            </a:r>
            <a:r>
              <a:rPr lang="en-GB" dirty="0" err="1">
                <a:latin typeface="Arial"/>
                <a:cs typeface="Arial"/>
              </a:rPr>
              <a:t>behavioral</a:t>
            </a:r>
            <a:r>
              <a:rPr lang="en-GB" dirty="0">
                <a:latin typeface="Arial"/>
                <a:cs typeface="Arial"/>
              </a:rPr>
              <a:t> treatment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dirty="0">
                <a:latin typeface="Calibri" panose="020F0502020204030204"/>
                <a:cs typeface="Calibri" panose="020F0502020204030204"/>
              </a:rPr>
              <a:t>OR</a:t>
            </a:r>
            <a:endParaRPr lang="en-GB" dirty="0">
              <a:latin typeface="Arial"/>
              <a:cs typeface="Arial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Cognitive </a:t>
            </a:r>
            <a:r>
              <a:rPr lang="en-GB" dirty="0" err="1">
                <a:latin typeface="Arial"/>
                <a:cs typeface="Arial"/>
              </a:rPr>
              <a:t>behavioral</a:t>
            </a:r>
            <a:r>
              <a:rPr lang="en-GB" dirty="0">
                <a:latin typeface="Arial"/>
                <a:cs typeface="Arial"/>
              </a:rPr>
              <a:t> control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cognitive-</a:t>
            </a:r>
            <a:r>
              <a:rPr lang="en-GB" dirty="0" err="1">
                <a:latin typeface="Arial"/>
                <a:cs typeface="Arial"/>
              </a:rPr>
              <a:t>behavioral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Cognitive therapy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Cognitive Training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mindfulness-based cognitive therapy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cognitive </a:t>
            </a:r>
            <a:r>
              <a:rPr lang="en-GB" dirty="0" err="1">
                <a:latin typeface="Arial"/>
                <a:cs typeface="Arial"/>
              </a:rPr>
              <a:t>behavioral</a:t>
            </a:r>
            <a:r>
              <a:rPr lang="en-GB" dirty="0">
                <a:latin typeface="Arial"/>
                <a:cs typeface="Arial"/>
              </a:rPr>
              <a:t> therapy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/>
                <a:cs typeface="Arial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ICBT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MBCT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0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ECCF0-AF56-498E-BD3C-77994AF799AE}"/>
              </a:ext>
            </a:extLst>
          </p:cNvPr>
          <p:cNvSpPr txBox="1"/>
          <p:nvPr/>
        </p:nvSpPr>
        <p:spPr>
          <a:xfrm>
            <a:off x="1524002" y="0"/>
            <a:ext cx="9143999" cy="685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(Cognitive adj3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therap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 or treatment* or control or approach* or training)) 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iCBT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MBCT</a:t>
            </a:r>
          </a:p>
        </p:txBody>
      </p:sp>
    </p:spTree>
    <p:extLst>
      <p:ext uri="{BB962C8B-B14F-4D97-AF65-F5344CB8AC3E}">
        <p14:creationId xmlns:p14="http://schemas.microsoft.com/office/powerpoint/2010/main" val="340855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9E8D4-20D5-199D-4E6C-390C5AFC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46" y="2178669"/>
            <a:ext cx="8345064" cy="25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BAD500-370D-F9D2-B032-CD8DF4DA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33" y="0"/>
            <a:ext cx="91432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63065" cy="6858000"/>
          </a:xfrm>
          <a:prstGeom prst="rect">
            <a:avLst/>
          </a:prstGeom>
        </p:spPr>
      </p:pic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53166" y="1178095"/>
            <a:ext cx="4251781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Rigour 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Validity in Literature Searches</a:t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Doctoral Level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7543" y="373907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F082F-7046-4081-A39B-6B4566EB4910}"/>
              </a:ext>
            </a:extLst>
          </p:cNvPr>
          <p:cNvSpPr txBox="1"/>
          <p:nvPr/>
        </p:nvSpPr>
        <p:spPr>
          <a:xfrm>
            <a:off x="449406" y="4972019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</p:txBody>
      </p:sp>
      <p:sp>
        <p:nvSpPr>
          <p:cNvPr id="14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544" y="6125452"/>
            <a:ext cx="2643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hlinkClick r:id="rId4"/>
              </a:rPr>
              <a:t>rawpixel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>
                <a:solidFill>
                  <a:schemeClr val="bg1"/>
                </a:solidFill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DB69D6-F8E7-495B-88D3-F206655F91EF}"/>
              </a:ext>
            </a:extLst>
          </p:cNvPr>
          <p:cNvSpPr/>
          <p:nvPr/>
        </p:nvSpPr>
        <p:spPr>
          <a:xfrm>
            <a:off x="1399954" y="6528918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University of Glasgow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9BB42E-5704-4713-B2C7-C224E396A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504392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6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ighland cow">
            <a:extLst>
              <a:ext uri="{FF2B5EF4-FFF2-40B4-BE49-F238E27FC236}">
                <a16:creationId xmlns:a16="http://schemas.microsoft.com/office/drawing/2014/main" id="{D6E6E514-AF11-6974-FAFB-4AD28F4C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15883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9255-F4E4-10A3-E6C8-B61307AE1FA1}"/>
              </a:ext>
            </a:extLst>
          </p:cNvPr>
          <p:cNvSpPr txBox="1"/>
          <p:nvPr/>
        </p:nvSpPr>
        <p:spPr>
          <a:xfrm>
            <a:off x="117628" y="6419386"/>
            <a:ext cx="4001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Valdemaras D.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B227F-78D8-88DD-DE83-1744AB7ED83E}"/>
              </a:ext>
            </a:extLst>
          </p:cNvPr>
          <p:cNvSpPr txBox="1"/>
          <p:nvPr/>
        </p:nvSpPr>
        <p:spPr>
          <a:xfrm>
            <a:off x="9598981" y="6419386"/>
            <a:ext cx="2591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 primigenius taurus </a:t>
            </a:r>
          </a:p>
        </p:txBody>
      </p:sp>
    </p:spTree>
    <p:extLst>
      <p:ext uri="{BB962C8B-B14F-4D97-AF65-F5344CB8AC3E}">
        <p14:creationId xmlns:p14="http://schemas.microsoft.com/office/powerpoint/2010/main" val="71162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 descr="Image describing how an article may be contained in three different databases: PyscINFO, Medline, and Embase. Each database has its own thesaurus. The subject headings assigned to the same article, also described, differ per database.">
            <a:extLst>
              <a:ext uri="{FF2B5EF4-FFF2-40B4-BE49-F238E27FC236}">
                <a16:creationId xmlns:a16="http://schemas.microsoft.com/office/drawing/2014/main" id="{69A8CDC3-7192-8E03-F514-D37158B2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" y="2766218"/>
            <a:ext cx="1325563" cy="132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A576F-3667-EE30-1447-4879F8C187A4}"/>
              </a:ext>
            </a:extLst>
          </p:cNvPr>
          <p:cNvSpPr txBox="1"/>
          <p:nvPr/>
        </p:nvSpPr>
        <p:spPr>
          <a:xfrm>
            <a:off x="3155576" y="207981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PsycINFO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E108-EED8-CBE4-6D4B-4746FFE7ED29}"/>
              </a:ext>
            </a:extLst>
          </p:cNvPr>
          <p:cNvSpPr txBox="1"/>
          <p:nvPr/>
        </p:nvSpPr>
        <p:spPr>
          <a:xfrm>
            <a:off x="3155576" y="319816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CD725-1FD3-C8F1-81B5-4739A010EDD2}"/>
              </a:ext>
            </a:extLst>
          </p:cNvPr>
          <p:cNvSpPr txBox="1"/>
          <p:nvPr/>
        </p:nvSpPr>
        <p:spPr>
          <a:xfrm>
            <a:off x="3155576" y="431652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05CAD6-FD43-9B7D-778F-58BC7BB43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3"/>
          </p:cNvCxnSpPr>
          <p:nvPr/>
        </p:nvCxnSpPr>
        <p:spPr>
          <a:xfrm flipV="1">
            <a:off x="1690211" y="2310644"/>
            <a:ext cx="1465365" cy="1118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13760C-D7C3-DA40-5984-3C0863F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690211" y="3389782"/>
            <a:ext cx="1465365" cy="39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86543-8DEB-CFDB-2C90-F2565C354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1690211" y="3429000"/>
            <a:ext cx="1465365" cy="11183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11A6ED-DEF6-CC9A-FC40-F38855BD856A}"/>
              </a:ext>
            </a:extLst>
          </p:cNvPr>
          <p:cNvGrpSpPr/>
          <p:nvPr/>
        </p:nvGrpSpPr>
        <p:grpSpPr>
          <a:xfrm>
            <a:off x="5586643" y="505675"/>
            <a:ext cx="6399701" cy="1631216"/>
            <a:chOff x="5586644" y="691235"/>
            <a:chExt cx="6399701" cy="16312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8EC0F1-A692-394E-3355-98848C26D601}"/>
                </a:ext>
              </a:extLst>
            </p:cNvPr>
            <p:cNvSpPr txBox="1"/>
            <p:nvPr/>
          </p:nvSpPr>
          <p:spPr>
            <a:xfrm>
              <a:off x="5586644" y="691235"/>
              <a:ext cx="639970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Acceptance and commitment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Cognitive processing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Prolonged exposure therapy</a:t>
              </a:r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76183C3A-3D4B-55C4-A84F-230055E3FABE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109195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8BBCA8F-468E-1663-0C9E-CBEA0AC052AF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382555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38453475-2E73-1F0B-52CE-10B9C643CCB7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169068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E3E96C17-FB77-3C4F-0426-43213DED4951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2006569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EC67B4-61DC-7007-EBE3-54CB1475EDD2}"/>
              </a:ext>
            </a:extLst>
          </p:cNvPr>
          <p:cNvGrpSpPr/>
          <p:nvPr/>
        </p:nvGrpSpPr>
        <p:grpSpPr>
          <a:xfrm>
            <a:off x="5586643" y="2256203"/>
            <a:ext cx="6341993" cy="1631216"/>
            <a:chOff x="5586643" y="2632917"/>
            <a:chExt cx="6341993" cy="163121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74A85A-5C57-FE1B-2C0E-4BF8D5A13983}"/>
                </a:ext>
              </a:extLst>
            </p:cNvPr>
            <p:cNvSpPr txBox="1"/>
            <p:nvPr/>
          </p:nvSpPr>
          <p:spPr>
            <a:xfrm>
              <a:off x="5586643" y="2632917"/>
              <a:ext cx="634199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Behavior</a:t>
              </a:r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treatment</a:t>
              </a:r>
            </a:p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	Cognitive </a:t>
              </a: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behavioral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Acceptance and commitment therapy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Cognitive restructuring</a:t>
              </a:r>
            </a:p>
            <a:p>
              <a:r>
                <a:rPr lang="en-GB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Mindfulness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4724ED47-DC90-5B41-6D16-D78A6C67B17C}"/>
                </a:ext>
              </a:extLst>
            </p:cNvPr>
            <p:cNvCxnSpPr>
              <a:cxnSpLocks/>
            </p:cNvCxnSpPr>
            <p:nvPr/>
          </p:nvCxnSpPr>
          <p:spPr>
            <a:xfrm>
              <a:off x="6104878" y="3060428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EE96D59C-7BE8-780B-7ADE-0087FA0BAE7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351030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87AD247-0B4E-1C31-1224-AD54C713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659163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88FD9BE8-FA9D-CFE0-8C1E-CF42E90F297D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8" y="397504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29AAA3-E397-D6F7-7C39-859BBF932050}"/>
              </a:ext>
            </a:extLst>
          </p:cNvPr>
          <p:cNvGrpSpPr/>
          <p:nvPr/>
        </p:nvGrpSpPr>
        <p:grpSpPr>
          <a:xfrm>
            <a:off x="5586643" y="4011934"/>
            <a:ext cx="6676828" cy="2246769"/>
            <a:chOff x="5586643" y="4011934"/>
            <a:chExt cx="6676828" cy="22467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60EA8C1-1CD7-A7A6-2E7A-123694B91F8B}"/>
                </a:ext>
              </a:extLst>
            </p:cNvPr>
            <p:cNvGrpSpPr/>
            <p:nvPr/>
          </p:nvGrpSpPr>
          <p:grpSpPr>
            <a:xfrm>
              <a:off x="5586643" y="4011934"/>
              <a:ext cx="6676828" cy="2246769"/>
              <a:chOff x="5586643" y="2632917"/>
              <a:chExt cx="6676828" cy="224676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D7C9B-8C68-00A7-468E-B0275B8A8A22}"/>
                  </a:ext>
                </a:extLst>
              </p:cNvPr>
              <p:cNvSpPr txBox="1"/>
              <p:nvPr/>
            </p:nvSpPr>
            <p:spPr>
              <a:xfrm>
                <a:off x="5586643" y="2632917"/>
                <a:ext cx="667682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Cognitive therapy</a:t>
                </a:r>
              </a:p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Cognitive </a:t>
                </a:r>
                <a:r>
                  <a:rPr lang="en-GB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Cognitive </a:t>
                </a:r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behavioral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stress management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Cognitive processing therapy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Cognitive restructuring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Dialectical </a:t>
                </a:r>
                <a:r>
                  <a:rPr lang="en-GB" sz="2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therapy</a:t>
                </a:r>
              </a:p>
              <a:p>
                <a:r>
                  <a:rPr lang="en-GB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Mindfulness-based stress reduction</a:t>
                </a:r>
              </a:p>
            </p:txBody>
          </p: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6FB4A5B6-EA47-81A6-11EA-F33114B97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4878" y="3060428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29EC5F1B-DED1-AA15-49DC-13C3AEB25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351030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CC7F795C-A559-486F-AFFC-2BF620044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659163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4" name="Connector: Elbow 53">
                <a:extLst>
                  <a:ext uri="{FF2B5EF4-FFF2-40B4-BE49-F238E27FC236}">
                    <a16:creationId xmlns:a16="http://schemas.microsoft.com/office/drawing/2014/main" id="{8273FB86-1624-9E4B-D65A-D4D0240D0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758" y="3975044"/>
                <a:ext cx="207145" cy="124288"/>
              </a:xfrm>
              <a:prstGeom prst="bentConnector3">
                <a:avLst>
                  <a:gd name="adj1" fmla="val 2857"/>
                </a:avLst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62EC3A04-934C-AF41-F500-6A7882D3576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6" y="5640894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6862C9F1-2493-BCDE-0CD8-CEF9E51B3D8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755" y="5949027"/>
              <a:ext cx="207145" cy="124288"/>
            </a:xfrm>
            <a:prstGeom prst="bentConnector3">
              <a:avLst>
                <a:gd name="adj1" fmla="val 2857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D13F734-4AD4-8253-C995-6351DE7D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 flipV="1">
            <a:off x="4741266" y="1321283"/>
            <a:ext cx="845377" cy="989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5A3FDF-53A4-AF8E-4B9B-FDD863C7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3"/>
            <a:endCxn id="41" idx="1"/>
          </p:cNvCxnSpPr>
          <p:nvPr/>
        </p:nvCxnSpPr>
        <p:spPr>
          <a:xfrm flipV="1">
            <a:off x="4420666" y="3071811"/>
            <a:ext cx="1165977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C93184-9954-E97A-17C7-A7D2431DB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3"/>
            <a:endCxn id="50" idx="1"/>
          </p:cNvCxnSpPr>
          <p:nvPr/>
        </p:nvCxnSpPr>
        <p:spPr>
          <a:xfrm>
            <a:off x="4470360" y="4547353"/>
            <a:ext cx="1116283" cy="587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Search sensitivity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DD813-CD58-76F1-24C9-0DF677C3D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46" y="2350604"/>
            <a:ext cx="834506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97564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Exercise two: text mining to develop a search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09529D-0D5C-E865-6BC1-759D9780E1A1}"/>
              </a:ext>
            </a:extLst>
          </p:cNvPr>
          <p:cNvSpPr txBox="1">
            <a:spLocks/>
          </p:cNvSpPr>
          <p:nvPr/>
        </p:nvSpPr>
        <p:spPr>
          <a:xfrm>
            <a:off x="838199" y="2838451"/>
            <a:ext cx="11068051" cy="876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might you chose to read, or publish in, on this topic?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Antimicrobial Agents and Chemotherapy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4344A8-307D-B0B2-0A71-CB3CDC1B2324}"/>
              </a:ext>
            </a:extLst>
          </p:cNvPr>
          <p:cNvSpPr txBox="1">
            <a:spLocks/>
          </p:cNvSpPr>
          <p:nvPr/>
        </p:nvSpPr>
        <p:spPr>
          <a:xfrm>
            <a:off x="838198" y="3714751"/>
            <a:ext cx="11068051" cy="1147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authors might you follow or seek out their work?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careful with author names – these may not be unique persons and may simply share a surname and initial(s)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0E9AD-817E-6A5A-E70A-050D3AA76C9B}"/>
              </a:ext>
            </a:extLst>
          </p:cNvPr>
          <p:cNvSpPr txBox="1">
            <a:spLocks/>
          </p:cNvSpPr>
          <p:nvPr/>
        </p:nvSpPr>
        <p:spPr>
          <a:xfrm>
            <a:off x="838197" y="4841383"/>
            <a:ext cx="11068051" cy="1147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Are there any particular keywords or MeSH headings you would incorporate into a search strategy as a result of this search?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out for F0XDI6ZL63; this is the Unique Ingredient Identifier. Always search for the drug name, trade name, registry number and UNII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31208-1D62-5494-C0B4-A1D79BCB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711819"/>
            <a:ext cx="11068051" cy="1147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insights can we learn from the number of articles published per year?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Frequency of articles published per year variable, but relatively stable. This is a small field of research and that will affect the approach to my 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BC70C-27B1-0E32-13C2-ED497842C0F8}"/>
              </a:ext>
            </a:extLst>
          </p:cNvPr>
          <p:cNvSpPr txBox="1"/>
          <p:nvPr/>
        </p:nvSpPr>
        <p:spPr>
          <a:xfrm>
            <a:off x="6239435" y="292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Worksheet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https://edshare.gla.ac.uk/id/document/6891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PubMed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PubReMiner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text mines PubMed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 on Demand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identifies MeSH headings and articles from PubMed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National Centre for Text Mining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Previously identified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Exercise three and four: hands-on searching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Embase: key database for all MVLS subjects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BIOSIS Previous: useful for biomedical life sciences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Exercise five: citation searching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BIOSIS platform, Web of Science, is useful for citation searching and analysis (Scopus is another alternative, and is a larger database)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C00C9-6C29-41E8-B95F-791590A3A67B}"/>
              </a:ext>
            </a:extLst>
          </p:cNvPr>
          <p:cNvSpPr txBox="1"/>
          <p:nvPr/>
        </p:nvSpPr>
        <p:spPr>
          <a:xfrm>
            <a:off x="6096000" y="90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Worksheet 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https://edshare.gla.ac.uk/id/document/6891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55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waving in the water">
            <a:extLst>
              <a:ext uri="{FF2B5EF4-FFF2-40B4-BE49-F238E27FC236}">
                <a16:creationId xmlns:a16="http://schemas.microsoft.com/office/drawing/2014/main" id="{DC848069-7B1D-56DA-D7E5-0D6233B58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47D7FE-1D74-44D7-2057-98F702333DDA}"/>
              </a:ext>
            </a:extLst>
          </p:cNvPr>
          <p:cNvSpPr/>
          <p:nvPr/>
        </p:nvSpPr>
        <p:spPr>
          <a:xfrm>
            <a:off x="-1" y="6538837"/>
            <a:ext cx="3581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Mishal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Ibrahim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Unsplash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Support for your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73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>
                <a:latin typeface="Arial"/>
                <a:cs typeface="Arial"/>
              </a:rPr>
              <a:t>Slides and previous recording: </a:t>
            </a:r>
            <a:r>
              <a:rPr lang="en-GB" sz="2000" dirty="0">
                <a:latin typeface="Arial"/>
                <a:cs typeface="Arial"/>
                <a:hlinkClick r:id="rId2"/>
              </a:rPr>
              <a:t>https://edshare.gla.ac.uk/352</a:t>
            </a:r>
            <a:r>
              <a:rPr lang="en-GB" sz="2000" dirty="0">
                <a:latin typeface="Arial"/>
                <a:cs typeface="Arial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Inter-library loans: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https://www.gla.ac.uk/myglasgow/library/interlibraryloans/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Literature search and review in MVLS: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https://edshare.gla.ac.uk/78/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Systematic and scoping review resources: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https://edshare.gla.ac.uk/451/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Cochrane Interactive Learning: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https://eleanor.lib.gla.ac.uk/search~S6?/yDatabases%20C/ydatabases+c/1%2C1%2C63%2CB/eresource&amp;FF=ydatabases+c&amp;42%2C%2C63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Video guides to searching library databases: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https://edshare.gla.ac.uk/278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Book an appointment to see me: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https://bit.ly/2O3fLZs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only after reviewing the self-help material, please!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Contact me 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paul.cannon@glasgow.ac.uk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the end of the workshop you should…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Understand the various literature review methods available and strengths and weaknesses of each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able to structure a search strategy for effective literature searching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Utilise advanced search techniques to find relevant information in your research field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basic text mining techniques to improve the specificity or sensitivity of searches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data to identify prominent journals, papers and authors within your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Getting started and familiarisation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9515-757D-4F44-B1B4-C0253CB8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59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Enlighten Publications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the University’s research repository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Enlighten Theses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degree repository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Enlighten Research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data repository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EthOS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UK doctoral theses</a:t>
            </a:r>
          </a:p>
          <a:p>
            <a:pPr>
              <a:lnSpc>
                <a:spcPct val="10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Proquest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Dissertations and Theses: UK and Ireland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Proquest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Dissertations and Theses: Global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University of Glasgow Library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your collections and archives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Library Hub Discover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Search the collections of most UK and Irish libraries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to find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6C6B3185-8D54-8A4E-DC0E-0B02CA895F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02213573"/>
                  </p:ext>
                </p:extLst>
              </p:nvPr>
            </p:nvGraphicFramePr>
            <p:xfrm>
              <a:off x="838200" y="1690688"/>
              <a:ext cx="105156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ontent Placeholder 5" descr="An illustration of the various sources for finding information in systematic reviews.">
                <a:extLst>
                  <a:ext uri="{FF2B5EF4-FFF2-40B4-BE49-F238E27FC236}">
                    <a16:creationId xmlns:a16="http://schemas.microsoft.com/office/drawing/2014/main" id="{6C6B3185-8D54-8A4E-DC0E-0B02CA895F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1690688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1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type of literature review am I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pic>
        <p:nvPicPr>
          <p:cNvPr id="5" name="Content Placeholder 4" descr="Screenshot of the article, &quot;Meeting the review family: exploring review types and associated information retrieval requirements&quot;. The article is available at https://doi.org/10.1111/hir.12276.">
            <a:extLst>
              <a:ext uri="{FF2B5EF4-FFF2-40B4-BE49-F238E27FC236}">
                <a16:creationId xmlns:a16="http://schemas.microsoft.com/office/drawing/2014/main" id="{268C50F0-322F-0F07-DF80-62F02220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881" y="1431178"/>
            <a:ext cx="5007994" cy="4465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6C3E4C-341E-75F6-5B39-482BB16B1A0C}"/>
              </a:ext>
            </a:extLst>
          </p:cNvPr>
          <p:cNvSpPr/>
          <p:nvPr/>
        </p:nvSpPr>
        <p:spPr>
          <a:xfrm>
            <a:off x="3480793" y="5955690"/>
            <a:ext cx="5230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https://doi.org/10.1111/hir.12276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C10167C-AB5B-286F-EE41-97C6CA24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3570"/>
            <a:ext cx="10515600" cy="1325563"/>
          </a:xfrm>
        </p:spPr>
        <p:txBody>
          <a:bodyPr/>
          <a:lstStyle/>
          <a:p>
            <a:r>
              <a:rPr lang="en-GB" dirty="0"/>
              <a:t>A typology of reviews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305B3F3-1732-A548-6E27-F44CFF218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17743"/>
              </p:ext>
            </p:extLst>
          </p:nvPr>
        </p:nvGraphicFramePr>
        <p:xfrm>
          <a:off x="1703511" y="285478"/>
          <a:ext cx="8784978" cy="556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55131616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604553936"/>
                    </a:ext>
                  </a:extLst>
                </a:gridCol>
                <a:gridCol w="3600402">
                  <a:extLst>
                    <a:ext uri="{9D8B030D-6E8A-4147-A177-3AD203B41FA5}">
                      <a16:colId xmlns:a16="http://schemas.microsoft.com/office/drawing/2014/main" val="2310540558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r>
                        <a:rPr lang="en-GB" sz="1700" dirty="0"/>
                        <a:t>Type of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Strengths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Weaknesses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63030"/>
                  </a:ext>
                </a:extLst>
              </a:tr>
              <a:tr h="559624">
                <a:tc>
                  <a:txBody>
                    <a:bodyPr/>
                    <a:lstStyle/>
                    <a:p>
                      <a:r>
                        <a:rPr lang="en-GB" sz="1700" dirty="0"/>
                        <a:t>Narrative/literature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Consolidation of existing research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Significant bias in search methods and synthesis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02041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/>
                        <a:t>Critical</a:t>
                      </a:r>
                      <a:r>
                        <a:rPr lang="en-GB" sz="1700" baseline="0" dirty="0"/>
                        <a:t>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Critical 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Used</a:t>
                      </a:r>
                      <a:r>
                        <a:rPr lang="en-GB" sz="1700" baseline="0" dirty="0"/>
                        <a:t> to justify subsequent research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Open to bias</a:t>
                      </a:r>
                      <a:r>
                        <a:rPr lang="en-GB" sz="1700" baseline="0" dirty="0"/>
                        <a:t> in search methods and synthesis of results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23093"/>
                  </a:ext>
                </a:extLst>
              </a:tr>
              <a:tr h="584483">
                <a:tc>
                  <a:txBody>
                    <a:bodyPr/>
                    <a:lstStyle/>
                    <a:p>
                      <a:r>
                        <a:rPr lang="en-GB" sz="1700" dirty="0"/>
                        <a:t>Rapid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Quick,</a:t>
                      </a:r>
                      <a:r>
                        <a:rPr lang="en-GB" sz="1700" baseline="0" dirty="0"/>
                        <a:t> but methodological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Open to bias,</a:t>
                      </a:r>
                      <a:r>
                        <a:rPr lang="en-GB" sz="1700" baseline="0" dirty="0"/>
                        <a:t> with limitations, but transparently so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33407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/>
                        <a:t>Systemised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Provides insight into a topic without resource implications</a:t>
                      </a:r>
                      <a:r>
                        <a:rPr lang="en-GB" sz="1700" baseline="0" dirty="0"/>
                        <a:t> of full SR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Likelihood of bias</a:t>
                      </a:r>
                      <a:r>
                        <a:rPr lang="en-GB" sz="1700" baseline="0" dirty="0"/>
                        <a:t> versus full SR method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070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/>
                        <a:t>Systematic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Systematic method of searching</a:t>
                      </a:r>
                      <a:r>
                        <a:rPr lang="en-GB" sz="1700" baseline="0" dirty="0"/>
                        <a:t> and appraisal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Application of study</a:t>
                      </a:r>
                      <a:r>
                        <a:rPr lang="en-GB" sz="1700" baseline="0" dirty="0"/>
                        <a:t> designs reduces insight into research topic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/>
                        <a:t>Time and resource heavy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20009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/>
                        <a:t>Meta-analysis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Statistical assimilation</a:t>
                      </a:r>
                      <a:r>
                        <a:rPr lang="en-GB" sz="1700" baseline="0" dirty="0"/>
                        <a:t> of evidence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/>
                        <a:t>Useful for getting knowledge into practice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Needs to systematically identify all literature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/>
                        <a:t>Quality</a:t>
                      </a:r>
                      <a:r>
                        <a:rPr lang="en-GB" sz="1700" baseline="0" dirty="0"/>
                        <a:t> of available studies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4766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2EC6EFF-FF11-28EF-F7BF-E6D1D66B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510" y="645519"/>
            <a:ext cx="8784977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5D9C23-1E25-2C01-BDD0-3E61703A4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510" y="2733751"/>
            <a:ext cx="8784977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764BC-5ED8-DA77-7235-037F7C53F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3510" y="2086831"/>
            <a:ext cx="8784977" cy="37400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A87E7-C1BB-5B32-4D76-9567FC466373}"/>
              </a:ext>
            </a:extLst>
          </p:cNvPr>
          <p:cNvSpPr txBox="1"/>
          <p:nvPr/>
        </p:nvSpPr>
        <p:spPr>
          <a:xfrm>
            <a:off x="1712390" y="5840277"/>
            <a:ext cx="8784976" cy="45908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Adapted from Sutton, A., Clowes, M., Preston, L. and Booth, A. (2019), Meeting the review family: exploring review types and associated information retrieval requirements.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Health Info </a:t>
            </a:r>
            <a:r>
              <a:rPr lang="en-GB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Libr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36: 202-222. doi: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10.1111/hir.12276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ECBE-A3B4-4A3C-B144-E1BD6A7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9878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74EA-9AE7-4D36-954D-582762F3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 formulation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09B02-00AB-41D2-B27F-7AD3E73C3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6291564"/>
            <a:ext cx="12192000" cy="58908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4F4FB2-2CC6-FE71-139A-646D2F1EB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1051"/>
              </p:ext>
            </p:extLst>
          </p:nvPr>
        </p:nvGraphicFramePr>
        <p:xfrm>
          <a:off x="912158" y="1418241"/>
          <a:ext cx="10367684" cy="43954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192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59192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https://dx.doi.org/10.7326/ACPJC-1995-123-3-A12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projects or interventions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https://dx.doi.org/10.1108/07378830610692127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or mixed methods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https://dx.doi.org/10.1177/1049732312452938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https://dx.doi.org/10.1046/j.1471-1842.2002.00378.x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83E4E0A-6D16-9FC2-FD7B-25F4F2EA3D1E}"/>
              </a:ext>
            </a:extLst>
          </p:cNvPr>
          <p:cNvSpPr txBox="1"/>
          <p:nvPr/>
        </p:nvSpPr>
        <p:spPr>
          <a:xfrm>
            <a:off x="196789" y="5813646"/>
            <a:ext cx="1179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Supplementary Material 1 of Booth 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Formulating questions to explore complex interventions within qualitative evidence synthesis.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BMJ 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https://dx.doi.org/10.1136/bmjgh-2018-001107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</p:txBody>
      </p:sp>
    </p:spTree>
    <p:extLst>
      <p:ext uri="{BB962C8B-B14F-4D97-AF65-F5344CB8AC3E}">
        <p14:creationId xmlns:p14="http://schemas.microsoft.com/office/powerpoint/2010/main" val="123190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Ar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rial" id="{4026CD90-3A26-4C97-A1D7-68C162128DB1}" vid="{067065F2-8CF5-45B2-91D6-272E34F7F8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1876</Words>
  <Application>Microsoft Office PowerPoint</Application>
  <PresentationFormat>Widescreen</PresentationFormat>
  <Paragraphs>267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Theme Arial</vt:lpstr>
      <vt:lpstr>Developing Rigour  and Validity in Literature Searches</vt:lpstr>
      <vt:lpstr>Developing Rigour  and Validity in Literature Searches at Doctoral Level</vt:lpstr>
      <vt:lpstr>Learning outcomes</vt:lpstr>
      <vt:lpstr>Getting started and familiarisation</vt:lpstr>
      <vt:lpstr>Where to find data</vt:lpstr>
      <vt:lpstr>What type of literature review am I doing?</vt:lpstr>
      <vt:lpstr>A typology of reviews</vt:lpstr>
      <vt:lpstr>Any questions?</vt:lpstr>
      <vt:lpstr>Question formulation frameworks</vt:lpstr>
      <vt:lpstr>What are the most effective chemical repellents to deter arthropod vectors?</vt:lpstr>
      <vt:lpstr>Exercise one: PICO</vt:lpstr>
      <vt:lpstr>Any questions?</vt:lpstr>
      <vt:lpstr>Don't reinvent the wheel</vt:lpstr>
      <vt:lpstr>Advanced search techniques</vt:lpstr>
      <vt:lpstr>Advanced search techniques</vt:lpstr>
      <vt:lpstr>Comprehensiveness of vocabulary</vt:lpstr>
      <vt:lpstr>PowerPoint Presentation</vt:lpstr>
      <vt:lpstr>PowerPoint Presentation</vt:lpstr>
      <vt:lpstr>Search sensitivity</vt:lpstr>
      <vt:lpstr>PowerPoint Presentation</vt:lpstr>
      <vt:lpstr>Subject headings</vt:lpstr>
      <vt:lpstr>Search sensitivity</vt:lpstr>
      <vt:lpstr>Any questions?</vt:lpstr>
      <vt:lpstr>Exercise two: text mining to develop a search strategy</vt:lpstr>
      <vt:lpstr>Text mining</vt:lpstr>
      <vt:lpstr>Exercises</vt:lpstr>
      <vt:lpstr>PowerPoint Presentation</vt:lpstr>
      <vt:lpstr>Support for your reviews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and reporting for systematic reviews</dc:title>
  <dc:creator>Paul Cannon</dc:creator>
  <cp:lastModifiedBy>Paul Cannon</cp:lastModifiedBy>
  <cp:revision>93</cp:revision>
  <dcterms:created xsi:type="dcterms:W3CDTF">2022-07-14T12:35:02Z</dcterms:created>
  <dcterms:modified xsi:type="dcterms:W3CDTF">2023-12-06T12:32:59Z</dcterms:modified>
</cp:coreProperties>
</file>