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64" r:id="rId3"/>
    <p:sldId id="363" r:id="rId4"/>
    <p:sldId id="328" r:id="rId5"/>
    <p:sldId id="365" r:id="rId6"/>
    <p:sldId id="381" r:id="rId7"/>
    <p:sldId id="366" r:id="rId8"/>
    <p:sldId id="353" r:id="rId9"/>
    <p:sldId id="384" r:id="rId10"/>
    <p:sldId id="368" r:id="rId11"/>
    <p:sldId id="369" r:id="rId12"/>
    <p:sldId id="370" r:id="rId13"/>
    <p:sldId id="367" r:id="rId14"/>
    <p:sldId id="343" r:id="rId15"/>
    <p:sldId id="332" r:id="rId16"/>
    <p:sldId id="371" r:id="rId17"/>
    <p:sldId id="372" r:id="rId18"/>
    <p:sldId id="354" r:id="rId19"/>
    <p:sldId id="382" r:id="rId20"/>
    <p:sldId id="355" r:id="rId21"/>
    <p:sldId id="380" r:id="rId22"/>
    <p:sldId id="374" r:id="rId23"/>
    <p:sldId id="373" r:id="rId24"/>
    <p:sldId id="379" r:id="rId25"/>
    <p:sldId id="362" r:id="rId26"/>
    <p:sldId id="375" r:id="rId27"/>
    <p:sldId id="376" r:id="rId28"/>
    <p:sldId id="377" r:id="rId29"/>
    <p:sldId id="378" r:id="rId30"/>
    <p:sldId id="35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79" d="100"/>
          <a:sy n="79" d="100"/>
        </p:scale>
        <p:origin x="126" y="372"/>
      </p:cViewPr>
      <p:guideLst/>
    </p:cSldViewPr>
  </p:slideViewPr>
  <p:outlineViewPr>
    <p:cViewPr>
      <p:scale>
        <a:sx n="33" d="100"/>
        <a:sy n="33" d="100"/>
      </p:scale>
      <p:origin x="0" y="-75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annon" userId="287fa66a-871e-41e2-813b-cb96114e4d28" providerId="ADAL" clId="{A6FD1943-19E8-4B24-A727-0B3AD09DC497}"/>
    <pc:docChg chg="undo custSel delSld modSld">
      <pc:chgData name="Paul Cannon" userId="287fa66a-871e-41e2-813b-cb96114e4d28" providerId="ADAL" clId="{A6FD1943-19E8-4B24-A727-0B3AD09DC497}" dt="2024-10-21T13:08:38.392" v="2958" actId="962"/>
      <pc:docMkLst>
        <pc:docMk/>
      </pc:docMkLst>
      <pc:sldChg chg="addSp modSp mod">
        <pc:chgData name="Paul Cannon" userId="287fa66a-871e-41e2-813b-cb96114e4d28" providerId="ADAL" clId="{A6FD1943-19E8-4B24-A727-0B3AD09DC497}" dt="2024-10-21T13:08:38.392" v="2958" actId="962"/>
        <pc:sldMkLst>
          <pc:docMk/>
          <pc:sldMk cId="3729415469" sldId="351"/>
        </pc:sldMkLst>
        <pc:spChg chg="mod">
          <ac:chgData name="Paul Cannon" userId="287fa66a-871e-41e2-813b-cb96114e4d28" providerId="ADAL" clId="{A6FD1943-19E8-4B24-A727-0B3AD09DC497}" dt="2024-10-21T12:55:34.114" v="182" actId="1035"/>
          <ac:spMkLst>
            <pc:docMk/>
            <pc:sldMk cId="3729415469" sldId="351"/>
            <ac:spMk id="2" creationId="{72BC74EA-9AE7-4D36-954D-582762F3FA25}"/>
          </ac:spMkLst>
        </pc:spChg>
        <pc:spChg chg="mod">
          <ac:chgData name="Paul Cannon" userId="287fa66a-871e-41e2-813b-cb96114e4d28" providerId="ADAL" clId="{A6FD1943-19E8-4B24-A727-0B3AD09DC497}" dt="2024-10-21T12:57:23.161" v="213" actId="255"/>
          <ac:spMkLst>
            <pc:docMk/>
            <pc:sldMk cId="3729415469" sldId="351"/>
            <ac:spMk id="3" creationId="{72D59515-757D-4F44-B1B4-C0253CB84A3C}"/>
          </ac:spMkLst>
        </pc:spChg>
        <pc:picChg chg="add mod">
          <ac:chgData name="Paul Cannon" userId="287fa66a-871e-41e2-813b-cb96114e4d28" providerId="ADAL" clId="{A6FD1943-19E8-4B24-A727-0B3AD09DC497}" dt="2024-10-21T13:08:38.392" v="2958" actId="962"/>
          <ac:picMkLst>
            <pc:docMk/>
            <pc:sldMk cId="3729415469" sldId="351"/>
            <ac:picMk id="6" creationId="{A1B9D841-B01A-609B-9E60-FF7A9CE78593}"/>
          </ac:picMkLst>
        </pc:picChg>
      </pc:sldChg>
      <pc:sldChg chg="addSp modSp mod">
        <pc:chgData name="Paul Cannon" userId="287fa66a-871e-41e2-813b-cb96114e4d28" providerId="ADAL" clId="{A6FD1943-19E8-4B24-A727-0B3AD09DC497}" dt="2024-10-21T13:03:54.220" v="1599" actId="20577"/>
        <pc:sldMkLst>
          <pc:docMk/>
          <pc:sldMk cId="3408555457" sldId="355"/>
        </pc:sldMkLst>
        <pc:spChg chg="add mod">
          <ac:chgData name="Paul Cannon" userId="287fa66a-871e-41e2-813b-cb96114e4d28" providerId="ADAL" clId="{A6FD1943-19E8-4B24-A727-0B3AD09DC497}" dt="2024-10-21T13:03:54.220" v="1599" actId="20577"/>
          <ac:spMkLst>
            <pc:docMk/>
            <pc:sldMk cId="3408555457" sldId="355"/>
            <ac:spMk id="2" creationId="{49267676-4EB8-3AF4-123D-9454A16CE2D0}"/>
          </ac:spMkLst>
        </pc:spChg>
      </pc:sldChg>
      <pc:sldChg chg="modSp mod">
        <pc:chgData name="Paul Cannon" userId="287fa66a-871e-41e2-813b-cb96114e4d28" providerId="ADAL" clId="{A6FD1943-19E8-4B24-A727-0B3AD09DC497}" dt="2024-10-21T12:49:52.871" v="8" actId="6549"/>
        <pc:sldMkLst>
          <pc:docMk/>
          <pc:sldMk cId="1411077912" sldId="364"/>
        </pc:sldMkLst>
        <pc:spChg chg="mod">
          <ac:chgData name="Paul Cannon" userId="287fa66a-871e-41e2-813b-cb96114e4d28" providerId="ADAL" clId="{A6FD1943-19E8-4B24-A727-0B3AD09DC497}" dt="2024-10-21T12:49:52.871" v="8" actId="6549"/>
          <ac:spMkLst>
            <pc:docMk/>
            <pc:sldMk cId="1411077912" sldId="364"/>
            <ac:spMk id="3" creationId="{72D59515-757D-4F44-B1B4-C0253CB84A3C}"/>
          </ac:spMkLst>
        </pc:spChg>
      </pc:sldChg>
      <pc:sldChg chg="modSp mod">
        <pc:chgData name="Paul Cannon" userId="287fa66a-871e-41e2-813b-cb96114e4d28" providerId="ADAL" clId="{A6FD1943-19E8-4B24-A727-0B3AD09DC497}" dt="2024-10-21T12:50:20.781" v="64" actId="1035"/>
        <pc:sldMkLst>
          <pc:docMk/>
          <pc:sldMk cId="3838111066" sldId="367"/>
        </pc:sldMkLst>
        <pc:spChg chg="mod">
          <ac:chgData name="Paul Cannon" userId="287fa66a-871e-41e2-813b-cb96114e4d28" providerId="ADAL" clId="{A6FD1943-19E8-4B24-A727-0B3AD09DC497}" dt="2024-10-21T12:50:20.781" v="64" actId="1035"/>
          <ac:spMkLst>
            <pc:docMk/>
            <pc:sldMk cId="3838111066" sldId="367"/>
            <ac:spMk id="3" creationId="{72D59515-757D-4F44-B1B4-C0253CB84A3C}"/>
          </ac:spMkLst>
        </pc:spChg>
      </pc:sldChg>
      <pc:sldChg chg="modSp mod">
        <pc:chgData name="Paul Cannon" userId="287fa66a-871e-41e2-813b-cb96114e4d28" providerId="ADAL" clId="{A6FD1943-19E8-4B24-A727-0B3AD09DC497}" dt="2024-10-21T12:59:37.616" v="750" actId="962"/>
        <pc:sldMkLst>
          <pc:docMk/>
          <pc:sldMk cId="1251326309" sldId="373"/>
        </pc:sldMkLst>
        <pc:grpChg chg="mod">
          <ac:chgData name="Paul Cannon" userId="287fa66a-871e-41e2-813b-cb96114e4d28" providerId="ADAL" clId="{A6FD1943-19E8-4B24-A727-0B3AD09DC497}" dt="2024-10-21T12:59:23.680" v="748" actId="962"/>
          <ac:grpSpMkLst>
            <pc:docMk/>
            <pc:sldMk cId="1251326309" sldId="373"/>
            <ac:grpSpMk id="40" creationId="{9F11A6ED-DEF6-CC9A-FC40-F38855BD856A}"/>
          </ac:grpSpMkLst>
        </pc:grpChg>
        <pc:grpChg chg="mod">
          <ac:chgData name="Paul Cannon" userId="287fa66a-871e-41e2-813b-cb96114e4d28" providerId="ADAL" clId="{A6FD1943-19E8-4B24-A727-0B3AD09DC497}" dt="2024-10-21T12:59:29.961" v="749" actId="962"/>
          <ac:grpSpMkLst>
            <pc:docMk/>
            <pc:sldMk cId="1251326309" sldId="373"/>
            <ac:grpSpMk id="48" creationId="{D3EC67B4-61DC-7007-EBE3-54CB1475EDD2}"/>
          </ac:grpSpMkLst>
        </pc:grpChg>
        <pc:grpChg chg="mod">
          <ac:chgData name="Paul Cannon" userId="287fa66a-871e-41e2-813b-cb96114e4d28" providerId="ADAL" clId="{A6FD1943-19E8-4B24-A727-0B3AD09DC497}" dt="2024-10-21T12:59:37.616" v="750" actId="962"/>
          <ac:grpSpMkLst>
            <pc:docMk/>
            <pc:sldMk cId="1251326309" sldId="373"/>
            <ac:grpSpMk id="66" creationId="{4729AAA3-E397-D6F7-7C39-859BBF932050}"/>
          </ac:grpSpMkLst>
        </pc:grpChg>
      </pc:sldChg>
      <pc:sldChg chg="addSp modSp mod">
        <pc:chgData name="Paul Cannon" userId="287fa66a-871e-41e2-813b-cb96114e4d28" providerId="ADAL" clId="{A6FD1943-19E8-4B24-A727-0B3AD09DC497}" dt="2024-10-21T13:04:10.512" v="1630" actId="20577"/>
        <pc:sldMkLst>
          <pc:docMk/>
          <pc:sldMk cId="711621882" sldId="374"/>
        </pc:sldMkLst>
        <pc:spChg chg="add mod">
          <ac:chgData name="Paul Cannon" userId="287fa66a-871e-41e2-813b-cb96114e4d28" providerId="ADAL" clId="{A6FD1943-19E8-4B24-A727-0B3AD09DC497}" dt="2024-10-21T13:04:10.512" v="1630" actId="20577"/>
          <ac:spMkLst>
            <pc:docMk/>
            <pc:sldMk cId="711621882" sldId="374"/>
            <ac:spMk id="2" creationId="{CBF33A5F-29DB-5B1B-3C88-F6D565CA5C8E}"/>
          </ac:spMkLst>
        </pc:spChg>
      </pc:sldChg>
      <pc:sldChg chg="modSp mod">
        <pc:chgData name="Paul Cannon" userId="287fa66a-871e-41e2-813b-cb96114e4d28" providerId="ADAL" clId="{A6FD1943-19E8-4B24-A727-0B3AD09DC497}" dt="2024-10-21T12:50:46.975" v="69" actId="6549"/>
        <pc:sldMkLst>
          <pc:docMk/>
          <pc:sldMk cId="586917359" sldId="375"/>
        </pc:sldMkLst>
        <pc:spChg chg="mod">
          <ac:chgData name="Paul Cannon" userId="287fa66a-871e-41e2-813b-cb96114e4d28" providerId="ADAL" clId="{A6FD1943-19E8-4B24-A727-0B3AD09DC497}" dt="2024-10-21T12:50:46.975" v="69" actId="6549"/>
          <ac:spMkLst>
            <pc:docMk/>
            <pc:sldMk cId="586917359" sldId="375"/>
            <ac:spMk id="8" creationId="{E89BC70C-27B1-0E32-13C2-ED497842C0F8}"/>
          </ac:spMkLst>
        </pc:spChg>
      </pc:sldChg>
      <pc:sldChg chg="modSp mod">
        <pc:chgData name="Paul Cannon" userId="287fa66a-871e-41e2-813b-cb96114e4d28" providerId="ADAL" clId="{A6FD1943-19E8-4B24-A727-0B3AD09DC497}" dt="2024-10-21T12:51:00.019" v="74" actId="6549"/>
        <pc:sldMkLst>
          <pc:docMk/>
          <pc:sldMk cId="973655621" sldId="377"/>
        </pc:sldMkLst>
        <pc:spChg chg="mod">
          <ac:chgData name="Paul Cannon" userId="287fa66a-871e-41e2-813b-cb96114e4d28" providerId="ADAL" clId="{A6FD1943-19E8-4B24-A727-0B3AD09DC497}" dt="2024-10-21T12:51:00.019" v="74" actId="6549"/>
          <ac:spMkLst>
            <pc:docMk/>
            <pc:sldMk cId="973655621" sldId="377"/>
            <ac:spMk id="6" creationId="{3C7C00C9-6C29-41E8-B95F-791590A3A67B}"/>
          </ac:spMkLst>
        </pc:spChg>
      </pc:sldChg>
      <pc:sldChg chg="addSp modSp mod">
        <pc:chgData name="Paul Cannon" userId="287fa66a-871e-41e2-813b-cb96114e4d28" providerId="ADAL" clId="{A6FD1943-19E8-4B24-A727-0B3AD09DC497}" dt="2024-10-21T13:04:29.959" v="1661" actId="20577"/>
        <pc:sldMkLst>
          <pc:docMk/>
          <pc:sldMk cId="23160453" sldId="378"/>
        </pc:sldMkLst>
        <pc:spChg chg="add mod">
          <ac:chgData name="Paul Cannon" userId="287fa66a-871e-41e2-813b-cb96114e4d28" providerId="ADAL" clId="{A6FD1943-19E8-4B24-A727-0B3AD09DC497}" dt="2024-10-21T13:04:29.959" v="1661" actId="20577"/>
          <ac:spMkLst>
            <pc:docMk/>
            <pc:sldMk cId="23160453" sldId="378"/>
            <ac:spMk id="2" creationId="{31ECD5E3-F256-54ED-EEDF-8573FC53F6A6}"/>
          </ac:spMkLst>
        </pc:spChg>
      </pc:sldChg>
      <pc:sldChg chg="modSp mod">
        <pc:chgData name="Paul Cannon" userId="287fa66a-871e-41e2-813b-cb96114e4d28" providerId="ADAL" clId="{A6FD1943-19E8-4B24-A727-0B3AD09DC497}" dt="2024-10-21T13:02:22.372" v="1496" actId="962"/>
        <pc:sldMkLst>
          <pc:docMk/>
          <pc:sldMk cId="836313854" sldId="379"/>
        </pc:sldMkLst>
        <pc:picChg chg="mod">
          <ac:chgData name="Paul Cannon" userId="287fa66a-871e-41e2-813b-cb96114e4d28" providerId="ADAL" clId="{A6FD1943-19E8-4B24-A727-0B3AD09DC497}" dt="2024-10-21T13:02:22.372" v="1496" actId="962"/>
          <ac:picMkLst>
            <pc:docMk/>
            <pc:sldMk cId="836313854" sldId="379"/>
            <ac:picMk id="8" creationId="{C1BDD813-CD58-76F1-24C9-0DF677C3D8E3}"/>
          </ac:picMkLst>
        </pc:picChg>
      </pc:sldChg>
      <pc:sldChg chg="modSp mod">
        <pc:chgData name="Paul Cannon" userId="287fa66a-871e-41e2-813b-cb96114e4d28" providerId="ADAL" clId="{A6FD1943-19E8-4B24-A727-0B3AD09DC497}" dt="2024-10-21T12:59:11.629" v="747" actId="962"/>
        <pc:sldMkLst>
          <pc:docMk/>
          <pc:sldMk cId="2295203895" sldId="380"/>
        </pc:sldMkLst>
        <pc:picChg chg="mod">
          <ac:chgData name="Paul Cannon" userId="287fa66a-871e-41e2-813b-cb96114e4d28" providerId="ADAL" clId="{A6FD1943-19E8-4B24-A727-0B3AD09DC497}" dt="2024-10-21T12:59:11.629" v="747" actId="962"/>
          <ac:picMkLst>
            <pc:docMk/>
            <pc:sldMk cId="2295203895" sldId="380"/>
            <ac:picMk id="5" creationId="{3139E8D4-20D5-199D-4E6C-390C5AFCC4DC}"/>
          </ac:picMkLst>
        </pc:picChg>
      </pc:sldChg>
      <pc:sldChg chg="addSp modSp mod">
        <pc:chgData name="Paul Cannon" userId="287fa66a-871e-41e2-813b-cb96114e4d28" providerId="ADAL" clId="{A6FD1943-19E8-4B24-A727-0B3AD09DC497}" dt="2024-10-21T13:03:30.370" v="1546" actId="20577"/>
        <pc:sldMkLst>
          <pc:docMk/>
          <pc:sldMk cId="1721209218" sldId="382"/>
        </pc:sldMkLst>
        <pc:spChg chg="add mod">
          <ac:chgData name="Paul Cannon" userId="287fa66a-871e-41e2-813b-cb96114e4d28" providerId="ADAL" clId="{A6FD1943-19E8-4B24-A727-0B3AD09DC497}" dt="2024-10-21T13:03:30.370" v="1546" actId="20577"/>
          <ac:spMkLst>
            <pc:docMk/>
            <pc:sldMk cId="1721209218" sldId="382"/>
            <ac:spMk id="2" creationId="{26D2355B-6DB8-AB72-9213-F57B6D4C054F}"/>
          </ac:spMkLst>
        </pc:spChg>
      </pc:sldChg>
      <pc:sldChg chg="del">
        <pc:chgData name="Paul Cannon" userId="287fa66a-871e-41e2-813b-cb96114e4d28" providerId="ADAL" clId="{A6FD1943-19E8-4B24-A727-0B3AD09DC497}" dt="2024-10-21T13:02:34.252" v="1497" actId="2696"/>
        <pc:sldMkLst>
          <pc:docMk/>
          <pc:sldMk cId="3729537675" sldId="383"/>
        </pc:sldMkLst>
      </pc:sldChg>
      <pc:sldChg chg="modSp">
        <pc:chgData name="Paul Cannon" userId="287fa66a-871e-41e2-813b-cb96114e4d28" providerId="ADAL" clId="{A6FD1943-19E8-4B24-A727-0B3AD09DC497}" dt="2024-10-21T13:08:25.564" v="2957" actId="962"/>
        <pc:sldMkLst>
          <pc:docMk/>
          <pc:sldMk cId="3193098564" sldId="384"/>
        </pc:sldMkLst>
        <pc:picChg chg="mod">
          <ac:chgData name="Paul Cannon" userId="287fa66a-871e-41e2-813b-cb96114e4d28" providerId="ADAL" clId="{A6FD1943-19E8-4B24-A727-0B3AD09DC497}" dt="2024-10-21T13:08:25.564" v="2957" actId="962"/>
          <ac:picMkLst>
            <pc:docMk/>
            <pc:sldMk cId="3193098564" sldId="384"/>
            <ac:picMk id="6" creationId="{C4370FE6-F593-22C5-2EFF-A6EC17435D01}"/>
          </ac:picMkLst>
        </pc:pic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Sheet1!$A$2:$A$9</cx:f>
        <cx:lvl ptCount="8">
          <cx:pt idx="0">Bibliographic databases</cx:pt>
          <cx:pt idx="1">Trial registers and results</cx:pt>
          <cx:pt idx="2">Ongoing studies and unpublished data</cx:pt>
          <cx:pt idx="3">Conferences</cx:pt>
          <cx:pt idx="4">Internet searches</cx:pt>
          <cx:pt idx="5">Handsearching journals</cx:pt>
          <cx:pt idx="6">Contact with authors</cx:pt>
          <cx:pt idx="7">Grey literature</cx:pt>
        </cx:lvl>
        <cx:lvl ptCount="0"/>
        <cx:lvl ptCount="0"/>
      </cx:strDim>
      <cx:numDim type="size">
        <cx:f>Sheet1!$B$2:$B$9</cx:f>
        <cx:lvl ptCount="8" formatCode="General">
          <cx:pt idx="0">100</cx:pt>
          <cx:pt idx="1">30</cx:pt>
          <cx:pt idx="2">15</cx:pt>
          <cx:pt idx="3">20</cx:pt>
          <cx:pt idx="4">5</cx:pt>
          <cx:pt idx="5">5</cx:pt>
          <cx:pt idx="6">5</cx:pt>
          <cx:pt idx="7">10</cx:pt>
        </cx:lvl>
      </cx:numDim>
    </cx:data>
  </cx:chartData>
  <cx:chart>
    <cx:plotArea>
      <cx:plotAreaRegion>
        <cx:series layoutId="treemap" uniqueId="{5CD05762-70DF-4B1C-B283-1083C0C04ED0}">
          <cx:tx>
            <cx:txData>
              <cx:f>Sheet1!$B$1</cx:f>
              <cx:v>Series1</cx:v>
            </cx:txData>
          </cx:tx>
          <cx:dataLabels pos="inEnd">
            <cx:txPr>
              <a:bodyPr spcFirstLastPara="1" vertOverflow="ellipsis" horzOverflow="overflow" wrap="square" lIns="0" tIns="0" rIns="0" bIns="0" anchor="ctr" anchorCtr="1"/>
              <a:lstStyle/>
              <a:p>
                <a:pPr algn="ctr" rtl="0">
                  <a:defRPr sz="1200">
                    <a:latin typeface="Arial" panose="020B0604020202020204" pitchFamily="34" charset="0"/>
                    <a:ea typeface="Arial" panose="020B0604020202020204" pitchFamily="34" charset="0"/>
                    <a:cs typeface="Arial" panose="020B0604020202020204" pitchFamily="34" charset="0"/>
                  </a:defRPr>
                </a:pPr>
                <a:endParaRPr lang="en-US" sz="1200" b="0" i="0" u="none" strike="noStrike" baseline="0">
                  <a:solidFill>
                    <a:prstClr val="white"/>
                  </a:solidFill>
                  <a:latin typeface="Arial" panose="020B0604020202020204" pitchFamily="34" charset="0"/>
                  <a:cs typeface="Arial" panose="020B0604020202020204" pitchFamily="34" charset="0"/>
                </a:endParaRPr>
              </a:p>
            </cx:txPr>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D62EF-2B80-4F68-9C1E-BA8D4C590067}" type="datetimeFigureOut">
              <a:rPr lang="en-GB" smtClean="0"/>
              <a:t>21/10/2024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DC4AB-7AF5-4409-A879-CCFD685956DD}" type="slidenum">
              <a:rPr lang="en-GB" smtClean="0"/>
              <a:t>‹#›</a:t>
            </a:fld>
            <a:endParaRPr lang="en-GB"/>
          </a:p>
        </p:txBody>
      </p:sp>
    </p:spTree>
    <p:extLst>
      <p:ext uri="{BB962C8B-B14F-4D97-AF65-F5344CB8AC3E}">
        <p14:creationId xmlns:p14="http://schemas.microsoft.com/office/powerpoint/2010/main" val="270182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60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94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98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FAB5-58BC-B74B-0816-6A3F75A19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751A6C-E31D-6C5A-F09A-A79711DB0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339939-49A0-5B68-E12C-12A96227F1A3}"/>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5" name="Footer Placeholder 4">
            <a:extLst>
              <a:ext uri="{FF2B5EF4-FFF2-40B4-BE49-F238E27FC236}">
                <a16:creationId xmlns:a16="http://schemas.microsoft.com/office/drawing/2014/main" id="{9BE6EA88-3AAA-1D7D-24F0-28E49A097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00BCB-10E4-278D-9CAF-880C5850A2ED}"/>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387193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FF3C-CA59-BD04-A6F6-5E64DC9F0E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5482B2-4697-7A3E-C97E-947D075B8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061F54-C9C8-9299-68C3-9071C4C056F0}"/>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5" name="Footer Placeholder 4">
            <a:extLst>
              <a:ext uri="{FF2B5EF4-FFF2-40B4-BE49-F238E27FC236}">
                <a16:creationId xmlns:a16="http://schemas.microsoft.com/office/drawing/2014/main" id="{0AD5BE72-98B7-2D08-BCE9-11E7DDC91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458F2-3103-B05E-1C6C-120732F60E1E}"/>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5644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AAB83-9B53-307C-2085-4886C0607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23008F-EFBD-EC1F-5399-2AD435CCF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FBFACD-ACFB-B4D5-01DE-E6D003BB51D2}"/>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5" name="Footer Placeholder 4">
            <a:extLst>
              <a:ext uri="{FF2B5EF4-FFF2-40B4-BE49-F238E27FC236}">
                <a16:creationId xmlns:a16="http://schemas.microsoft.com/office/drawing/2014/main" id="{24976AC4-8E10-3960-F2C6-36CD96D0D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EF41B-C11C-C9CA-F482-495DA265FC1B}"/>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995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67517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02595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572D0D-CB04-4E75-B657-7D139FED112C}"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185895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572D0D-CB04-4E75-B657-7D139FED112C}" type="datetimeFigureOut">
              <a:rPr lang="en-GB" smtClean="0"/>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10929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572D0D-CB04-4E75-B657-7D139FED112C}" type="datetimeFigureOut">
              <a:rPr lang="en-GB" smtClean="0"/>
              <a:t>21/10/2024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153543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572D0D-CB04-4E75-B657-7D139FED112C}" type="datetimeFigureOut">
              <a:rPr lang="en-GB" smtClean="0"/>
              <a:t>21/10/2024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222774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72D0D-CB04-4E75-B657-7D139FED112C}" type="datetimeFigureOut">
              <a:rPr lang="en-GB" smtClean="0"/>
              <a:t>21/10/2024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4107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89343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4F85-05B0-33E5-34CC-FBD37BA73A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6AC2CD-C85D-0715-AC65-2A728DC578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73BD5-4A3E-02D1-EFA4-57578C8D580E}"/>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5" name="Footer Placeholder 4">
            <a:extLst>
              <a:ext uri="{FF2B5EF4-FFF2-40B4-BE49-F238E27FC236}">
                <a16:creationId xmlns:a16="http://schemas.microsoft.com/office/drawing/2014/main" id="{4BFE7581-9C6D-9DA2-C66B-21C052A76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F53E7-89CD-39DB-D3F3-B9CAC43E7163}"/>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091545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14904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27386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01819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C530-3799-8E53-FD6D-31AF79EB6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F04E9D-43DE-4868-F355-C4D200056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CC599-159A-A1E7-025D-BC25B2C9FA63}"/>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5" name="Footer Placeholder 4">
            <a:extLst>
              <a:ext uri="{FF2B5EF4-FFF2-40B4-BE49-F238E27FC236}">
                <a16:creationId xmlns:a16="http://schemas.microsoft.com/office/drawing/2014/main" id="{7C25DA83-D65D-D5E9-4561-35130DB3C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455B5F-7FCD-5111-8455-F59ACDCBC0BC}"/>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8220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54A6-FA50-3D6E-AC25-F797F4F59D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5AD610-4D72-EFDC-43BA-F45E9E3B7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157F79-C8D1-2BCC-656D-28B290378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931B47-7C72-52DB-96C6-4A098A3FE3FD}"/>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6" name="Footer Placeholder 5">
            <a:extLst>
              <a:ext uri="{FF2B5EF4-FFF2-40B4-BE49-F238E27FC236}">
                <a16:creationId xmlns:a16="http://schemas.microsoft.com/office/drawing/2014/main" id="{F2F5E29A-439A-9E2A-A3AC-E18200E1C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915FD-EACD-A9FA-80D1-9F8A61297B04}"/>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418579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3D91-8061-5E87-B263-701F17BF73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95E4F-1375-861C-E50B-633A82DD5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353C9-A041-A857-9513-9209B54F69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CA3CFE-2328-9120-69E9-E271BEF73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B26A4-3AA4-49B6-CF61-CF0A383F6F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35B962-1A07-B038-684E-B8F0C721E4D7}"/>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8" name="Footer Placeholder 7">
            <a:extLst>
              <a:ext uri="{FF2B5EF4-FFF2-40B4-BE49-F238E27FC236}">
                <a16:creationId xmlns:a16="http://schemas.microsoft.com/office/drawing/2014/main" id="{B6F40267-A1E1-E838-5BE4-1A80FDB958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F5BFAB-4D16-CC80-D526-59306F1971F4}"/>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32213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401F-AD0C-842A-97BE-90E331A7A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9E0F47-30CF-871D-576E-50293D0D490E}"/>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4" name="Footer Placeholder 3">
            <a:extLst>
              <a:ext uri="{FF2B5EF4-FFF2-40B4-BE49-F238E27FC236}">
                <a16:creationId xmlns:a16="http://schemas.microsoft.com/office/drawing/2014/main" id="{3FE58E2F-5FAC-262F-C5B5-D7F954C977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2E9923-0C6E-0F41-60DA-31A71DC2D66C}"/>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39692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76612-829A-AB38-1108-288C1BC59A8E}"/>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3" name="Footer Placeholder 2">
            <a:extLst>
              <a:ext uri="{FF2B5EF4-FFF2-40B4-BE49-F238E27FC236}">
                <a16:creationId xmlns:a16="http://schemas.microsoft.com/office/drawing/2014/main" id="{1882AEBD-43E0-979E-44E5-62EAA554D0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CCFA55-E8E0-C88B-E835-7100623FBD27}"/>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23897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E91D-839A-7C0F-39E4-195FB4B5C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5687A-004A-BE47-5F95-E8336EBB95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A99E76-286D-138A-AB57-6428576F3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7A156-A2C4-8286-1F88-9067A72D8069}"/>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6" name="Footer Placeholder 5">
            <a:extLst>
              <a:ext uri="{FF2B5EF4-FFF2-40B4-BE49-F238E27FC236}">
                <a16:creationId xmlns:a16="http://schemas.microsoft.com/office/drawing/2014/main" id="{8C7A4CC2-87B3-F3D2-D2B4-42487DDFD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981EE-0016-F7BA-EC6C-DE33A0B45E03}"/>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6713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BE46-C215-FDF9-38E0-8FDBEF75B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42406E-5AA3-299C-B2AA-DC4ED9B92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50360D-0F45-2930-FDF4-9399329DD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0FAAF-96EA-2A30-251A-080437F9E097}"/>
              </a:ext>
            </a:extLst>
          </p:cNvPr>
          <p:cNvSpPr>
            <a:spLocks noGrp="1"/>
          </p:cNvSpPr>
          <p:nvPr>
            <p:ph type="dt" sz="half" idx="10"/>
          </p:nvPr>
        </p:nvSpPr>
        <p:spPr/>
        <p:txBody>
          <a:bodyPr/>
          <a:lstStyle/>
          <a:p>
            <a:fld id="{C45A798B-CB17-49E0-ADB3-3496C63E4309}" type="datetimeFigureOut">
              <a:rPr lang="en-GB" smtClean="0"/>
              <a:t>21/10/2024</a:t>
            </a:fld>
            <a:endParaRPr lang="en-GB"/>
          </a:p>
        </p:txBody>
      </p:sp>
      <p:sp>
        <p:nvSpPr>
          <p:cNvPr id="6" name="Footer Placeholder 5">
            <a:extLst>
              <a:ext uri="{FF2B5EF4-FFF2-40B4-BE49-F238E27FC236}">
                <a16:creationId xmlns:a16="http://schemas.microsoft.com/office/drawing/2014/main" id="{BA97C4B8-4F17-3403-D266-DB5319ECBD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C4D222-C556-7F39-0268-D853F8C79C58}"/>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299481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D3898-B1BE-4D8F-CF5E-E97230513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3794C2-A938-8522-EF39-6856678B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3D7CCE-9854-4B0A-CD66-AEA2C7B02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A798B-CB17-49E0-ADB3-3496C63E4309}" type="datetimeFigureOut">
              <a:rPr lang="en-GB" smtClean="0"/>
              <a:t>21/10/2024</a:t>
            </a:fld>
            <a:endParaRPr lang="en-GB"/>
          </a:p>
        </p:txBody>
      </p:sp>
      <p:sp>
        <p:nvSpPr>
          <p:cNvPr id="5" name="Footer Placeholder 4">
            <a:extLst>
              <a:ext uri="{FF2B5EF4-FFF2-40B4-BE49-F238E27FC236}">
                <a16:creationId xmlns:a16="http://schemas.microsoft.com/office/drawing/2014/main" id="{53236B3E-0F5D-FB99-D7A7-A03FFEE52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5C6E9D-68F0-38B9-0871-24C0E728E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934F4-0E51-40BC-AF8F-1C0C9FA6347E}" type="slidenum">
              <a:rPr lang="en-GB" smtClean="0"/>
              <a:t>‹#›</a:t>
            </a:fld>
            <a:endParaRPr lang="en-GB"/>
          </a:p>
        </p:txBody>
      </p:sp>
    </p:spTree>
    <p:extLst>
      <p:ext uri="{BB962C8B-B14F-4D97-AF65-F5344CB8AC3E}">
        <p14:creationId xmlns:p14="http://schemas.microsoft.com/office/powerpoint/2010/main" val="119254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72D0D-CB04-4E75-B657-7D139FED112C}" type="datetimeFigureOut">
              <a:rPr lang="en-GB" smtClean="0"/>
              <a:t>21/10/2024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CC123-C6BF-432F-ABD7-9187AED4DA4D}" type="slidenum">
              <a:rPr lang="en-GB" smtClean="0"/>
              <a:t>‹#›</a:t>
            </a:fld>
            <a:endParaRPr lang="en-GB"/>
          </a:p>
        </p:txBody>
      </p:sp>
    </p:spTree>
    <p:extLst>
      <p:ext uri="{BB962C8B-B14F-4D97-AF65-F5344CB8AC3E}">
        <p14:creationId xmlns:p14="http://schemas.microsoft.com/office/powerpoint/2010/main" val="137471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share.gla.ac.uk/id/document/802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x.doi.org/10.7326/ACPJC-1995-123-3-A12" TargetMode="External"/><Relationship Id="rId7" Type="http://schemas.openxmlformats.org/officeDocument/2006/relationships/hyperlink" Target="https://dx.doi.org/10.1136/bmjgh-2018-001107"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dx.doi.org/10.1046/j.1471-1842.2002.00378.x" TargetMode="External"/><Relationship Id="rId5" Type="http://schemas.openxmlformats.org/officeDocument/2006/relationships/hyperlink" Target="http://dx.doi.org/10.1177/1049732312452938" TargetMode="External"/><Relationship Id="rId4" Type="http://schemas.openxmlformats.org/officeDocument/2006/relationships/hyperlink" Target="https://dx.doi.org/10.1108/0737883061069212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x.doi.org/10.7326/ACPJC-1995-123-3-A12"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dx.doi.org/10.1046/j.1471-1842.2002.00378.x" TargetMode="External"/><Relationship Id="rId5" Type="http://schemas.openxmlformats.org/officeDocument/2006/relationships/hyperlink" Target="http://dx.doi.org/10.1177/1049732312452938" TargetMode="External"/><Relationship Id="rId4" Type="http://schemas.openxmlformats.org/officeDocument/2006/relationships/hyperlink" Target="https://dx.doi.org/10.1108/0737883061069212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share.gla.ac.uk/id/document/8024"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136/bmjopen-2021-05944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mQY-1vlQnpI?utm_source=unsplash&amp;utm_medium=referral&amp;utm_content=creditCopyTex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deko_photo4?utm_source=unsplash&amp;utm_medium=referral&amp;utm_content=creditCopyText"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unsplash.com/s/photos/highland-cow?utm_source=unsplash&amp;utm_medium=referral&amp;utm_content=creditCopyTex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edshare.gla.ac.uk/id/document/8024"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shb.nlm.nih.gov/MeSHonDemand" TargetMode="External"/><Relationship Id="rId2" Type="http://schemas.openxmlformats.org/officeDocument/2006/relationships/hyperlink" Target="http://hgserver2.amc.nl/cgi-bin/miner/miner2.cgi"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nactem.ac.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dshare.gla.ac.uk/id/document/8024"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nsplash.com/photos/jiNgKqKW5W4?utm_source=unsplash&amp;utm_medium=referral&amp;utm_content=creditCopyText" TargetMode="External"/><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hyperlink" Target="https://unsplash.com/?utm_source=unsplash&amp;utm_medium=referral&amp;utm_content=creditCopyTex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gla.ac.uk/myglasgow/library/bookanappointment/cl/mvls/" TargetMode="External"/><Relationship Id="rId3" Type="http://schemas.openxmlformats.org/officeDocument/2006/relationships/hyperlink" Target="https://www.gla.ac.uk/myglasgow/library/interlibraryloans/" TargetMode="External"/><Relationship Id="rId7" Type="http://schemas.openxmlformats.org/officeDocument/2006/relationships/hyperlink" Target="https://edshare.gla.ac.uk/278" TargetMode="External"/><Relationship Id="rId2" Type="http://schemas.openxmlformats.org/officeDocument/2006/relationships/hyperlink" Target="https://edshare.gla.ac.uk/352" TargetMode="External"/><Relationship Id="rId1" Type="http://schemas.openxmlformats.org/officeDocument/2006/relationships/slideLayout" Target="../slideLayouts/slideLayout13.xml"/><Relationship Id="rId6" Type="http://schemas.openxmlformats.org/officeDocument/2006/relationships/hyperlink" Target="https://eleanor.lib.gla.ac.uk/search~S6?/yDatabases%20C/ydatabases+c/1%2C1%2C61%2CB/eresource&amp;FF=ydatabases+c&amp;40%2C%2C61" TargetMode="External"/><Relationship Id="rId11" Type="http://schemas.openxmlformats.org/officeDocument/2006/relationships/image" Target="../media/image14.png"/><Relationship Id="rId5" Type="http://schemas.openxmlformats.org/officeDocument/2006/relationships/hyperlink" Target="https://sway.cloud.microsoft/w8GFGP6RUhf8CjW1?ref=Link" TargetMode="External"/><Relationship Id="rId10" Type="http://schemas.openxmlformats.org/officeDocument/2006/relationships/image" Target="../media/image1.png"/><Relationship Id="rId4" Type="http://schemas.openxmlformats.org/officeDocument/2006/relationships/hyperlink" Target="https://edshare.gla.ac.uk/78/" TargetMode="External"/><Relationship Id="rId9" Type="http://schemas.openxmlformats.org/officeDocument/2006/relationships/hyperlink" Target="mailto:paul.cannon@glasgow.ac.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discover.libraryhub.jisc.ac.uk/" TargetMode="External"/><Relationship Id="rId3" Type="http://schemas.openxmlformats.org/officeDocument/2006/relationships/hyperlink" Target="http://theses.gla.ac.uk/" TargetMode="External"/><Relationship Id="rId7" Type="http://schemas.openxmlformats.org/officeDocument/2006/relationships/hyperlink" Target="https://www.gla.ac.uk/myglasgow/library/" TargetMode="External"/><Relationship Id="rId2" Type="http://schemas.openxmlformats.org/officeDocument/2006/relationships/hyperlink" Target="http://eprints.gla.ac.uk/" TargetMode="External"/><Relationship Id="rId1" Type="http://schemas.openxmlformats.org/officeDocument/2006/relationships/slideLayout" Target="../slideLayouts/slideLayout2.xml"/><Relationship Id="rId6" Type="http://schemas.openxmlformats.org/officeDocument/2006/relationships/hyperlink" Target="https://eleanor.lib.gla.ac.uk/search~S6?/yDatabases%20D/ydatabases+d/1%2C1%2C26%2CB/eresource&amp;FF=ydatabases+d&amp;23%2C%2C26" TargetMode="External"/><Relationship Id="rId5" Type="http://schemas.openxmlformats.org/officeDocument/2006/relationships/hyperlink" Target="https://ethos.bl.uk/" TargetMode="External"/><Relationship Id="rId4" Type="http://schemas.openxmlformats.org/officeDocument/2006/relationships/hyperlink" Target="http://researchdata.gla.ac.uk/"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doi.org/10.1111/hir.1227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11/hir.12276"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a:xfrm>
            <a:off x="838200" y="959929"/>
            <a:ext cx="10515600" cy="1325563"/>
          </a:xfrm>
        </p:spPr>
        <p:txBody>
          <a:bodyPr/>
          <a:lstStyle/>
          <a:p>
            <a:pPr algn="ctr"/>
            <a:r>
              <a:rPr lang="en-GB" dirty="0">
                <a:latin typeface="Arial" panose="020B0604020202020204" pitchFamily="34" charset="0"/>
                <a:cs typeface="Arial" panose="020B0604020202020204" pitchFamily="34" charset="0"/>
              </a:rPr>
              <a:t>Developing Rigour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Validity in Literature Searches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3260183"/>
            <a:ext cx="10515600" cy="2039786"/>
          </a:xfrm>
        </p:spPr>
        <p:txBody>
          <a:bodyPr vert="horz" lIns="91440" tIns="45720" rIns="91440" bIns="45720" rtlCol="0" anchor="t">
            <a:normAutofit/>
          </a:bodyPr>
          <a:lstStyle/>
          <a:p>
            <a:pPr marL="0" indent="0" algn="ctr">
              <a:buNone/>
            </a:pPr>
            <a:r>
              <a:rPr lang="en-GB" sz="4000" dirty="0">
                <a:latin typeface="Arial"/>
                <a:cs typeface="Arial"/>
              </a:rPr>
              <a:t>Please download the course exercise worksheet from </a:t>
            </a:r>
            <a:r>
              <a:rPr lang="en-GB" sz="4000" dirty="0">
                <a:latin typeface="Arial"/>
                <a:cs typeface="Arial"/>
                <a:hlinkClick r:id="rId2"/>
              </a:rPr>
              <a:t>https://edshare.gla.ac.uk/id/document/8024</a:t>
            </a:r>
            <a:endParaRPr lang="en-GB" sz="4000" dirty="0">
              <a:latin typeface="Arial"/>
              <a:cs typeface="Arial"/>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141107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Question formulation frameworks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graphicFrame>
        <p:nvGraphicFramePr>
          <p:cNvPr id="7" name="Table 6">
            <a:extLst>
              <a:ext uri="{FF2B5EF4-FFF2-40B4-BE49-F238E27FC236}">
                <a16:creationId xmlns:a16="http://schemas.microsoft.com/office/drawing/2014/main" id="{1A4F4FB2-2CC6-FE71-139A-646D2F1EBD1B}"/>
              </a:ext>
            </a:extLst>
          </p:cNvPr>
          <p:cNvGraphicFramePr>
            <a:graphicFrameLocks noGrp="1"/>
          </p:cNvGraphicFramePr>
          <p:nvPr>
            <p:extLst>
              <p:ext uri="{D42A27DB-BD31-4B8C-83A1-F6EECF244321}">
                <p14:modId xmlns:p14="http://schemas.microsoft.com/office/powerpoint/2010/main" val="266941051"/>
              </p:ext>
            </p:extLst>
          </p:nvPr>
        </p:nvGraphicFramePr>
        <p:xfrm>
          <a:off x="912158" y="1418241"/>
          <a:ext cx="10367684" cy="4395405"/>
        </p:xfrm>
        <a:graphic>
          <a:graphicData uri="http://schemas.openxmlformats.org/drawingml/2006/table">
            <a:tbl>
              <a:tblPr firstRow="1" bandRow="1">
                <a:tableStyleId>{073A0DAA-6AF3-43AB-8588-CEC1D06C72B9}</a:tableStyleId>
              </a:tblPr>
              <a:tblGrid>
                <a:gridCol w="2591921">
                  <a:extLst>
                    <a:ext uri="{9D8B030D-6E8A-4147-A177-3AD203B41FA5}">
                      <a16:colId xmlns:a16="http://schemas.microsoft.com/office/drawing/2014/main" val="3625104926"/>
                    </a:ext>
                  </a:extLst>
                </a:gridCol>
                <a:gridCol w="2591921">
                  <a:extLst>
                    <a:ext uri="{9D8B030D-6E8A-4147-A177-3AD203B41FA5}">
                      <a16:colId xmlns:a16="http://schemas.microsoft.com/office/drawing/2014/main" val="514238914"/>
                    </a:ext>
                  </a:extLst>
                </a:gridCol>
                <a:gridCol w="2591921">
                  <a:extLst>
                    <a:ext uri="{9D8B030D-6E8A-4147-A177-3AD203B41FA5}">
                      <a16:colId xmlns:a16="http://schemas.microsoft.com/office/drawing/2014/main" val="174365433"/>
                    </a:ext>
                  </a:extLst>
                </a:gridCol>
                <a:gridCol w="2591921">
                  <a:extLst>
                    <a:ext uri="{9D8B030D-6E8A-4147-A177-3AD203B41FA5}">
                      <a16:colId xmlns:a16="http://schemas.microsoft.com/office/drawing/2014/main" val="2679108925"/>
                    </a:ext>
                  </a:extLst>
                </a:gridCol>
              </a:tblGrid>
              <a:tr h="1155405">
                <a:tc>
                  <a:txBody>
                    <a:bodyPr/>
                    <a:lstStyle/>
                    <a:p>
                      <a:r>
                        <a:rPr lang="en-GB" sz="1600" dirty="0">
                          <a:solidFill>
                            <a:schemeClr val="bg1"/>
                          </a:solidFill>
                          <a:latin typeface="Arial" panose="020B0604020202020204" pitchFamily="34" charset="0"/>
                          <a:cs typeface="Arial" panose="020B0604020202020204" pitchFamily="34" charset="0"/>
                        </a:rPr>
                        <a:t>PICO</a:t>
                      </a:r>
                    </a:p>
                    <a:p>
                      <a:r>
                        <a:rPr lang="en-GB" sz="1400" b="0" dirty="0">
                          <a:solidFill>
                            <a:schemeClr val="bg1"/>
                          </a:solidFill>
                          <a:latin typeface="Arial" panose="020B0604020202020204" pitchFamily="34" charset="0"/>
                          <a:cs typeface="Arial" panose="020B0604020202020204" pitchFamily="34" charset="0"/>
                        </a:rPr>
                        <a:t>Used for: Evidence-based medicine</a:t>
                      </a:r>
                    </a:p>
                    <a:p>
                      <a:r>
                        <a:rPr lang="en-GB" sz="1200" b="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https://dx.doi.org/10.7326/ACPJC-1995-123-3-A12</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latin typeface="Arial" panose="020B0604020202020204" pitchFamily="34" charset="0"/>
                          <a:cs typeface="Arial" panose="020B0604020202020204" pitchFamily="34" charset="0"/>
                        </a:rPr>
                        <a:t>SPICE</a:t>
                      </a:r>
                    </a:p>
                    <a:p>
                      <a:r>
                        <a:rPr lang="en-GB" sz="1400" b="0" dirty="0">
                          <a:solidFill>
                            <a:schemeClr val="bg1"/>
                          </a:solidFill>
                          <a:latin typeface="Arial" panose="020B0604020202020204" pitchFamily="34" charset="0"/>
                          <a:cs typeface="Arial" panose="020B0604020202020204" pitchFamily="34" charset="0"/>
                        </a:rPr>
                        <a:t>Used for: Evaluating projects or interventions</a:t>
                      </a:r>
                    </a:p>
                    <a:p>
                      <a:r>
                        <a:rPr lang="en-GB" sz="1200" b="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https://dx.doi.org/10.1108/07378830610692127</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latin typeface="Arial" panose="020B0604020202020204" pitchFamily="34" charset="0"/>
                          <a:cs typeface="Arial" panose="020B0604020202020204" pitchFamily="34" charset="0"/>
                        </a:rPr>
                        <a:t>SPIDER</a:t>
                      </a:r>
                    </a:p>
                    <a:p>
                      <a:r>
                        <a:rPr lang="en-GB" sz="1400" b="0" dirty="0">
                          <a:solidFill>
                            <a:schemeClr val="bg1"/>
                          </a:solidFill>
                          <a:latin typeface="Arial" panose="020B0604020202020204" pitchFamily="34" charset="0"/>
                          <a:cs typeface="Arial" panose="020B0604020202020204" pitchFamily="34" charset="0"/>
                        </a:rPr>
                        <a:t>Used for: Qualitative or mixed methods</a:t>
                      </a:r>
                    </a:p>
                    <a:p>
                      <a:r>
                        <a:rPr lang="en-GB" sz="1200" b="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https://dx.doi.org/10.1177/1049732312452938</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latin typeface="Arial" panose="020B0604020202020204" pitchFamily="34" charset="0"/>
                          <a:cs typeface="Arial" panose="020B0604020202020204" pitchFamily="34" charset="0"/>
                        </a:rPr>
                        <a:t>ECLIPSE</a:t>
                      </a:r>
                    </a:p>
                    <a:p>
                      <a:r>
                        <a:rPr lang="en-GB" sz="1400" b="0" dirty="0">
                          <a:solidFill>
                            <a:schemeClr val="bg1"/>
                          </a:solidFill>
                          <a:latin typeface="Arial" panose="020B0604020202020204" pitchFamily="34" charset="0"/>
                          <a:cs typeface="Arial" panose="020B0604020202020204" pitchFamily="34" charset="0"/>
                        </a:rPr>
                        <a:t>Used for: Evaluating services</a:t>
                      </a:r>
                    </a:p>
                    <a:p>
                      <a:r>
                        <a:rPr lang="en-GB" sz="1200" b="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https://dx.doi.org/10.1046/j.1471-1842.2002.00378.x</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extLst>
                  <a:ext uri="{0D108BD9-81ED-4DB2-BD59-A6C34878D82A}">
                    <a16:rowId xmlns:a16="http://schemas.microsoft.com/office/drawing/2014/main" val="1703214145"/>
                  </a:ext>
                </a:extLst>
              </a:tr>
              <a:tr h="540000">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opulation / patient</a:t>
                      </a:r>
                    </a:p>
                  </a:txBody>
                  <a:tcPr marL="38979" marR="38979" marT="38979" marB="0"/>
                </a:tc>
                <a:tc>
                  <a:txBody>
                    <a:bodyPr/>
                    <a:lstStyle/>
                    <a:p>
                      <a:r>
                        <a:rPr lang="en-GB" sz="1700" b="1" dirty="0">
                          <a:latin typeface="Arial" panose="020B0604020202020204" pitchFamily="34" charset="0"/>
                          <a:cs typeface="Arial" panose="020B0604020202020204" pitchFamily="34" charset="0"/>
                        </a:rPr>
                        <a:t>S</a:t>
                      </a:r>
                      <a:r>
                        <a:rPr lang="en-GB" sz="1500" dirty="0">
                          <a:latin typeface="Arial" panose="020B0604020202020204" pitchFamily="34" charset="0"/>
                          <a:cs typeface="Arial" panose="020B0604020202020204" pitchFamily="34" charset="0"/>
                        </a:rPr>
                        <a:t>etting</a:t>
                      </a:r>
                    </a:p>
                  </a:txBody>
                  <a:tcPr marL="38979" marR="38979" marT="38979" marB="0"/>
                </a:tc>
                <a:tc>
                  <a:txBody>
                    <a:bodyPr/>
                    <a:lstStyle/>
                    <a:p>
                      <a:r>
                        <a:rPr lang="en-GB" sz="1700" b="1" dirty="0">
                          <a:latin typeface="Arial" panose="020B0604020202020204" pitchFamily="34" charset="0"/>
                          <a:cs typeface="Arial" panose="020B0604020202020204" pitchFamily="34" charset="0"/>
                        </a:rPr>
                        <a:t>S</a:t>
                      </a:r>
                      <a:r>
                        <a:rPr lang="en-GB" sz="1500" dirty="0">
                          <a:latin typeface="Arial" panose="020B0604020202020204" pitchFamily="34" charset="0"/>
                          <a:cs typeface="Arial" panose="020B0604020202020204" pitchFamily="34" charset="0"/>
                        </a:rPr>
                        <a:t>ample</a:t>
                      </a:r>
                    </a:p>
                  </a:txBody>
                  <a:tcPr marL="38979" marR="38979" marT="38979" marB="0"/>
                </a:tc>
                <a:tc>
                  <a:txBody>
                    <a:bodyPr/>
                    <a:lstStyle/>
                    <a:p>
                      <a:r>
                        <a:rPr lang="en-GB" sz="1700" b="1"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xpectation</a:t>
                      </a:r>
                    </a:p>
                  </a:txBody>
                  <a:tcPr marL="38979" marR="38979" marT="38979" marB="0"/>
                </a:tc>
                <a:extLst>
                  <a:ext uri="{0D108BD9-81ED-4DB2-BD59-A6C34878D82A}">
                    <a16:rowId xmlns:a16="http://schemas.microsoft.com/office/drawing/2014/main" val="4056137660"/>
                  </a:ext>
                </a:extLst>
              </a:tr>
              <a:tr h="540000">
                <a:tc>
                  <a:txBody>
                    <a:bodyPr/>
                    <a:lstStyle/>
                    <a:p>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ntervention / indicator</a:t>
                      </a:r>
                    </a:p>
                  </a:txBody>
                  <a:tcPr marL="38979" marR="38979" marT="38979" marB="0"/>
                </a:tc>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erspective / population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henomenon of </a:t>
                      </a:r>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nterest</a:t>
                      </a:r>
                    </a:p>
                  </a:txBody>
                  <a:tcPr marL="38979" marR="38979" marT="38979" marB="0"/>
                </a:tc>
                <a:tc>
                  <a:txBody>
                    <a:bodyPr/>
                    <a:lstStyle/>
                    <a:p>
                      <a:r>
                        <a:rPr lang="en-GB" sz="1700" b="1" dirty="0">
                          <a:latin typeface="Arial" panose="020B0604020202020204" pitchFamily="34" charset="0"/>
                          <a:cs typeface="Arial" panose="020B0604020202020204" pitchFamily="34" charset="0"/>
                        </a:rPr>
                        <a:t>C</a:t>
                      </a:r>
                      <a:r>
                        <a:rPr lang="en-GB" sz="1500" dirty="0">
                          <a:latin typeface="Arial" panose="020B0604020202020204" pitchFamily="34" charset="0"/>
                          <a:cs typeface="Arial" panose="020B0604020202020204" pitchFamily="34" charset="0"/>
                        </a:rPr>
                        <a:t>lient group</a:t>
                      </a:r>
                    </a:p>
                  </a:txBody>
                  <a:tcPr marL="38979" marR="38979" marT="38979" marB="0"/>
                </a:tc>
                <a:extLst>
                  <a:ext uri="{0D108BD9-81ED-4DB2-BD59-A6C34878D82A}">
                    <a16:rowId xmlns:a16="http://schemas.microsoft.com/office/drawing/2014/main" val="2423387628"/>
                  </a:ext>
                </a:extLst>
              </a:tr>
              <a:tr h="540000">
                <a:tc>
                  <a:txBody>
                    <a:bodyPr/>
                    <a:lstStyle/>
                    <a:p>
                      <a:r>
                        <a:rPr lang="en-GB" sz="1700" b="1" dirty="0">
                          <a:latin typeface="Arial" panose="020B0604020202020204" pitchFamily="34" charset="0"/>
                          <a:cs typeface="Arial" panose="020B0604020202020204" pitchFamily="34" charset="0"/>
                        </a:rPr>
                        <a:t>C</a:t>
                      </a:r>
                      <a:r>
                        <a:rPr lang="en-GB" sz="1500" dirty="0">
                          <a:latin typeface="Arial" panose="020B0604020202020204" pitchFamily="34" charset="0"/>
                          <a:cs typeface="Arial" panose="020B0604020202020204" pitchFamily="34" charset="0"/>
                        </a:rPr>
                        <a:t>omparator / control</a:t>
                      </a:r>
                    </a:p>
                  </a:txBody>
                  <a:tcPr marL="38979" marR="38979" marT="38979" marB="0"/>
                </a:tc>
                <a:tc>
                  <a:txBody>
                    <a:bodyPr/>
                    <a:lstStyle/>
                    <a:p>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ntervention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D</a:t>
                      </a:r>
                      <a:r>
                        <a:rPr lang="en-GB" sz="1500" dirty="0">
                          <a:latin typeface="Arial" panose="020B0604020202020204" pitchFamily="34" charset="0"/>
                          <a:cs typeface="Arial" panose="020B0604020202020204" pitchFamily="34" charset="0"/>
                        </a:rPr>
                        <a:t>esign</a:t>
                      </a:r>
                    </a:p>
                  </a:txBody>
                  <a:tcPr marL="38979" marR="38979" marT="38979" marB="0"/>
                </a:tc>
                <a:tc>
                  <a:txBody>
                    <a:bodyPr/>
                    <a:lstStyle/>
                    <a:p>
                      <a:r>
                        <a:rPr lang="en-GB" sz="1700" b="1" dirty="0">
                          <a:latin typeface="Arial" panose="020B0604020202020204" pitchFamily="34" charset="0"/>
                          <a:cs typeface="Arial" panose="020B0604020202020204" pitchFamily="34" charset="0"/>
                        </a:rPr>
                        <a:t>L</a:t>
                      </a:r>
                      <a:r>
                        <a:rPr lang="en-GB" sz="1500" dirty="0">
                          <a:latin typeface="Arial" panose="020B0604020202020204" pitchFamily="34" charset="0"/>
                          <a:cs typeface="Arial" panose="020B0604020202020204" pitchFamily="34" charset="0"/>
                        </a:rPr>
                        <a:t>ocation</a:t>
                      </a:r>
                    </a:p>
                  </a:txBody>
                  <a:tcPr marL="38979" marR="38979" marT="38979" marB="0"/>
                </a:tc>
                <a:extLst>
                  <a:ext uri="{0D108BD9-81ED-4DB2-BD59-A6C34878D82A}">
                    <a16:rowId xmlns:a16="http://schemas.microsoft.com/office/drawing/2014/main" val="3871258918"/>
                  </a:ext>
                </a:extLst>
              </a:tr>
              <a:tr h="540000">
                <a:tc>
                  <a:txBody>
                    <a:bodyPr/>
                    <a:lstStyle/>
                    <a:p>
                      <a:r>
                        <a:rPr lang="en-GB" sz="1700" b="1" dirty="0">
                          <a:latin typeface="Arial" panose="020B0604020202020204" pitchFamily="34" charset="0"/>
                          <a:cs typeface="Arial" panose="020B0604020202020204" pitchFamily="34" charset="0"/>
                        </a:rPr>
                        <a:t>O</a:t>
                      </a:r>
                      <a:r>
                        <a:rPr lang="en-GB" sz="1500" dirty="0">
                          <a:latin typeface="Arial" panose="020B0604020202020204" pitchFamily="34" charset="0"/>
                          <a:cs typeface="Arial" panose="020B0604020202020204" pitchFamily="34" charset="0"/>
                        </a:rPr>
                        <a:t>utcome</a:t>
                      </a:r>
                    </a:p>
                  </a:txBody>
                  <a:tcPr marL="38979" marR="38979" marT="38979" marB="0"/>
                </a:tc>
                <a:tc>
                  <a:txBody>
                    <a:bodyPr/>
                    <a:lstStyle/>
                    <a:p>
                      <a:r>
                        <a:rPr lang="en-GB" sz="1700" b="1" dirty="0">
                          <a:latin typeface="Arial" panose="020B0604020202020204" pitchFamily="34" charset="0"/>
                          <a:cs typeface="Arial" panose="020B0604020202020204" pitchFamily="34" charset="0"/>
                        </a:rPr>
                        <a:t>C</a:t>
                      </a:r>
                      <a:r>
                        <a:rPr lang="en-GB" sz="1500" dirty="0">
                          <a:latin typeface="Arial" panose="020B0604020202020204" pitchFamily="34" charset="0"/>
                          <a:cs typeface="Arial" panose="020B0604020202020204" pitchFamily="34" charset="0"/>
                        </a:rPr>
                        <a:t>omparison</a:t>
                      </a:r>
                    </a:p>
                  </a:txBody>
                  <a:tcPr marL="38979" marR="38979" marT="38979" marB="0"/>
                </a:tc>
                <a:tc>
                  <a:txBody>
                    <a:bodyPr/>
                    <a:lstStyle/>
                    <a:p>
                      <a:r>
                        <a:rPr lang="en-GB" sz="1700" b="1"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valuation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mpact</a:t>
                      </a:r>
                    </a:p>
                  </a:txBody>
                  <a:tcPr marL="38979" marR="38979" marT="38979" marB="0"/>
                </a:tc>
                <a:extLst>
                  <a:ext uri="{0D108BD9-81ED-4DB2-BD59-A6C34878D82A}">
                    <a16:rowId xmlns:a16="http://schemas.microsoft.com/office/drawing/2014/main" val="2790575533"/>
                  </a:ext>
                </a:extLst>
              </a:tr>
              <a:tr h="540000">
                <a:tc>
                  <a:txBody>
                    <a:bodyPr/>
                    <a:lstStyle/>
                    <a:p>
                      <a:endParaRPr lang="en-GB" sz="1500">
                        <a:latin typeface="Arial" panose="020B0604020202020204" pitchFamily="34" charset="0"/>
                        <a:cs typeface="Arial" panose="020B0604020202020204" pitchFamily="34" charset="0"/>
                      </a:endParaRPr>
                    </a:p>
                  </a:txBody>
                  <a:tcPr marL="38979" marR="38979" marT="38979" marB="0"/>
                </a:tc>
                <a:tc>
                  <a:txBody>
                    <a:bodyPr/>
                    <a:lstStyle/>
                    <a:p>
                      <a:r>
                        <a:rPr lang="en-GB" sz="1700" b="1"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valuation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R</a:t>
                      </a:r>
                      <a:r>
                        <a:rPr lang="en-GB" sz="1500" dirty="0">
                          <a:latin typeface="Arial" panose="020B0604020202020204" pitchFamily="34" charset="0"/>
                          <a:cs typeface="Arial" panose="020B0604020202020204" pitchFamily="34" charset="0"/>
                        </a:rPr>
                        <a:t>esearch methodology</a:t>
                      </a:r>
                      <a:r>
                        <a:rPr lang="en-GB" sz="1500" baseline="0" dirty="0">
                          <a:latin typeface="Arial" panose="020B0604020202020204" pitchFamily="34" charset="0"/>
                          <a:cs typeface="Arial" panose="020B0604020202020204" pitchFamily="34" charset="0"/>
                        </a:rPr>
                        <a:t> / method</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rofessionals</a:t>
                      </a:r>
                    </a:p>
                  </a:txBody>
                  <a:tcPr marL="38979" marR="38979" marT="38979" marB="0"/>
                </a:tc>
                <a:extLst>
                  <a:ext uri="{0D108BD9-81ED-4DB2-BD59-A6C34878D82A}">
                    <a16:rowId xmlns:a16="http://schemas.microsoft.com/office/drawing/2014/main" val="3246260294"/>
                  </a:ext>
                </a:extLst>
              </a:tr>
              <a:tr h="540000">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a:latin typeface="Arial" panose="020B0604020202020204" pitchFamily="34" charset="0"/>
                        <a:cs typeface="Arial" panose="020B0604020202020204" pitchFamily="34" charset="0"/>
                      </a:endParaRPr>
                    </a:p>
                  </a:txBody>
                  <a:tcPr marL="38979" marR="38979" marT="38979" marB="0"/>
                </a:tc>
                <a:tc>
                  <a:txBody>
                    <a:bodyPr/>
                    <a:lstStyle/>
                    <a:p>
                      <a:r>
                        <a:rPr lang="en-GB" sz="1700" b="1" dirty="0" err="1">
                          <a:latin typeface="Arial" panose="020B0604020202020204" pitchFamily="34" charset="0"/>
                          <a:cs typeface="Arial" panose="020B0604020202020204" pitchFamily="34" charset="0"/>
                        </a:rPr>
                        <a:t>SE</a:t>
                      </a:r>
                      <a:r>
                        <a:rPr lang="en-GB" sz="1500" dirty="0" err="1">
                          <a:latin typeface="Arial" panose="020B0604020202020204" pitchFamily="34" charset="0"/>
                          <a:cs typeface="Arial" panose="020B0604020202020204" pitchFamily="34" charset="0"/>
                        </a:rPr>
                        <a:t>rvice</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188470469"/>
                  </a:ext>
                </a:extLst>
              </a:tr>
            </a:tbl>
          </a:graphicData>
        </a:graphic>
      </p:graphicFrame>
      <p:sp>
        <p:nvSpPr>
          <p:cNvPr id="9" name="TextBox 8">
            <a:extLst>
              <a:ext uri="{FF2B5EF4-FFF2-40B4-BE49-F238E27FC236}">
                <a16:creationId xmlns:a16="http://schemas.microsoft.com/office/drawing/2014/main" id="{B83E4E0A-6D16-9FC2-FD7B-25F4F2EA3D1E}"/>
              </a:ext>
            </a:extLst>
          </p:cNvPr>
          <p:cNvSpPr txBox="1"/>
          <p:nvPr/>
        </p:nvSpPr>
        <p:spPr>
          <a:xfrm>
            <a:off x="196789" y="5813646"/>
            <a:ext cx="11798423"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See Supplementary Material 1 of Booth A, Noyes J, </a:t>
            </a:r>
            <a:r>
              <a:rPr lang="en-GB" sz="1200" dirty="0" err="1">
                <a:latin typeface="Arial" panose="020B0604020202020204" pitchFamily="34" charset="0"/>
                <a:cs typeface="Arial" panose="020B0604020202020204" pitchFamily="34" charset="0"/>
              </a:rPr>
              <a:t>Flemming</a:t>
            </a:r>
            <a:r>
              <a:rPr lang="en-GB" sz="1200" dirty="0">
                <a:latin typeface="Arial" panose="020B0604020202020204" pitchFamily="34" charset="0"/>
                <a:cs typeface="Arial" panose="020B0604020202020204" pitchFamily="34" charset="0"/>
              </a:rPr>
              <a:t> K, </a:t>
            </a:r>
            <a:r>
              <a:rPr lang="en-GB" sz="1200" i="1" dirty="0">
                <a:latin typeface="Arial" panose="020B0604020202020204" pitchFamily="34" charset="0"/>
                <a:cs typeface="Arial" panose="020B0604020202020204" pitchFamily="34" charset="0"/>
              </a:rPr>
              <a:t>et al</a:t>
            </a:r>
            <a:r>
              <a:rPr lang="en-GB" sz="1200" dirty="0">
                <a:latin typeface="Arial" panose="020B0604020202020204" pitchFamily="34" charset="0"/>
                <a:cs typeface="Arial" panose="020B0604020202020204" pitchFamily="34" charset="0"/>
              </a:rPr>
              <a:t>. Formulating questions to explore complex interventions within qualitative evidence synthesis. </a:t>
            </a:r>
            <a:r>
              <a:rPr lang="en-GB" sz="1200" i="1" dirty="0">
                <a:latin typeface="Arial" panose="020B0604020202020204" pitchFamily="34" charset="0"/>
                <a:cs typeface="Arial" panose="020B0604020202020204" pitchFamily="34" charset="0"/>
              </a:rPr>
              <a:t>BMJ Global Health</a:t>
            </a:r>
            <a:r>
              <a:rPr lang="en-GB" sz="1200" dirty="0">
                <a:latin typeface="Arial" panose="020B0604020202020204" pitchFamily="34" charset="0"/>
                <a:cs typeface="Arial" panose="020B0604020202020204" pitchFamily="34" charset="0"/>
              </a:rPr>
              <a:t> 2019;4:e001107: </a:t>
            </a:r>
            <a:r>
              <a:rPr lang="en-GB" sz="1200" dirty="0">
                <a:latin typeface="Arial" panose="020B0604020202020204" pitchFamily="34" charset="0"/>
                <a:cs typeface="Arial" panose="020B0604020202020204" pitchFamily="34" charset="0"/>
                <a:hlinkClick r:id="rId7"/>
              </a:rPr>
              <a:t>https://dx.doi.org/10.1136/bmjgh-2018-001107</a:t>
            </a:r>
            <a:r>
              <a:rPr lang="en-GB" sz="1200" dirty="0">
                <a:latin typeface="Arial" panose="020B0604020202020204" pitchFamily="34" charset="0"/>
                <a:cs typeface="Arial" panose="020B0604020202020204" pitchFamily="34" charset="0"/>
              </a:rPr>
              <a:t> for an exhaustive list of question formulation frameworks.</a:t>
            </a:r>
          </a:p>
        </p:txBody>
      </p:sp>
    </p:spTree>
    <p:extLst>
      <p:ext uri="{BB962C8B-B14F-4D97-AF65-F5344CB8AC3E}">
        <p14:creationId xmlns:p14="http://schemas.microsoft.com/office/powerpoint/2010/main" val="123190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normAutofit/>
          </a:bodyPr>
          <a:lstStyle/>
          <a:p>
            <a:r>
              <a:rPr lang="en-GB" sz="2800" dirty="0">
                <a:latin typeface="Arial" panose="020B0604020202020204" pitchFamily="34" charset="0"/>
                <a:cs typeface="Arial" panose="020B0604020202020204" pitchFamily="34" charset="0"/>
              </a:rPr>
              <a:t>What are the most effective chemical repellents to deter arthropod vectors?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graphicFrame>
        <p:nvGraphicFramePr>
          <p:cNvPr id="7" name="Table 6">
            <a:extLst>
              <a:ext uri="{FF2B5EF4-FFF2-40B4-BE49-F238E27FC236}">
                <a16:creationId xmlns:a16="http://schemas.microsoft.com/office/drawing/2014/main" id="{1A4F4FB2-2CC6-FE71-139A-646D2F1EBD1B}"/>
              </a:ext>
            </a:extLst>
          </p:cNvPr>
          <p:cNvGraphicFramePr>
            <a:graphicFrameLocks noGrp="1"/>
          </p:cNvGraphicFramePr>
          <p:nvPr>
            <p:extLst>
              <p:ext uri="{D42A27DB-BD31-4B8C-83A1-F6EECF244321}">
                <p14:modId xmlns:p14="http://schemas.microsoft.com/office/powerpoint/2010/main" val="24455853"/>
              </p:ext>
            </p:extLst>
          </p:nvPr>
        </p:nvGraphicFramePr>
        <p:xfrm>
          <a:off x="912158" y="1793423"/>
          <a:ext cx="10367684" cy="4395405"/>
        </p:xfrm>
        <a:graphic>
          <a:graphicData uri="http://schemas.openxmlformats.org/drawingml/2006/table">
            <a:tbl>
              <a:tblPr firstRow="1" bandRow="1">
                <a:tableStyleId>{073A0DAA-6AF3-43AB-8588-CEC1D06C72B9}</a:tableStyleId>
              </a:tblPr>
              <a:tblGrid>
                <a:gridCol w="2591921">
                  <a:extLst>
                    <a:ext uri="{9D8B030D-6E8A-4147-A177-3AD203B41FA5}">
                      <a16:colId xmlns:a16="http://schemas.microsoft.com/office/drawing/2014/main" val="3625104926"/>
                    </a:ext>
                  </a:extLst>
                </a:gridCol>
                <a:gridCol w="2591921">
                  <a:extLst>
                    <a:ext uri="{9D8B030D-6E8A-4147-A177-3AD203B41FA5}">
                      <a16:colId xmlns:a16="http://schemas.microsoft.com/office/drawing/2014/main" val="514238914"/>
                    </a:ext>
                  </a:extLst>
                </a:gridCol>
                <a:gridCol w="2591921">
                  <a:extLst>
                    <a:ext uri="{9D8B030D-6E8A-4147-A177-3AD203B41FA5}">
                      <a16:colId xmlns:a16="http://schemas.microsoft.com/office/drawing/2014/main" val="174365433"/>
                    </a:ext>
                  </a:extLst>
                </a:gridCol>
                <a:gridCol w="2591921">
                  <a:extLst>
                    <a:ext uri="{9D8B030D-6E8A-4147-A177-3AD203B41FA5}">
                      <a16:colId xmlns:a16="http://schemas.microsoft.com/office/drawing/2014/main" val="2679108925"/>
                    </a:ext>
                  </a:extLst>
                </a:gridCol>
              </a:tblGrid>
              <a:tr h="1155405">
                <a:tc>
                  <a:txBody>
                    <a:bodyPr/>
                    <a:lstStyle/>
                    <a:p>
                      <a:r>
                        <a:rPr lang="en-GB" sz="1600" dirty="0">
                          <a:solidFill>
                            <a:schemeClr val="bg1"/>
                          </a:solidFill>
                          <a:latin typeface="Arial" panose="020B0604020202020204" pitchFamily="34" charset="0"/>
                          <a:cs typeface="Arial" panose="020B0604020202020204" pitchFamily="34" charset="0"/>
                        </a:rPr>
                        <a:t>PICO</a:t>
                      </a:r>
                    </a:p>
                    <a:p>
                      <a:r>
                        <a:rPr lang="en-GB" sz="1400" b="0" dirty="0">
                          <a:solidFill>
                            <a:schemeClr val="bg1"/>
                          </a:solidFill>
                          <a:latin typeface="Arial" panose="020B0604020202020204" pitchFamily="34" charset="0"/>
                          <a:cs typeface="Arial" panose="020B0604020202020204" pitchFamily="34" charset="0"/>
                        </a:rPr>
                        <a:t>Used for: Evidence-based medicine</a:t>
                      </a:r>
                    </a:p>
                    <a:p>
                      <a:r>
                        <a:rPr lang="en-GB" sz="1200" b="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https://dx.doi.org/10.7326/ACPJC-1995-123-3-A12</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latin typeface="Arial" panose="020B0604020202020204" pitchFamily="34" charset="0"/>
                          <a:cs typeface="Arial" panose="020B0604020202020204" pitchFamily="34" charset="0"/>
                        </a:rPr>
                        <a:t>SPICE</a:t>
                      </a:r>
                    </a:p>
                    <a:p>
                      <a:r>
                        <a:rPr lang="en-GB" sz="1400" b="0" dirty="0">
                          <a:solidFill>
                            <a:schemeClr val="bg1"/>
                          </a:solidFill>
                          <a:latin typeface="Arial" panose="020B0604020202020204" pitchFamily="34" charset="0"/>
                          <a:cs typeface="Arial" panose="020B0604020202020204" pitchFamily="34" charset="0"/>
                        </a:rPr>
                        <a:t>Used for: Evaluating projects or interventions</a:t>
                      </a:r>
                    </a:p>
                    <a:p>
                      <a:r>
                        <a:rPr lang="en-GB" sz="1200" b="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https://dx.doi.org/10.1108/07378830610692127</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latin typeface="Arial" panose="020B0604020202020204" pitchFamily="34" charset="0"/>
                          <a:cs typeface="Arial" panose="020B0604020202020204" pitchFamily="34" charset="0"/>
                        </a:rPr>
                        <a:t>SPIDER</a:t>
                      </a:r>
                    </a:p>
                    <a:p>
                      <a:r>
                        <a:rPr lang="en-GB" sz="1400" b="0" dirty="0">
                          <a:solidFill>
                            <a:schemeClr val="bg1"/>
                          </a:solidFill>
                          <a:latin typeface="Arial" panose="020B0604020202020204" pitchFamily="34" charset="0"/>
                          <a:cs typeface="Arial" panose="020B0604020202020204" pitchFamily="34" charset="0"/>
                        </a:rPr>
                        <a:t>Used for: Qualitative or mixed methods</a:t>
                      </a:r>
                    </a:p>
                    <a:p>
                      <a:r>
                        <a:rPr lang="en-GB" sz="1200" b="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https://dx.doi.org/10.1177/1049732312452938</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tc>
                  <a:txBody>
                    <a:bodyPr/>
                    <a:lstStyle/>
                    <a:p>
                      <a:r>
                        <a:rPr lang="en-GB" sz="1600" dirty="0">
                          <a:solidFill>
                            <a:schemeClr val="bg1"/>
                          </a:solidFill>
                          <a:latin typeface="Arial" panose="020B0604020202020204" pitchFamily="34" charset="0"/>
                          <a:cs typeface="Arial" panose="020B0604020202020204" pitchFamily="34" charset="0"/>
                        </a:rPr>
                        <a:t>ECLIPSE</a:t>
                      </a:r>
                    </a:p>
                    <a:p>
                      <a:r>
                        <a:rPr lang="en-GB" sz="1400" b="0" dirty="0">
                          <a:solidFill>
                            <a:schemeClr val="bg1"/>
                          </a:solidFill>
                          <a:latin typeface="Arial" panose="020B0604020202020204" pitchFamily="34" charset="0"/>
                          <a:cs typeface="Arial" panose="020B0604020202020204" pitchFamily="34" charset="0"/>
                        </a:rPr>
                        <a:t>Used for: Evaluating services</a:t>
                      </a:r>
                    </a:p>
                    <a:p>
                      <a:r>
                        <a:rPr lang="en-GB" sz="1200" b="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https://dx.doi.org/10.1046/j.1471-1842.2002.00378.x</a:t>
                      </a:r>
                      <a:endParaRPr lang="en-GB" sz="1200" b="0" dirty="0">
                        <a:solidFill>
                          <a:schemeClr val="bg1"/>
                        </a:solidFill>
                        <a:latin typeface="Arial" panose="020B0604020202020204" pitchFamily="34" charset="0"/>
                        <a:cs typeface="Arial" panose="020B0604020202020204" pitchFamily="34" charset="0"/>
                      </a:endParaRPr>
                    </a:p>
                  </a:txBody>
                  <a:tcPr marL="32029" marR="32029" marT="32029" marB="0"/>
                </a:tc>
                <a:extLst>
                  <a:ext uri="{0D108BD9-81ED-4DB2-BD59-A6C34878D82A}">
                    <a16:rowId xmlns:a16="http://schemas.microsoft.com/office/drawing/2014/main" val="1703214145"/>
                  </a:ext>
                </a:extLst>
              </a:tr>
              <a:tr h="540000">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opulation / patient</a:t>
                      </a:r>
                    </a:p>
                  </a:txBody>
                  <a:tcPr marL="38979" marR="38979" marT="38979" marB="0"/>
                </a:tc>
                <a:tc>
                  <a:txBody>
                    <a:bodyPr/>
                    <a:lstStyle/>
                    <a:p>
                      <a:r>
                        <a:rPr lang="en-GB" sz="1700" b="1" dirty="0">
                          <a:latin typeface="Arial" panose="020B0604020202020204" pitchFamily="34" charset="0"/>
                          <a:cs typeface="Arial" panose="020B0604020202020204" pitchFamily="34" charset="0"/>
                        </a:rPr>
                        <a:t>S</a:t>
                      </a:r>
                      <a:r>
                        <a:rPr lang="en-GB" sz="1500" dirty="0">
                          <a:latin typeface="Arial" panose="020B0604020202020204" pitchFamily="34" charset="0"/>
                          <a:cs typeface="Arial" panose="020B0604020202020204" pitchFamily="34" charset="0"/>
                        </a:rPr>
                        <a:t>etting</a:t>
                      </a:r>
                    </a:p>
                  </a:txBody>
                  <a:tcPr marL="38979" marR="38979" marT="38979" marB="0"/>
                </a:tc>
                <a:tc>
                  <a:txBody>
                    <a:bodyPr/>
                    <a:lstStyle/>
                    <a:p>
                      <a:r>
                        <a:rPr lang="en-GB" sz="1700" b="1" dirty="0">
                          <a:latin typeface="Arial" panose="020B0604020202020204" pitchFamily="34" charset="0"/>
                          <a:cs typeface="Arial" panose="020B0604020202020204" pitchFamily="34" charset="0"/>
                        </a:rPr>
                        <a:t>S</a:t>
                      </a:r>
                      <a:r>
                        <a:rPr lang="en-GB" sz="1500" dirty="0">
                          <a:latin typeface="Arial" panose="020B0604020202020204" pitchFamily="34" charset="0"/>
                          <a:cs typeface="Arial" panose="020B0604020202020204" pitchFamily="34" charset="0"/>
                        </a:rPr>
                        <a:t>ample</a:t>
                      </a:r>
                    </a:p>
                  </a:txBody>
                  <a:tcPr marL="38979" marR="38979" marT="38979" marB="0"/>
                </a:tc>
                <a:tc>
                  <a:txBody>
                    <a:bodyPr/>
                    <a:lstStyle/>
                    <a:p>
                      <a:r>
                        <a:rPr lang="en-GB" sz="1700" b="1"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xpectation</a:t>
                      </a:r>
                    </a:p>
                  </a:txBody>
                  <a:tcPr marL="38979" marR="38979" marT="38979" marB="0"/>
                </a:tc>
                <a:extLst>
                  <a:ext uri="{0D108BD9-81ED-4DB2-BD59-A6C34878D82A}">
                    <a16:rowId xmlns:a16="http://schemas.microsoft.com/office/drawing/2014/main" val="4056137660"/>
                  </a:ext>
                </a:extLst>
              </a:tr>
              <a:tr h="540000">
                <a:tc>
                  <a:txBody>
                    <a:bodyPr/>
                    <a:lstStyle/>
                    <a:p>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ntervention / indicator</a:t>
                      </a:r>
                    </a:p>
                  </a:txBody>
                  <a:tcPr marL="38979" marR="38979" marT="38979" marB="0"/>
                </a:tc>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erspective / population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henomenon of </a:t>
                      </a:r>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nterest</a:t>
                      </a:r>
                    </a:p>
                  </a:txBody>
                  <a:tcPr marL="38979" marR="38979" marT="38979" marB="0"/>
                </a:tc>
                <a:tc>
                  <a:txBody>
                    <a:bodyPr/>
                    <a:lstStyle/>
                    <a:p>
                      <a:r>
                        <a:rPr lang="en-GB" sz="1700" b="1" dirty="0">
                          <a:latin typeface="Arial" panose="020B0604020202020204" pitchFamily="34" charset="0"/>
                          <a:cs typeface="Arial" panose="020B0604020202020204" pitchFamily="34" charset="0"/>
                        </a:rPr>
                        <a:t>C</a:t>
                      </a:r>
                      <a:r>
                        <a:rPr lang="en-GB" sz="1500" dirty="0">
                          <a:latin typeface="Arial" panose="020B0604020202020204" pitchFamily="34" charset="0"/>
                          <a:cs typeface="Arial" panose="020B0604020202020204" pitchFamily="34" charset="0"/>
                        </a:rPr>
                        <a:t>lient group</a:t>
                      </a:r>
                    </a:p>
                  </a:txBody>
                  <a:tcPr marL="38979" marR="38979" marT="38979" marB="0"/>
                </a:tc>
                <a:extLst>
                  <a:ext uri="{0D108BD9-81ED-4DB2-BD59-A6C34878D82A}">
                    <a16:rowId xmlns:a16="http://schemas.microsoft.com/office/drawing/2014/main" val="2423387628"/>
                  </a:ext>
                </a:extLst>
              </a:tr>
              <a:tr h="540000">
                <a:tc>
                  <a:txBody>
                    <a:bodyPr/>
                    <a:lstStyle/>
                    <a:p>
                      <a:r>
                        <a:rPr lang="en-GB" sz="1700" b="1" dirty="0">
                          <a:latin typeface="Arial" panose="020B0604020202020204" pitchFamily="34" charset="0"/>
                          <a:cs typeface="Arial" panose="020B0604020202020204" pitchFamily="34" charset="0"/>
                        </a:rPr>
                        <a:t>C</a:t>
                      </a:r>
                      <a:r>
                        <a:rPr lang="en-GB" sz="1500" dirty="0">
                          <a:latin typeface="Arial" panose="020B0604020202020204" pitchFamily="34" charset="0"/>
                          <a:cs typeface="Arial" panose="020B0604020202020204" pitchFamily="34" charset="0"/>
                        </a:rPr>
                        <a:t>omparator / control</a:t>
                      </a:r>
                    </a:p>
                  </a:txBody>
                  <a:tcPr marL="38979" marR="38979" marT="38979" marB="0"/>
                </a:tc>
                <a:tc>
                  <a:txBody>
                    <a:bodyPr/>
                    <a:lstStyle/>
                    <a:p>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ntervention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D</a:t>
                      </a:r>
                      <a:r>
                        <a:rPr lang="en-GB" sz="1500" dirty="0">
                          <a:latin typeface="Arial" panose="020B0604020202020204" pitchFamily="34" charset="0"/>
                          <a:cs typeface="Arial" panose="020B0604020202020204" pitchFamily="34" charset="0"/>
                        </a:rPr>
                        <a:t>esign</a:t>
                      </a:r>
                    </a:p>
                  </a:txBody>
                  <a:tcPr marL="38979" marR="38979" marT="38979" marB="0"/>
                </a:tc>
                <a:tc>
                  <a:txBody>
                    <a:bodyPr/>
                    <a:lstStyle/>
                    <a:p>
                      <a:r>
                        <a:rPr lang="en-GB" sz="1700" b="1" dirty="0">
                          <a:latin typeface="Arial" panose="020B0604020202020204" pitchFamily="34" charset="0"/>
                          <a:cs typeface="Arial" panose="020B0604020202020204" pitchFamily="34" charset="0"/>
                        </a:rPr>
                        <a:t>L</a:t>
                      </a:r>
                      <a:r>
                        <a:rPr lang="en-GB" sz="1500" dirty="0">
                          <a:latin typeface="Arial" panose="020B0604020202020204" pitchFamily="34" charset="0"/>
                          <a:cs typeface="Arial" panose="020B0604020202020204" pitchFamily="34" charset="0"/>
                        </a:rPr>
                        <a:t>ocation</a:t>
                      </a:r>
                    </a:p>
                  </a:txBody>
                  <a:tcPr marL="38979" marR="38979" marT="38979" marB="0"/>
                </a:tc>
                <a:extLst>
                  <a:ext uri="{0D108BD9-81ED-4DB2-BD59-A6C34878D82A}">
                    <a16:rowId xmlns:a16="http://schemas.microsoft.com/office/drawing/2014/main" val="3871258918"/>
                  </a:ext>
                </a:extLst>
              </a:tr>
              <a:tr h="540000">
                <a:tc>
                  <a:txBody>
                    <a:bodyPr/>
                    <a:lstStyle/>
                    <a:p>
                      <a:r>
                        <a:rPr lang="en-GB" sz="1700" b="1" dirty="0">
                          <a:latin typeface="Arial" panose="020B0604020202020204" pitchFamily="34" charset="0"/>
                          <a:cs typeface="Arial" panose="020B0604020202020204" pitchFamily="34" charset="0"/>
                        </a:rPr>
                        <a:t>O</a:t>
                      </a:r>
                      <a:r>
                        <a:rPr lang="en-GB" sz="1500" dirty="0">
                          <a:latin typeface="Arial" panose="020B0604020202020204" pitchFamily="34" charset="0"/>
                          <a:cs typeface="Arial" panose="020B0604020202020204" pitchFamily="34" charset="0"/>
                        </a:rPr>
                        <a:t>utcome</a:t>
                      </a:r>
                    </a:p>
                  </a:txBody>
                  <a:tcPr marL="38979" marR="38979" marT="38979" marB="0"/>
                </a:tc>
                <a:tc>
                  <a:txBody>
                    <a:bodyPr/>
                    <a:lstStyle/>
                    <a:p>
                      <a:r>
                        <a:rPr lang="en-GB" sz="1700" b="1" dirty="0">
                          <a:latin typeface="Arial" panose="020B0604020202020204" pitchFamily="34" charset="0"/>
                          <a:cs typeface="Arial" panose="020B0604020202020204" pitchFamily="34" charset="0"/>
                        </a:rPr>
                        <a:t>C</a:t>
                      </a:r>
                      <a:r>
                        <a:rPr lang="en-GB" sz="1500" dirty="0">
                          <a:latin typeface="Arial" panose="020B0604020202020204" pitchFamily="34" charset="0"/>
                          <a:cs typeface="Arial" panose="020B0604020202020204" pitchFamily="34" charset="0"/>
                        </a:rPr>
                        <a:t>omparison</a:t>
                      </a:r>
                    </a:p>
                  </a:txBody>
                  <a:tcPr marL="38979" marR="38979" marT="38979" marB="0"/>
                </a:tc>
                <a:tc>
                  <a:txBody>
                    <a:bodyPr/>
                    <a:lstStyle/>
                    <a:p>
                      <a:r>
                        <a:rPr lang="en-GB" sz="1700" b="1"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valuation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mpact</a:t>
                      </a:r>
                    </a:p>
                  </a:txBody>
                  <a:tcPr marL="38979" marR="38979" marT="38979" marB="0"/>
                </a:tc>
                <a:extLst>
                  <a:ext uri="{0D108BD9-81ED-4DB2-BD59-A6C34878D82A}">
                    <a16:rowId xmlns:a16="http://schemas.microsoft.com/office/drawing/2014/main" val="2790575533"/>
                  </a:ext>
                </a:extLst>
              </a:tr>
              <a:tr h="540000">
                <a:tc>
                  <a:txBody>
                    <a:bodyPr/>
                    <a:lstStyle/>
                    <a:p>
                      <a:endParaRPr lang="en-GB" sz="1500">
                        <a:latin typeface="Arial" panose="020B0604020202020204" pitchFamily="34" charset="0"/>
                        <a:cs typeface="Arial" panose="020B0604020202020204" pitchFamily="34" charset="0"/>
                      </a:endParaRPr>
                    </a:p>
                  </a:txBody>
                  <a:tcPr marL="38979" marR="38979" marT="38979" marB="0"/>
                </a:tc>
                <a:tc>
                  <a:txBody>
                    <a:bodyPr/>
                    <a:lstStyle/>
                    <a:p>
                      <a:r>
                        <a:rPr lang="en-GB" sz="1700" b="1"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valuation</a:t>
                      </a:r>
                    </a:p>
                  </a:txBody>
                  <a:tcPr marL="38979" marR="38979" marT="38979" marB="0"/>
                </a:tc>
                <a:tc>
                  <a:txBody>
                    <a:bodyPr/>
                    <a:lstStyle/>
                    <a:p>
                      <a:r>
                        <a:rPr lang="en-GB" sz="1700" b="1" dirty="0">
                          <a:latin typeface="Arial" panose="020B0604020202020204" pitchFamily="34" charset="0"/>
                          <a:cs typeface="Arial" panose="020B0604020202020204" pitchFamily="34" charset="0"/>
                        </a:rPr>
                        <a:t>R</a:t>
                      </a:r>
                      <a:r>
                        <a:rPr lang="en-GB" sz="1500" dirty="0">
                          <a:latin typeface="Arial" panose="020B0604020202020204" pitchFamily="34" charset="0"/>
                          <a:cs typeface="Arial" panose="020B0604020202020204" pitchFamily="34" charset="0"/>
                        </a:rPr>
                        <a:t>esearch methodology</a:t>
                      </a:r>
                      <a:r>
                        <a:rPr lang="en-GB" sz="1500" baseline="0" dirty="0">
                          <a:latin typeface="Arial" panose="020B0604020202020204" pitchFamily="34" charset="0"/>
                          <a:cs typeface="Arial" panose="020B0604020202020204" pitchFamily="34" charset="0"/>
                        </a:rPr>
                        <a:t> / method</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a:latin typeface="Arial" panose="020B0604020202020204" pitchFamily="34" charset="0"/>
                          <a:cs typeface="Arial" panose="020B0604020202020204" pitchFamily="34" charset="0"/>
                        </a:rPr>
                        <a:t>P</a:t>
                      </a:r>
                      <a:r>
                        <a:rPr lang="en-GB" sz="1500" dirty="0">
                          <a:latin typeface="Arial" panose="020B0604020202020204" pitchFamily="34" charset="0"/>
                          <a:cs typeface="Arial" panose="020B0604020202020204" pitchFamily="34" charset="0"/>
                        </a:rPr>
                        <a:t>rofessionals</a:t>
                      </a:r>
                    </a:p>
                  </a:txBody>
                  <a:tcPr marL="38979" marR="38979" marT="38979" marB="0"/>
                </a:tc>
                <a:extLst>
                  <a:ext uri="{0D108BD9-81ED-4DB2-BD59-A6C34878D82A}">
                    <a16:rowId xmlns:a16="http://schemas.microsoft.com/office/drawing/2014/main" val="3246260294"/>
                  </a:ext>
                </a:extLst>
              </a:tr>
              <a:tr h="540000">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a:latin typeface="Arial" panose="020B0604020202020204" pitchFamily="34" charset="0"/>
                        <a:cs typeface="Arial" panose="020B0604020202020204" pitchFamily="34" charset="0"/>
                      </a:endParaRPr>
                    </a:p>
                  </a:txBody>
                  <a:tcPr marL="38979" marR="38979" marT="38979" marB="0"/>
                </a:tc>
                <a:tc>
                  <a:txBody>
                    <a:bodyPr/>
                    <a:lstStyle/>
                    <a:p>
                      <a:r>
                        <a:rPr lang="en-GB" sz="1700" b="1" dirty="0" err="1">
                          <a:latin typeface="Arial" panose="020B0604020202020204" pitchFamily="34" charset="0"/>
                          <a:cs typeface="Arial" panose="020B0604020202020204" pitchFamily="34" charset="0"/>
                        </a:rPr>
                        <a:t>SE</a:t>
                      </a:r>
                      <a:r>
                        <a:rPr lang="en-GB" sz="1500" dirty="0" err="1">
                          <a:latin typeface="Arial" panose="020B0604020202020204" pitchFamily="34" charset="0"/>
                          <a:cs typeface="Arial" panose="020B0604020202020204" pitchFamily="34" charset="0"/>
                        </a:rPr>
                        <a:t>rvice</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188470469"/>
                  </a:ext>
                </a:extLst>
              </a:tr>
            </a:tbl>
          </a:graphicData>
        </a:graphic>
      </p:graphicFrame>
    </p:spTree>
    <p:extLst>
      <p:ext uri="{BB962C8B-B14F-4D97-AF65-F5344CB8AC3E}">
        <p14:creationId xmlns:p14="http://schemas.microsoft.com/office/powerpoint/2010/main" val="8586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cs typeface="Arial"/>
              </a:rPr>
              <a:t>Exercise one: PICO</a:t>
            </a:r>
            <a:endParaRPr lang="en-US" dirty="0"/>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691153"/>
            <a:ext cx="10515600" cy="589085"/>
          </a:xfrm>
        </p:spPr>
        <p:txBody>
          <a:bodyPr>
            <a:normAutofit/>
          </a:bodyPr>
          <a:lstStyle/>
          <a:p>
            <a:pPr marL="0" indent="0">
              <a:buNone/>
            </a:pPr>
            <a:r>
              <a:rPr lang="en-GB" sz="2400" dirty="0"/>
              <a:t>Worksheet at </a:t>
            </a:r>
            <a:r>
              <a:rPr lang="en-GB" sz="2400" dirty="0">
                <a:hlinkClick r:id="rId2"/>
              </a:rPr>
              <a:t>https://edshare.gla.ac.uk/id/document/8024</a:t>
            </a:r>
            <a:endParaRPr lang="en-GB" sz="2400" dirty="0"/>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graphicFrame>
        <p:nvGraphicFramePr>
          <p:cNvPr id="6" name="Table 5">
            <a:extLst>
              <a:ext uri="{FF2B5EF4-FFF2-40B4-BE49-F238E27FC236}">
                <a16:creationId xmlns:a16="http://schemas.microsoft.com/office/drawing/2014/main" id="{43B25CAC-9F35-8A62-97DF-579B378E27B0}"/>
              </a:ext>
            </a:extLst>
          </p:cNvPr>
          <p:cNvGraphicFramePr>
            <a:graphicFrameLocks noGrp="1"/>
          </p:cNvGraphicFramePr>
          <p:nvPr>
            <p:extLst>
              <p:ext uri="{D42A27DB-BD31-4B8C-83A1-F6EECF244321}">
                <p14:modId xmlns:p14="http://schemas.microsoft.com/office/powerpoint/2010/main" val="2050559761"/>
              </p:ext>
            </p:extLst>
          </p:nvPr>
        </p:nvGraphicFramePr>
        <p:xfrm>
          <a:off x="838200" y="2286998"/>
          <a:ext cx="4253753" cy="3889008"/>
        </p:xfrm>
        <a:graphic>
          <a:graphicData uri="http://schemas.openxmlformats.org/drawingml/2006/table">
            <a:tbl>
              <a:tblPr firstRow="1" bandRow="1">
                <a:tableStyleId>{BC89EF96-8CEA-46FF-86C4-4CE0E7609802}</a:tableStyleId>
              </a:tblPr>
              <a:tblGrid>
                <a:gridCol w="1688810">
                  <a:extLst>
                    <a:ext uri="{9D8B030D-6E8A-4147-A177-3AD203B41FA5}">
                      <a16:colId xmlns:a16="http://schemas.microsoft.com/office/drawing/2014/main" val="3625104926"/>
                    </a:ext>
                  </a:extLst>
                </a:gridCol>
                <a:gridCol w="2564943">
                  <a:extLst>
                    <a:ext uri="{9D8B030D-6E8A-4147-A177-3AD203B41FA5}">
                      <a16:colId xmlns:a16="http://schemas.microsoft.com/office/drawing/2014/main" val="514238914"/>
                    </a:ext>
                  </a:extLst>
                </a:gridCol>
              </a:tblGrid>
              <a:tr h="157795">
                <a:tc>
                  <a:txBody>
                    <a:bodyPr/>
                    <a:lstStyle/>
                    <a:p>
                      <a:r>
                        <a:rPr lang="en-GB" sz="2000" dirty="0">
                          <a:latin typeface="Arial" panose="020B0604020202020204" pitchFamily="34" charset="0"/>
                          <a:cs typeface="Arial" panose="020B0604020202020204" pitchFamily="34" charset="0"/>
                        </a:rPr>
                        <a:t>Framework element</a:t>
                      </a:r>
                    </a:p>
                  </a:txBody>
                  <a:tcPr marL="38568" marR="38568" marT="38568" marB="0"/>
                </a:tc>
                <a:tc>
                  <a:txBody>
                    <a:bodyPr/>
                    <a:lstStyle/>
                    <a:p>
                      <a:r>
                        <a:rPr lang="en-GB" sz="2000" dirty="0">
                          <a:latin typeface="Arial" panose="020B0604020202020204" pitchFamily="34" charset="0"/>
                          <a:cs typeface="Arial" panose="020B0604020202020204" pitchFamily="34" charset="0"/>
                        </a:rPr>
                        <a:t>Concept</a:t>
                      </a:r>
                    </a:p>
                  </a:txBody>
                  <a:tcPr marL="38568" marR="38568" marT="38568" marB="0"/>
                </a:tc>
                <a:extLst>
                  <a:ext uri="{0D108BD9-81ED-4DB2-BD59-A6C34878D82A}">
                    <a16:rowId xmlns:a16="http://schemas.microsoft.com/office/drawing/2014/main" val="1664043594"/>
                  </a:ext>
                </a:extLst>
              </a:tr>
              <a:tr h="157795">
                <a:tc>
                  <a:txBody>
                    <a:bodyPr/>
                    <a:lstStyle/>
                    <a:p>
                      <a:r>
                        <a:rPr lang="en-GB" sz="2000" dirty="0">
                          <a:latin typeface="Arial" panose="020B0604020202020204" pitchFamily="34" charset="0"/>
                          <a:cs typeface="Arial" panose="020B0604020202020204" pitchFamily="34" charset="0"/>
                        </a:rPr>
                        <a:t>Population / patient</a:t>
                      </a:r>
                    </a:p>
                  </a:txBody>
                  <a:tcPr marL="38568" marR="38568" marT="38568" marB="0"/>
                </a:tc>
                <a:tc>
                  <a:txBody>
                    <a:bodyPr/>
                    <a:lstStyle/>
                    <a:p>
                      <a:r>
                        <a:rPr lang="en-GB" sz="2000" dirty="0">
                          <a:latin typeface="Arial" panose="020B0604020202020204" pitchFamily="34" charset="0"/>
                          <a:cs typeface="Arial" panose="020B0604020202020204" pitchFamily="34" charset="0"/>
                        </a:rPr>
                        <a:t>adult</a:t>
                      </a:r>
                      <a:r>
                        <a:rPr lang="en-GB" sz="2000" baseline="0" dirty="0">
                          <a:latin typeface="Arial" panose="020B0604020202020204" pitchFamily="34" charset="0"/>
                          <a:cs typeface="Arial" panose="020B0604020202020204" pitchFamily="34" charset="0"/>
                        </a:rPr>
                        <a:t> cat</a:t>
                      </a:r>
                    </a:p>
                    <a:p>
                      <a:endParaRPr lang="en-GB" sz="2000" dirty="0">
                        <a:latin typeface="Arial" panose="020B0604020202020204" pitchFamily="34" charset="0"/>
                        <a:cs typeface="Arial" panose="020B0604020202020204" pitchFamily="34" charset="0"/>
                      </a:endParaRPr>
                    </a:p>
                  </a:txBody>
                  <a:tcPr marL="38568" marR="38568" marT="38568" marB="0"/>
                </a:tc>
                <a:extLst>
                  <a:ext uri="{0D108BD9-81ED-4DB2-BD59-A6C34878D82A}">
                    <a16:rowId xmlns:a16="http://schemas.microsoft.com/office/drawing/2014/main" val="4056137660"/>
                  </a:ext>
                </a:extLst>
              </a:tr>
              <a:tr h="157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Population / patient</a:t>
                      </a:r>
                    </a:p>
                  </a:txBody>
                  <a:tcPr marL="38568" marR="38568" marT="38568" marB="0"/>
                </a:tc>
                <a:tc>
                  <a:txBody>
                    <a:bodyPr/>
                    <a:lstStyle/>
                    <a:p>
                      <a:r>
                        <a:rPr lang="en-GB" sz="2000" dirty="0">
                          <a:latin typeface="Arial" panose="020B0604020202020204" pitchFamily="34" charset="0"/>
                          <a:cs typeface="Arial" panose="020B0604020202020204" pitchFamily="34" charset="0"/>
                        </a:rPr>
                        <a:t>chronic kidney disease</a:t>
                      </a:r>
                    </a:p>
                  </a:txBody>
                  <a:tcPr marL="38568" marR="38568" marT="38568" marB="0"/>
                </a:tc>
                <a:extLst>
                  <a:ext uri="{0D108BD9-81ED-4DB2-BD59-A6C34878D82A}">
                    <a16:rowId xmlns:a16="http://schemas.microsoft.com/office/drawing/2014/main" val="988721110"/>
                  </a:ext>
                </a:extLst>
              </a:tr>
              <a:tr h="157795">
                <a:tc>
                  <a:txBody>
                    <a:bodyPr/>
                    <a:lstStyle/>
                    <a:p>
                      <a:r>
                        <a:rPr lang="en-GB" sz="2000" dirty="0">
                          <a:latin typeface="Arial" panose="020B0604020202020204" pitchFamily="34" charset="0"/>
                          <a:cs typeface="Arial" panose="020B0604020202020204" pitchFamily="34" charset="0"/>
                        </a:rPr>
                        <a:t>Intervention / indicator</a:t>
                      </a:r>
                    </a:p>
                  </a:txBody>
                  <a:tcPr marL="38568" marR="38568" marT="38568" marB="0"/>
                </a:tc>
                <a:tc>
                  <a:txBody>
                    <a:bodyPr/>
                    <a:lstStyle/>
                    <a:p>
                      <a:r>
                        <a:rPr lang="en-GB" sz="2000" dirty="0">
                          <a:latin typeface="Arial" panose="020B0604020202020204" pitchFamily="34" charset="0"/>
                          <a:cs typeface="Arial" panose="020B0604020202020204" pitchFamily="34" charset="0"/>
                        </a:rPr>
                        <a:t>Wet maintenance diet</a:t>
                      </a:r>
                    </a:p>
                  </a:txBody>
                  <a:tcPr marL="38568" marR="38568" marT="38568" marB="0"/>
                </a:tc>
                <a:extLst>
                  <a:ext uri="{0D108BD9-81ED-4DB2-BD59-A6C34878D82A}">
                    <a16:rowId xmlns:a16="http://schemas.microsoft.com/office/drawing/2014/main" val="2423387628"/>
                  </a:ext>
                </a:extLst>
              </a:tr>
              <a:tr h="157795">
                <a:tc>
                  <a:txBody>
                    <a:bodyPr/>
                    <a:lstStyle/>
                    <a:p>
                      <a:r>
                        <a:rPr lang="en-GB" sz="2000" dirty="0">
                          <a:latin typeface="Arial" panose="020B0604020202020204" pitchFamily="34" charset="0"/>
                          <a:cs typeface="Arial" panose="020B0604020202020204" pitchFamily="34" charset="0"/>
                        </a:rPr>
                        <a:t>Comparator / control</a:t>
                      </a:r>
                    </a:p>
                  </a:txBody>
                  <a:tcPr marL="38568" marR="38568" marT="38568" marB="0"/>
                </a:tc>
                <a:tc>
                  <a:txBody>
                    <a:bodyPr/>
                    <a:lstStyle/>
                    <a:p>
                      <a:r>
                        <a:rPr lang="en-GB" sz="2000" dirty="0">
                          <a:latin typeface="Arial" panose="020B0604020202020204" pitchFamily="34" charset="0"/>
                          <a:cs typeface="Arial" panose="020B0604020202020204" pitchFamily="34" charset="0"/>
                        </a:rPr>
                        <a:t>dry maintenance diet</a:t>
                      </a:r>
                    </a:p>
                  </a:txBody>
                  <a:tcPr marL="38568" marR="38568" marT="38568" marB="0"/>
                </a:tc>
                <a:extLst>
                  <a:ext uri="{0D108BD9-81ED-4DB2-BD59-A6C34878D82A}">
                    <a16:rowId xmlns:a16="http://schemas.microsoft.com/office/drawing/2014/main" val="3871258918"/>
                  </a:ext>
                </a:extLst>
              </a:tr>
              <a:tr h="232915">
                <a:tc>
                  <a:txBody>
                    <a:bodyPr/>
                    <a:lstStyle/>
                    <a:p>
                      <a:r>
                        <a:rPr lang="en-GB" sz="2000" dirty="0">
                          <a:latin typeface="Arial" panose="020B0604020202020204" pitchFamily="34" charset="0"/>
                          <a:cs typeface="Arial" panose="020B0604020202020204" pitchFamily="34" charset="0"/>
                        </a:rPr>
                        <a:t>Outcome</a:t>
                      </a:r>
                    </a:p>
                  </a:txBody>
                  <a:tcPr marL="38568" marR="38568" marT="38568" marB="0"/>
                </a:tc>
                <a:tc>
                  <a:txBody>
                    <a:bodyPr/>
                    <a:lstStyle/>
                    <a:p>
                      <a:r>
                        <a:rPr lang="en-GB" sz="2000" dirty="0">
                          <a:latin typeface="Arial" panose="020B0604020202020204" pitchFamily="34" charset="0"/>
                          <a:cs typeface="Arial" panose="020B0604020202020204" pitchFamily="34" charset="0"/>
                        </a:rPr>
                        <a:t>lower disease risk</a:t>
                      </a:r>
                    </a:p>
                    <a:p>
                      <a:endParaRPr lang="en-GB" sz="2000" dirty="0">
                        <a:latin typeface="Arial" panose="020B0604020202020204" pitchFamily="34" charset="0"/>
                        <a:cs typeface="Arial" panose="020B0604020202020204" pitchFamily="34" charset="0"/>
                      </a:endParaRPr>
                    </a:p>
                  </a:txBody>
                  <a:tcPr marL="38568" marR="38568" marT="38568" marB="0"/>
                </a:tc>
                <a:extLst>
                  <a:ext uri="{0D108BD9-81ED-4DB2-BD59-A6C34878D82A}">
                    <a16:rowId xmlns:a16="http://schemas.microsoft.com/office/drawing/2014/main" val="2790575533"/>
                  </a:ext>
                </a:extLst>
              </a:tr>
            </a:tbl>
          </a:graphicData>
        </a:graphic>
      </p:graphicFrame>
      <p:sp>
        <p:nvSpPr>
          <p:cNvPr id="7" name="TextBox 6">
            <a:extLst>
              <a:ext uri="{FF2B5EF4-FFF2-40B4-BE49-F238E27FC236}">
                <a16:creationId xmlns:a16="http://schemas.microsoft.com/office/drawing/2014/main" id="{038FCAD2-B32E-D597-7912-E1BD2A4A5CC0}"/>
              </a:ext>
            </a:extLst>
          </p:cNvPr>
          <p:cNvSpPr txBox="1"/>
          <p:nvPr/>
        </p:nvSpPr>
        <p:spPr>
          <a:xfrm>
            <a:off x="6104878" y="2414709"/>
            <a:ext cx="5585098" cy="317009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Search strategy</a:t>
            </a:r>
          </a:p>
          <a:p>
            <a:endParaRPr lang="en-GB" sz="2000" b="1"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(cat OR cats OR feline*)</a:t>
            </a:r>
          </a:p>
          <a:p>
            <a:pPr algn="ctr"/>
            <a:r>
              <a:rPr lang="en-GB" sz="2000" dirty="0">
                <a:latin typeface="Arial" panose="020B0604020202020204" pitchFamily="34" charset="0"/>
                <a:cs typeface="Arial" panose="020B0604020202020204" pitchFamily="34" charset="0"/>
              </a:rPr>
              <a:t>AND</a:t>
            </a:r>
          </a:p>
          <a:p>
            <a:pPr algn="ctr"/>
            <a:r>
              <a:rPr lang="en-GB" sz="2000" dirty="0">
                <a:latin typeface="Arial" panose="020B0604020202020204" pitchFamily="34" charset="0"/>
                <a:cs typeface="Arial" panose="020B0604020202020204" pitchFamily="34" charset="0"/>
              </a:rPr>
              <a:t>(chronic renal failure OR chronic renal disease OR chronic renal insufficiency OR chronic kidney insufficiency OR chronic kidney failure OR chronic kidney disease OR CKD)</a:t>
            </a:r>
          </a:p>
          <a:p>
            <a:pPr algn="ctr"/>
            <a:r>
              <a:rPr lang="en-GB" sz="2000" dirty="0">
                <a:latin typeface="Arial" panose="020B0604020202020204" pitchFamily="34" charset="0"/>
                <a:cs typeface="Arial" panose="020B0604020202020204" pitchFamily="34" charset="0"/>
              </a:rPr>
              <a:t>AND</a:t>
            </a:r>
          </a:p>
          <a:p>
            <a:pPr algn="ctr"/>
            <a:r>
              <a:rPr lang="en-GB" sz="2000" dirty="0">
                <a:latin typeface="Arial" panose="020B0604020202020204" pitchFamily="34" charset="0"/>
                <a:cs typeface="Arial" panose="020B0604020202020204" pitchFamily="34" charset="0"/>
              </a:rPr>
              <a:t>(diet* OR food* OR feed)</a:t>
            </a:r>
          </a:p>
        </p:txBody>
      </p:sp>
    </p:spTree>
    <p:extLst>
      <p:ext uri="{BB962C8B-B14F-4D97-AF65-F5344CB8AC3E}">
        <p14:creationId xmlns:p14="http://schemas.microsoft.com/office/powerpoint/2010/main" val="38381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Tree>
    <p:extLst>
      <p:ext uri="{BB962C8B-B14F-4D97-AF65-F5344CB8AC3E}">
        <p14:creationId xmlns:p14="http://schemas.microsoft.com/office/powerpoint/2010/main" val="303982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a:cs typeface="Arial"/>
              </a:rPr>
              <a:t>Don't reinvent the wheel</a:t>
            </a:r>
            <a:endParaRPr lang="en-US" dirty="0"/>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5" name="Rectangle 4">
            <a:extLst>
              <a:ext uri="{FF2B5EF4-FFF2-40B4-BE49-F238E27FC236}">
                <a16:creationId xmlns:a16="http://schemas.microsoft.com/office/drawing/2014/main" id="{C63EE2C8-451D-8D7D-8932-20C2AF0BE41E}"/>
              </a:ext>
            </a:extLst>
          </p:cNvPr>
          <p:cNvSpPr/>
          <p:nvPr/>
        </p:nvSpPr>
        <p:spPr>
          <a:xfrm>
            <a:off x="838200" y="5644014"/>
            <a:ext cx="10515600" cy="461665"/>
          </a:xfrm>
          <a:prstGeom prst="rect">
            <a:avLst/>
          </a:prstGeom>
        </p:spPr>
        <p:txBody>
          <a:bodyPr wrap="square" lIns="91440" tIns="45720" rIns="91440" bIns="45720" anchor="t">
            <a:spAutoFit/>
          </a:bodyPr>
          <a:lstStyle/>
          <a:p>
            <a:r>
              <a:rPr lang="en-GB" sz="1200" dirty="0">
                <a:ea typeface="+mn-lt"/>
                <a:cs typeface="+mn-lt"/>
              </a:rPr>
              <a:t>Dawson ER, Stennett M, Daly B</a:t>
            </a:r>
            <a:r>
              <a:rPr lang="en-GB" sz="1200" i="1" dirty="0">
                <a:ea typeface="+mn-lt"/>
                <a:cs typeface="+mn-lt"/>
              </a:rPr>
              <a:t>, et al. </a:t>
            </a:r>
            <a:r>
              <a:rPr lang="en-GB" sz="1200" dirty="0">
                <a:ea typeface="+mn-lt"/>
                <a:cs typeface="+mn-lt"/>
              </a:rPr>
              <a:t>Upstream interventions to promote oral health and reduce socioeconomic oral health inequalities: a scoping review protocol</a:t>
            </a:r>
            <a:endParaRPr lang="en-GB" dirty="0">
              <a:cs typeface="Calibri"/>
            </a:endParaRPr>
          </a:p>
          <a:p>
            <a:r>
              <a:rPr lang="en-GB" sz="1200" i="1" dirty="0">
                <a:ea typeface="+mn-lt"/>
                <a:cs typeface="+mn-lt"/>
              </a:rPr>
              <a:t>BMJ Open </a:t>
            </a:r>
            <a:r>
              <a:rPr lang="en-GB" sz="1200" dirty="0">
                <a:ea typeface="+mn-lt"/>
                <a:cs typeface="+mn-lt"/>
              </a:rPr>
              <a:t>2022;</a:t>
            </a:r>
            <a:r>
              <a:rPr lang="en-GB" sz="1200" b="1" dirty="0">
                <a:ea typeface="+mn-lt"/>
                <a:cs typeface="+mn-lt"/>
              </a:rPr>
              <a:t>12:</a:t>
            </a:r>
            <a:r>
              <a:rPr lang="en-GB" sz="1200" dirty="0">
                <a:ea typeface="+mn-lt"/>
                <a:cs typeface="+mn-lt"/>
              </a:rPr>
              <a:t>e059441. </a:t>
            </a:r>
            <a:r>
              <a:rPr lang="en-GB" sz="1200" dirty="0" err="1">
                <a:ea typeface="+mn-lt"/>
                <a:cs typeface="+mn-lt"/>
              </a:rPr>
              <a:t>doi</a:t>
            </a:r>
            <a:r>
              <a:rPr lang="en-GB" sz="1200" dirty="0">
                <a:ea typeface="+mn-lt"/>
                <a:cs typeface="+mn-lt"/>
              </a:rPr>
              <a:t>: </a:t>
            </a:r>
            <a:r>
              <a:rPr lang="en-GB" sz="1200" dirty="0">
                <a:ea typeface="+mn-lt"/>
                <a:cs typeface="+mn-lt"/>
                <a:hlinkClick r:id="rId3"/>
              </a:rPr>
              <a:t>10.1136/bmjopen-2021-059441</a:t>
            </a:r>
            <a:endParaRPr lang="en-GB" dirty="0"/>
          </a:p>
        </p:txBody>
      </p:sp>
      <p:sp>
        <p:nvSpPr>
          <p:cNvPr id="7" name="Content Placeholder 6">
            <a:extLst>
              <a:ext uri="{FF2B5EF4-FFF2-40B4-BE49-F238E27FC236}">
                <a16:creationId xmlns:a16="http://schemas.microsoft.com/office/drawing/2014/main" id="{F68E731B-114A-8CB1-910C-6B3150245806}"/>
              </a:ext>
            </a:extLst>
          </p:cNvPr>
          <p:cNvSpPr>
            <a:spLocks noGrp="1"/>
          </p:cNvSpPr>
          <p:nvPr>
            <p:ph idx="1"/>
          </p:nvPr>
        </p:nvSpPr>
        <p:spPr>
          <a:xfrm>
            <a:off x="838200" y="1825625"/>
            <a:ext cx="10515600" cy="3689981"/>
          </a:xfrm>
        </p:spPr>
        <p:txBody>
          <a:bodyPr vert="horz" lIns="91440" tIns="45720" rIns="91440" bIns="45720" rtlCol="0" anchor="t">
            <a:normAutofit fontScale="92500" lnSpcReduction="20000"/>
          </a:bodyPr>
          <a:lstStyle/>
          <a:p>
            <a:pPr marL="0" indent="0">
              <a:lnSpc>
                <a:spcPct val="150000"/>
              </a:lnSpc>
              <a:buNone/>
            </a:pPr>
            <a:r>
              <a:rPr lang="en-GB" dirty="0">
                <a:latin typeface="Arial"/>
                <a:ea typeface="+mn-lt"/>
                <a:cs typeface="+mn-lt"/>
              </a:rPr>
              <a:t>"Given the difficulty defining upstream interventions, a multistranded search method</a:t>
            </a:r>
            <a:r>
              <a:rPr lang="en-GB" baseline="30000" dirty="0">
                <a:latin typeface="Arial"/>
                <a:ea typeface="+mn-lt"/>
                <a:cs typeface="+mn-lt"/>
              </a:rPr>
              <a:t>28</a:t>
            </a:r>
            <a:r>
              <a:rPr lang="en-GB" dirty="0">
                <a:latin typeface="Arial"/>
                <a:ea typeface="+mn-lt"/>
                <a:cs typeface="+mn-lt"/>
              </a:rPr>
              <a:t> will be employed, with each strand representing an intervention of interest. [...] The dental and oral health elements of the search will be </a:t>
            </a:r>
            <a:r>
              <a:rPr lang="en-GB" b="1" dirty="0">
                <a:latin typeface="Arial"/>
                <a:ea typeface="+mn-lt"/>
                <a:cs typeface="+mn-lt"/>
              </a:rPr>
              <a:t>adapted from the strategies employed by Waldron </a:t>
            </a:r>
            <a:r>
              <a:rPr lang="en-GB" b="1" i="1" dirty="0">
                <a:latin typeface="Arial"/>
                <a:ea typeface="+mn-lt"/>
                <a:cs typeface="+mn-lt"/>
              </a:rPr>
              <a:t>et al</a:t>
            </a:r>
            <a:r>
              <a:rPr lang="en-GB" b="1" baseline="30000" dirty="0">
                <a:latin typeface="Arial"/>
                <a:ea typeface="+mn-lt"/>
                <a:cs typeface="+mn-lt"/>
              </a:rPr>
              <a:t>29</a:t>
            </a:r>
            <a:r>
              <a:rPr lang="en-GB" b="1" dirty="0">
                <a:latin typeface="Arial"/>
                <a:ea typeface="+mn-lt"/>
                <a:cs typeface="+mn-lt"/>
              </a:rPr>
              <a:t> and Arora </a:t>
            </a:r>
            <a:r>
              <a:rPr lang="en-GB" b="1" i="1" dirty="0">
                <a:latin typeface="Arial"/>
                <a:ea typeface="+mn-lt"/>
                <a:cs typeface="+mn-lt"/>
              </a:rPr>
              <a:t>et al</a:t>
            </a:r>
            <a:r>
              <a:rPr lang="en-GB" b="1" dirty="0">
                <a:latin typeface="Arial"/>
                <a:ea typeface="+mn-lt"/>
                <a:cs typeface="+mn-lt"/>
              </a:rPr>
              <a:t>.</a:t>
            </a:r>
            <a:r>
              <a:rPr lang="en-GB" b="1" baseline="30000" dirty="0">
                <a:latin typeface="Arial"/>
                <a:ea typeface="+mn-lt"/>
                <a:cs typeface="+mn-lt"/>
              </a:rPr>
              <a:t>30</a:t>
            </a:r>
            <a:r>
              <a:rPr lang="en-GB" dirty="0">
                <a:latin typeface="Arial"/>
                <a:ea typeface="+mn-lt"/>
                <a:cs typeface="+mn-lt"/>
              </a:rPr>
              <a:t> The sugar tax strand of the search will </a:t>
            </a:r>
            <a:r>
              <a:rPr lang="en-GB" b="1" dirty="0">
                <a:latin typeface="Arial"/>
                <a:ea typeface="+mn-lt"/>
                <a:cs typeface="+mn-lt"/>
              </a:rPr>
              <a:t>use the strategies of </a:t>
            </a:r>
            <a:r>
              <a:rPr lang="en-GB" b="1" dirty="0" err="1">
                <a:latin typeface="Arial"/>
                <a:ea typeface="+mn-lt"/>
                <a:cs typeface="+mn-lt"/>
              </a:rPr>
              <a:t>Pfinder</a:t>
            </a:r>
            <a:r>
              <a:rPr lang="en-GB" b="1" dirty="0">
                <a:latin typeface="Arial"/>
                <a:ea typeface="+mn-lt"/>
                <a:cs typeface="+mn-lt"/>
              </a:rPr>
              <a:t> </a:t>
            </a:r>
            <a:r>
              <a:rPr lang="en-GB" b="1" i="1" dirty="0">
                <a:latin typeface="Arial"/>
                <a:ea typeface="+mn-lt"/>
                <a:cs typeface="+mn-lt"/>
              </a:rPr>
              <a:t>et al</a:t>
            </a:r>
            <a:r>
              <a:rPr lang="en-GB" b="1" baseline="30000" dirty="0">
                <a:latin typeface="Arial"/>
                <a:ea typeface="+mn-lt"/>
                <a:cs typeface="+mn-lt"/>
              </a:rPr>
              <a:t>31</a:t>
            </a:r>
            <a:r>
              <a:rPr lang="en-GB" dirty="0">
                <a:latin typeface="Arial"/>
                <a:ea typeface="+mn-lt"/>
                <a:cs typeface="+mn-lt"/>
              </a:rPr>
              <a:t> and the equity-focused strand will </a:t>
            </a:r>
            <a:r>
              <a:rPr lang="en-GB" b="1" dirty="0">
                <a:latin typeface="Arial"/>
                <a:ea typeface="+mn-lt"/>
                <a:cs typeface="+mn-lt"/>
              </a:rPr>
              <a:t>use the strategies of Prady </a:t>
            </a:r>
            <a:r>
              <a:rPr lang="en-GB" b="1" i="1" dirty="0">
                <a:latin typeface="Arial"/>
                <a:ea typeface="+mn-lt"/>
                <a:cs typeface="+mn-lt"/>
              </a:rPr>
              <a:t>et al</a:t>
            </a:r>
            <a:r>
              <a:rPr lang="en-GB" b="1" dirty="0">
                <a:latin typeface="Arial"/>
                <a:ea typeface="+mn-lt"/>
                <a:cs typeface="+mn-lt"/>
              </a:rPr>
              <a:t>.</a:t>
            </a:r>
            <a:r>
              <a:rPr lang="en-GB" b="1" baseline="30000" dirty="0">
                <a:latin typeface="Arial"/>
                <a:ea typeface="+mn-lt"/>
                <a:cs typeface="+mn-lt"/>
              </a:rPr>
              <a:t>32</a:t>
            </a:r>
            <a:r>
              <a:rPr lang="en-GB" dirty="0">
                <a:latin typeface="Arial"/>
                <a:ea typeface="+mn-lt"/>
                <a:cs typeface="Arial"/>
              </a:rPr>
              <a:t>"</a:t>
            </a:r>
            <a:endParaRPr lang="en-US" dirty="0">
              <a:latin typeface="Arial"/>
              <a:cs typeface="Arial"/>
            </a:endParaRPr>
          </a:p>
        </p:txBody>
      </p:sp>
    </p:spTree>
    <p:extLst>
      <p:ext uri="{BB962C8B-B14F-4D97-AF65-F5344CB8AC3E}">
        <p14:creationId xmlns:p14="http://schemas.microsoft.com/office/powerpoint/2010/main" val="312326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a:cs typeface="Arial"/>
              </a:rPr>
              <a:t>Advanced search techniques</a:t>
            </a:r>
            <a:endParaRPr lang="en-US" dirty="0"/>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7" name="Content Placeholder 6">
            <a:extLst>
              <a:ext uri="{FF2B5EF4-FFF2-40B4-BE49-F238E27FC236}">
                <a16:creationId xmlns:a16="http://schemas.microsoft.com/office/drawing/2014/main" id="{F68E731B-114A-8CB1-910C-6B3150245806}"/>
              </a:ext>
            </a:extLst>
          </p:cNvPr>
          <p:cNvSpPr>
            <a:spLocks noGrp="1"/>
          </p:cNvSpPr>
          <p:nvPr>
            <p:ph idx="1"/>
          </p:nvPr>
        </p:nvSpPr>
        <p:spPr>
          <a:xfrm>
            <a:off x="838200" y="1825625"/>
            <a:ext cx="10515600" cy="4073151"/>
          </a:xfrm>
        </p:spPr>
        <p:txBody>
          <a:bodyPr vert="horz" lIns="91440" tIns="45720" rIns="91440" bIns="45720" rtlCol="0" anchor="t">
            <a:normAutofit/>
          </a:bodyPr>
          <a:lstStyle/>
          <a:p>
            <a:pPr>
              <a:lnSpc>
                <a:spcPct val="100000"/>
              </a:lnSpc>
            </a:pPr>
            <a:r>
              <a:rPr lang="en-GB" sz="2400" dirty="0">
                <a:latin typeface="Arial" panose="020B0604020202020204" pitchFamily="34" charset="0"/>
                <a:cs typeface="Arial" panose="020B0604020202020204" pitchFamily="34" charset="0"/>
              </a:rPr>
              <a:t>OR: increases sensitivity</a:t>
            </a:r>
          </a:p>
          <a:p>
            <a:pPr lvl="1">
              <a:lnSpc>
                <a:spcPct val="100000"/>
              </a:lnSpc>
            </a:pPr>
            <a:r>
              <a:rPr lang="en-GB" dirty="0">
                <a:latin typeface="Arial" panose="020B0604020202020204" pitchFamily="34" charset="0"/>
                <a:cs typeface="Arial" panose="020B0604020202020204" pitchFamily="34" charset="0"/>
              </a:rPr>
              <a:t>use for different synonyms, spelling variants and acronyms i.e., diet or eat or feed</a:t>
            </a:r>
          </a:p>
          <a:p>
            <a:pPr>
              <a:lnSpc>
                <a:spcPct val="100000"/>
              </a:lnSpc>
            </a:pPr>
            <a:r>
              <a:rPr lang="en-GB" sz="2400" dirty="0">
                <a:latin typeface="Arial" panose="020B0604020202020204" pitchFamily="34" charset="0"/>
                <a:cs typeface="Arial" panose="020B0604020202020204" pitchFamily="34" charset="0"/>
              </a:rPr>
              <a:t>AND: increases specificity</a:t>
            </a:r>
          </a:p>
          <a:p>
            <a:pPr lvl="1">
              <a:lnSpc>
                <a:spcPct val="100000"/>
              </a:lnSpc>
            </a:pPr>
            <a:r>
              <a:rPr lang="en-GB" dirty="0">
                <a:latin typeface="Arial" panose="020B0604020202020204" pitchFamily="34" charset="0"/>
                <a:cs typeface="Arial" panose="020B0604020202020204" pitchFamily="34" charset="0"/>
              </a:rPr>
              <a:t>use to group different concepts that must be mentioned with the search results i.e., Population AND Intervention AND Comparator</a:t>
            </a:r>
          </a:p>
          <a:p>
            <a:pPr>
              <a:lnSpc>
                <a:spcPct val="100000"/>
              </a:lnSpc>
            </a:pPr>
            <a:r>
              <a:rPr lang="en-GB" sz="2400" dirty="0">
                <a:latin typeface="Arial" panose="020B0604020202020204" pitchFamily="34" charset="0"/>
                <a:cs typeface="Arial" panose="020B0604020202020204" pitchFamily="34" charset="0"/>
              </a:rPr>
              <a:t>NOT: exclude unwanted terms</a:t>
            </a:r>
          </a:p>
          <a:p>
            <a:pPr lvl="1">
              <a:lnSpc>
                <a:spcPct val="100000"/>
              </a:lnSpc>
            </a:pPr>
            <a:r>
              <a:rPr lang="en-GB" dirty="0">
                <a:latin typeface="Arial" panose="020B0604020202020204" pitchFamily="34" charset="0"/>
                <a:cs typeface="Arial" panose="020B0604020202020204" pitchFamily="34" charset="0"/>
              </a:rPr>
              <a:t>in most circumstances, never use NOT; you may lose important references</a:t>
            </a:r>
          </a:p>
        </p:txBody>
      </p:sp>
    </p:spTree>
    <p:extLst>
      <p:ext uri="{BB962C8B-B14F-4D97-AF65-F5344CB8AC3E}">
        <p14:creationId xmlns:p14="http://schemas.microsoft.com/office/powerpoint/2010/main" val="217521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a:cs typeface="Arial"/>
              </a:rPr>
              <a:t>Advanced search techniques</a:t>
            </a:r>
            <a:endParaRPr lang="en-US" dirty="0"/>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7" name="Content Placeholder 6">
            <a:extLst>
              <a:ext uri="{FF2B5EF4-FFF2-40B4-BE49-F238E27FC236}">
                <a16:creationId xmlns:a16="http://schemas.microsoft.com/office/drawing/2014/main" id="{F68E731B-114A-8CB1-910C-6B3150245806}"/>
              </a:ext>
            </a:extLst>
          </p:cNvPr>
          <p:cNvSpPr>
            <a:spLocks noGrp="1"/>
          </p:cNvSpPr>
          <p:nvPr>
            <p:ph idx="1"/>
          </p:nvPr>
        </p:nvSpPr>
        <p:spPr>
          <a:xfrm>
            <a:off x="838200" y="1690688"/>
            <a:ext cx="10515600" cy="4073151"/>
          </a:xfrm>
        </p:spPr>
        <p:txBody>
          <a:bodyPr vert="horz" lIns="91440" tIns="45720" rIns="91440" bIns="45720" rtlCol="0" anchor="t">
            <a:noAutofit/>
          </a:bodyPr>
          <a:lstStyle/>
          <a:p>
            <a:pPr>
              <a:lnSpc>
                <a:spcPct val="100000"/>
              </a:lnSpc>
            </a:pPr>
            <a:r>
              <a:rPr lang="en-GB" sz="2000" dirty="0">
                <a:latin typeface="Arial" panose="020B0604020202020204" pitchFamily="34" charset="0"/>
                <a:cs typeface="Arial" panose="020B0604020202020204" pitchFamily="34" charset="0"/>
              </a:rPr>
              <a:t>Proximity: more sensitive than phrase searching</a:t>
            </a:r>
          </a:p>
          <a:p>
            <a:pPr lvl="1">
              <a:lnSpc>
                <a:spcPct val="100000"/>
              </a:lnSpc>
            </a:pPr>
            <a:r>
              <a:rPr lang="en-GB" sz="2000" dirty="0">
                <a:latin typeface="Arial" panose="020B0604020202020204" pitchFamily="34" charset="0"/>
                <a:cs typeface="Arial" panose="020B0604020202020204" pitchFamily="34" charset="0"/>
              </a:rPr>
              <a:t>use to find words near each other, i.e., “mental health” adj3 (personnel or professionals or staff)</a:t>
            </a:r>
          </a:p>
          <a:p>
            <a:pPr lvl="2">
              <a:lnSpc>
                <a:spcPct val="100000"/>
              </a:lnSpc>
            </a:pPr>
            <a:r>
              <a:rPr lang="en-GB" dirty="0">
                <a:latin typeface="Arial" panose="020B0604020202020204" pitchFamily="34" charset="0"/>
                <a:cs typeface="Arial" panose="020B0604020202020204" pitchFamily="34" charset="0"/>
              </a:rPr>
              <a:t>NOTE: the proximity syntax varies in each database, and is not supported in others</a:t>
            </a:r>
          </a:p>
          <a:p>
            <a:pPr>
              <a:lnSpc>
                <a:spcPct val="100000"/>
              </a:lnSpc>
            </a:pPr>
            <a:r>
              <a:rPr lang="en-GB" sz="2000" dirty="0">
                <a:latin typeface="Arial" panose="020B0604020202020204" pitchFamily="34" charset="0"/>
                <a:cs typeface="Arial" panose="020B0604020202020204" pitchFamily="34" charset="0"/>
              </a:rPr>
              <a:t>Truncation: different word endings (or sometime beginnings)</a:t>
            </a:r>
          </a:p>
          <a:p>
            <a:pPr lvl="1">
              <a:lnSpc>
                <a:spcPct val="100000"/>
              </a:lnSpc>
            </a:pPr>
            <a:r>
              <a:rPr lang="en-GB" sz="2000" dirty="0">
                <a:latin typeface="Arial" panose="020B0604020202020204" pitchFamily="34" charset="0"/>
                <a:cs typeface="Arial" panose="020B0604020202020204" pitchFamily="34" charset="0"/>
              </a:rPr>
              <a:t>use for different word formulation i.e., toxic* will retrieve toxic, toxicity, toxicology…</a:t>
            </a:r>
          </a:p>
          <a:p>
            <a:pPr>
              <a:lnSpc>
                <a:spcPct val="100000"/>
              </a:lnSpc>
            </a:pPr>
            <a:r>
              <a:rPr lang="en-GB" sz="2000" dirty="0">
                <a:latin typeface="Arial" panose="020B0604020202020204" pitchFamily="34" charset="0"/>
                <a:cs typeface="Arial" panose="020B0604020202020204" pitchFamily="34" charset="0"/>
              </a:rPr>
              <a:t>Wildcards: spelling variations</a:t>
            </a:r>
          </a:p>
          <a:p>
            <a:pPr lvl="1">
              <a:lnSpc>
                <a:spcPct val="100000"/>
              </a:lnSpc>
            </a:pPr>
            <a:r>
              <a:rPr lang="en-GB" sz="2000" dirty="0">
                <a:latin typeface="Arial" panose="020B0604020202020204" pitchFamily="34" charset="0"/>
                <a:cs typeface="Arial" panose="020B0604020202020204" pitchFamily="34" charset="0"/>
              </a:rPr>
              <a:t>use for British and American spelling amongst other uses i.e., </a:t>
            </a:r>
            <a:r>
              <a:rPr lang="en-GB" sz="2000" dirty="0" err="1">
                <a:latin typeface="Arial" panose="020B0604020202020204" pitchFamily="34" charset="0"/>
                <a:cs typeface="Arial" panose="020B0604020202020204" pitchFamily="34" charset="0"/>
              </a:rPr>
              <a:t>colo?r</a:t>
            </a:r>
            <a:r>
              <a:rPr lang="en-GB" sz="2000" dirty="0">
                <a:latin typeface="Arial" panose="020B0604020202020204" pitchFamily="34" charset="0"/>
                <a:cs typeface="Arial" panose="020B0604020202020204" pitchFamily="34" charset="0"/>
              </a:rPr>
              <a:t> will retrieve </a:t>
            </a:r>
            <a:r>
              <a:rPr lang="en-GB" sz="2000" dirty="0" err="1">
                <a:latin typeface="Arial" panose="020B0604020202020204" pitchFamily="34" charset="0"/>
                <a:cs typeface="Arial" panose="020B0604020202020204" pitchFamily="34" charset="0"/>
              </a:rPr>
              <a:t>color</a:t>
            </a:r>
            <a:r>
              <a:rPr lang="en-GB" sz="2000" dirty="0">
                <a:latin typeface="Arial" panose="020B0604020202020204" pitchFamily="34" charset="0"/>
                <a:cs typeface="Arial" panose="020B0604020202020204" pitchFamily="34" charset="0"/>
              </a:rPr>
              <a:t> and colour</a:t>
            </a:r>
          </a:p>
          <a:p>
            <a:pPr lvl="2">
              <a:lnSpc>
                <a:spcPct val="100000"/>
              </a:lnSpc>
            </a:pPr>
            <a:r>
              <a:rPr lang="en-GB" dirty="0">
                <a:latin typeface="Arial" panose="020B0604020202020204" pitchFamily="34" charset="0"/>
                <a:cs typeface="Arial" panose="020B0604020202020204" pitchFamily="34" charset="0"/>
              </a:rPr>
              <a:t>NOTE: the wildcard syntax varies in each database, and is not supported in others</a:t>
            </a:r>
          </a:p>
        </p:txBody>
      </p:sp>
    </p:spTree>
    <p:extLst>
      <p:ext uri="{BB962C8B-B14F-4D97-AF65-F5344CB8AC3E}">
        <p14:creationId xmlns:p14="http://schemas.microsoft.com/office/powerpoint/2010/main" val="44939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Comprehensiveness of vocabulary</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5" name="TextBox 4">
            <a:extLst>
              <a:ext uri="{FF2B5EF4-FFF2-40B4-BE49-F238E27FC236}">
                <a16:creationId xmlns:a16="http://schemas.microsoft.com/office/drawing/2014/main" id="{23A42608-6582-DFE5-1D66-4FD3E8AA5352}"/>
              </a:ext>
            </a:extLst>
          </p:cNvPr>
          <p:cNvSpPr txBox="1"/>
          <p:nvPr/>
        </p:nvSpPr>
        <p:spPr>
          <a:xfrm>
            <a:off x="838199" y="1465255"/>
            <a:ext cx="10515599" cy="4708981"/>
          </a:xfrm>
          <a:prstGeom prst="rect">
            <a:avLst/>
          </a:prstGeom>
          <a:noFill/>
        </p:spPr>
        <p:txBody>
          <a:bodyPr wrap="square">
            <a:spAutoFit/>
          </a:bodyPr>
          <a:lstStyle/>
          <a:p>
            <a:pPr marL="333375" indent="-333375">
              <a:buFont typeface="+mj-lt"/>
              <a:buAutoNum type="arabicPeriod"/>
            </a:pPr>
            <a:r>
              <a:rPr lang="en-GB" sz="2000" b="1" dirty="0"/>
              <a:t>Cognitive behaviour therapy</a:t>
            </a:r>
            <a:r>
              <a:rPr lang="en-GB" sz="2000" dirty="0"/>
              <a:t>--clinical applications.</a:t>
            </a:r>
          </a:p>
          <a:p>
            <a:pPr marL="333375" indent="-333375">
              <a:buFont typeface="+mj-lt"/>
              <a:buAutoNum type="arabicPeriod"/>
            </a:pPr>
            <a:r>
              <a:rPr lang="en-GB" sz="2000" dirty="0"/>
              <a:t>Contemporary </a:t>
            </a:r>
            <a:r>
              <a:rPr lang="en-GB" sz="2000" b="1" dirty="0"/>
              <a:t>Cognitive </a:t>
            </a:r>
            <a:r>
              <a:rPr lang="en-GB" sz="2000" b="1" dirty="0" err="1"/>
              <a:t>Behavior</a:t>
            </a:r>
            <a:r>
              <a:rPr lang="en-GB" sz="2000" b="1" dirty="0"/>
              <a:t> Therapy</a:t>
            </a:r>
            <a:r>
              <a:rPr lang="en-GB" sz="2000" dirty="0"/>
              <a:t>: A Review of Theory, History, and Evidence.</a:t>
            </a:r>
          </a:p>
          <a:p>
            <a:pPr marL="333375" indent="-333375">
              <a:buFont typeface="+mj-lt"/>
              <a:buAutoNum type="arabicPeriod"/>
            </a:pPr>
            <a:r>
              <a:rPr lang="en-GB" sz="2000" dirty="0"/>
              <a:t>Historical perspective and future directions in </a:t>
            </a:r>
            <a:r>
              <a:rPr lang="en-GB" sz="2000" b="1" dirty="0"/>
              <a:t>Cognitive </a:t>
            </a:r>
            <a:r>
              <a:rPr lang="en-GB" sz="2000" b="1" dirty="0" err="1"/>
              <a:t>Behavioral</a:t>
            </a:r>
            <a:r>
              <a:rPr lang="en-GB" sz="2000" b="1" dirty="0"/>
              <a:t> Therapy</a:t>
            </a:r>
            <a:r>
              <a:rPr lang="en-GB" sz="2000" dirty="0"/>
              <a:t> for insomnia and </a:t>
            </a:r>
            <a:r>
              <a:rPr lang="en-GB" sz="2000" dirty="0" err="1"/>
              <a:t>behavioral</a:t>
            </a:r>
            <a:r>
              <a:rPr lang="en-GB" sz="2000" dirty="0"/>
              <a:t> sleep medicine.</a:t>
            </a:r>
          </a:p>
          <a:p>
            <a:pPr marL="333375" indent="-333375">
              <a:buFont typeface="+mj-lt"/>
              <a:buAutoNum type="arabicPeriod"/>
            </a:pPr>
            <a:r>
              <a:rPr lang="en-GB" sz="2000" b="1" dirty="0"/>
              <a:t>Cognitive-</a:t>
            </a:r>
            <a:r>
              <a:rPr lang="en-GB" sz="2000" b="1" dirty="0" err="1"/>
              <a:t>behavioral</a:t>
            </a:r>
            <a:r>
              <a:rPr lang="en-GB" sz="2000" b="1" dirty="0"/>
              <a:t> treatment</a:t>
            </a:r>
            <a:r>
              <a:rPr lang="en-GB" sz="2000" dirty="0"/>
              <a:t> of the paraphilias.</a:t>
            </a:r>
          </a:p>
          <a:p>
            <a:pPr marL="333375" indent="-333375">
              <a:buFont typeface="+mj-lt"/>
              <a:buAutoNum type="arabicPeriod"/>
            </a:pPr>
            <a:r>
              <a:rPr lang="en-GB" sz="2000" b="1" dirty="0"/>
              <a:t>Cognitive </a:t>
            </a:r>
            <a:r>
              <a:rPr lang="en-GB" sz="2000" b="1" dirty="0" err="1"/>
              <a:t>behavioral</a:t>
            </a:r>
            <a:r>
              <a:rPr lang="en-GB" sz="2000" b="1" dirty="0"/>
              <a:t> control</a:t>
            </a:r>
            <a:r>
              <a:rPr lang="en-GB" sz="2000" dirty="0"/>
              <a:t> of arthritis pain.</a:t>
            </a:r>
          </a:p>
          <a:p>
            <a:pPr marL="333375" indent="-333375">
              <a:buFont typeface="+mj-lt"/>
              <a:buAutoNum type="arabicPeriod"/>
            </a:pPr>
            <a:r>
              <a:rPr lang="en-GB" sz="2000" dirty="0" err="1"/>
              <a:t>Behavioral</a:t>
            </a:r>
            <a:r>
              <a:rPr lang="en-GB" sz="2000" dirty="0"/>
              <a:t> and </a:t>
            </a:r>
            <a:r>
              <a:rPr lang="en-GB" sz="2000" b="1" dirty="0"/>
              <a:t>cognitive-</a:t>
            </a:r>
            <a:r>
              <a:rPr lang="en-GB" sz="2000" b="1" dirty="0" err="1"/>
              <a:t>behavioral</a:t>
            </a:r>
            <a:r>
              <a:rPr lang="en-GB" sz="2000" b="1" dirty="0"/>
              <a:t> approaches</a:t>
            </a:r>
            <a:r>
              <a:rPr lang="en-GB" sz="2000" dirty="0"/>
              <a:t> to chronic pain: recent advances and future directions.</a:t>
            </a:r>
          </a:p>
          <a:p>
            <a:pPr marL="333375" indent="-333375">
              <a:buFont typeface="+mj-lt"/>
              <a:buAutoNum type="arabicPeriod"/>
            </a:pPr>
            <a:r>
              <a:rPr lang="en-GB" sz="2000" b="1" dirty="0"/>
              <a:t>Cognitive therapy</a:t>
            </a:r>
            <a:r>
              <a:rPr lang="en-GB" sz="2000" dirty="0"/>
              <a:t> for anxiety disorders.</a:t>
            </a:r>
          </a:p>
          <a:p>
            <a:pPr marL="333375" indent="-333375">
              <a:buFont typeface="+mj-lt"/>
              <a:buAutoNum type="arabicPeriod"/>
            </a:pPr>
            <a:r>
              <a:rPr lang="en-GB" sz="2000" b="1" dirty="0"/>
              <a:t>C</a:t>
            </a:r>
            <a:r>
              <a:rPr lang="lt-LT" sz="2000" b="1" dirty="0"/>
              <a:t>ognitive Training</a:t>
            </a:r>
            <a:r>
              <a:rPr lang="lt-LT" sz="2000" dirty="0"/>
              <a:t> in the Elderly: Bottlenecks and New Avenues.</a:t>
            </a:r>
            <a:endParaRPr lang="en-GB" sz="2000" dirty="0"/>
          </a:p>
          <a:p>
            <a:pPr marL="333375" indent="-333375">
              <a:buFont typeface="+mj-lt"/>
              <a:buAutoNum type="arabicPeriod"/>
            </a:pPr>
            <a:r>
              <a:rPr lang="en-GB" sz="2000" dirty="0"/>
              <a:t>Influence of adjuvant </a:t>
            </a:r>
            <a:r>
              <a:rPr lang="en-GB" sz="2000" b="1" dirty="0"/>
              <a:t>mindfulness-based cognitive therapy (MBCT)</a:t>
            </a:r>
            <a:r>
              <a:rPr lang="en-GB" sz="2000" dirty="0"/>
              <a:t> on symptoms of post-traumatic stress disorder (PTSD) in veterans - results from a randomized control study.</a:t>
            </a:r>
          </a:p>
          <a:p>
            <a:pPr marL="333375" indent="-333375">
              <a:buFont typeface="+mj-lt"/>
              <a:buAutoNum type="arabicPeriod"/>
            </a:pPr>
            <a:r>
              <a:rPr lang="en-GB" sz="2000" dirty="0"/>
              <a:t>Effects of an </a:t>
            </a:r>
            <a:r>
              <a:rPr lang="en-GB" sz="2000" b="1" dirty="0"/>
              <a:t>Internet-based cognitive </a:t>
            </a:r>
            <a:r>
              <a:rPr lang="en-GB" sz="2000" b="1" dirty="0" err="1"/>
              <a:t>behavioral</a:t>
            </a:r>
            <a:r>
              <a:rPr lang="en-GB" sz="2000" b="1" dirty="0"/>
              <a:t> therapy (</a:t>
            </a:r>
            <a:r>
              <a:rPr lang="en-GB" sz="2000" b="1" dirty="0" err="1"/>
              <a:t>iCBT</a:t>
            </a:r>
            <a:r>
              <a:rPr lang="en-GB" sz="2000" b="1" dirty="0"/>
              <a:t>)</a:t>
            </a:r>
            <a:r>
              <a:rPr lang="en-GB" sz="2000" dirty="0"/>
              <a:t> program in Manga format on improving subthreshold depressive symptoms among healthy workers: a randomized controlled trial.</a:t>
            </a:r>
          </a:p>
        </p:txBody>
      </p:sp>
    </p:spTree>
    <p:extLst>
      <p:ext uri="{BB962C8B-B14F-4D97-AF65-F5344CB8AC3E}">
        <p14:creationId xmlns:p14="http://schemas.microsoft.com/office/powerpoint/2010/main" val="323050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AECCF0-AF56-498E-BD3C-77994AF799AE}"/>
              </a:ext>
            </a:extLst>
          </p:cNvPr>
          <p:cNvSpPr txBox="1"/>
          <p:nvPr/>
        </p:nvSpPr>
        <p:spPr>
          <a:xfrm>
            <a:off x="1524002" y="0"/>
            <a:ext cx="9143999" cy="6858000"/>
          </a:xfrm>
          <a:prstGeom prst="rect">
            <a:avLst/>
          </a:prstGeom>
          <a:noFill/>
        </p:spPr>
        <p:txBody>
          <a:bodyPr wrap="none" lIns="91440" tIns="45720" rIns="91440" bIns="45720" anchor="ctr">
            <a:noAutofit/>
          </a:bodyPr>
          <a:lstStyle/>
          <a:p>
            <a:pPr algn="ctr"/>
            <a:r>
              <a:rPr lang="en-GB" dirty="0">
                <a:latin typeface="Arial"/>
                <a:cs typeface="Arial"/>
              </a:rPr>
              <a:t>Cognitive </a:t>
            </a:r>
            <a:r>
              <a:rPr lang="en-GB" dirty="0" err="1">
                <a:latin typeface="Arial"/>
                <a:cs typeface="Arial"/>
              </a:rPr>
              <a:t>behavio?r</a:t>
            </a:r>
            <a:r>
              <a:rPr lang="en-GB" dirty="0">
                <a:latin typeface="Arial"/>
                <a:cs typeface="Arial"/>
              </a:rPr>
              <a:t>* therapy</a:t>
            </a:r>
            <a:endParaRPr lang="en-US" dirty="0">
              <a:latin typeface="Calibri" panose="020F0502020204030204"/>
              <a:cs typeface="Calibri" panose="020F0502020204030204"/>
            </a:endParaRPr>
          </a:p>
          <a:p>
            <a:pPr algn="ctr"/>
            <a:r>
              <a:rPr lang="en-GB" dirty="0">
                <a:latin typeface="Arial"/>
                <a:cs typeface="Arial"/>
              </a:rPr>
              <a:t>OR</a:t>
            </a:r>
          </a:p>
          <a:p>
            <a:pPr algn="ctr"/>
            <a:r>
              <a:rPr lang="en-GB" dirty="0">
                <a:latin typeface="Arial"/>
                <a:cs typeface="Arial"/>
              </a:rPr>
              <a:t>Cognitive </a:t>
            </a:r>
            <a:r>
              <a:rPr lang="en-GB" dirty="0" err="1">
                <a:latin typeface="Arial"/>
                <a:cs typeface="Arial"/>
              </a:rPr>
              <a:t>Behavioral</a:t>
            </a:r>
            <a:r>
              <a:rPr lang="en-GB" dirty="0">
                <a:latin typeface="Arial"/>
                <a:cs typeface="Arial"/>
              </a:rPr>
              <a:t> Therapy</a:t>
            </a:r>
            <a:endParaRPr lang="en-US" dirty="0">
              <a:latin typeface="Calibri" panose="020F0502020204030204"/>
              <a:cs typeface="Calibri" panose="020F0502020204030204"/>
            </a:endParaRPr>
          </a:p>
          <a:p>
            <a:pPr algn="ctr"/>
            <a:r>
              <a:rPr lang="en-US" dirty="0">
                <a:latin typeface="Calibri" panose="020F0502020204030204"/>
                <a:cs typeface="Calibri" panose="020F0502020204030204"/>
              </a:rPr>
              <a:t>OR</a:t>
            </a:r>
            <a:endParaRPr lang="en-GB" dirty="0">
              <a:latin typeface="Arial"/>
              <a:cs typeface="Arial"/>
            </a:endParaRPr>
          </a:p>
          <a:p>
            <a:pPr algn="ctr"/>
            <a:r>
              <a:rPr lang="en-GB" dirty="0">
                <a:latin typeface="Arial"/>
                <a:cs typeface="Arial"/>
              </a:rPr>
              <a:t>Cognitive-</a:t>
            </a:r>
            <a:r>
              <a:rPr lang="en-GB" dirty="0" err="1">
                <a:latin typeface="Arial"/>
                <a:cs typeface="Arial"/>
              </a:rPr>
              <a:t>behavioral</a:t>
            </a:r>
            <a:r>
              <a:rPr lang="en-GB" dirty="0">
                <a:latin typeface="Arial"/>
                <a:cs typeface="Arial"/>
              </a:rPr>
              <a:t> treatment</a:t>
            </a:r>
            <a:endParaRPr lang="en-US" dirty="0">
              <a:latin typeface="Calibri" panose="020F0502020204030204"/>
              <a:cs typeface="Calibri" panose="020F0502020204030204"/>
            </a:endParaRPr>
          </a:p>
          <a:p>
            <a:pPr algn="ctr"/>
            <a:r>
              <a:rPr lang="en-US" dirty="0">
                <a:latin typeface="Calibri" panose="020F0502020204030204"/>
                <a:cs typeface="Calibri" panose="020F0502020204030204"/>
              </a:rPr>
              <a:t>OR</a:t>
            </a:r>
            <a:endParaRPr lang="en-GB" dirty="0">
              <a:latin typeface="Arial"/>
              <a:cs typeface="Arial"/>
            </a:endParaRPr>
          </a:p>
          <a:p>
            <a:pPr algn="ctr"/>
            <a:r>
              <a:rPr lang="en-GB" dirty="0">
                <a:latin typeface="Arial"/>
                <a:cs typeface="Arial"/>
              </a:rPr>
              <a:t>Cognitive </a:t>
            </a:r>
            <a:r>
              <a:rPr lang="en-GB" dirty="0" err="1">
                <a:latin typeface="Arial"/>
                <a:cs typeface="Arial"/>
              </a:rPr>
              <a:t>behavioral</a:t>
            </a:r>
            <a:r>
              <a:rPr lang="en-GB" dirty="0">
                <a:latin typeface="Arial"/>
                <a:cs typeface="Arial"/>
              </a:rPr>
              <a:t> control</a:t>
            </a:r>
            <a:endParaRPr lang="en-GB" dirty="0">
              <a:latin typeface="Arial" panose="020B0604020202020204" pitchFamily="34" charset="0"/>
              <a:cs typeface="Arial" panose="020B0604020202020204" pitchFamily="34" charset="0"/>
            </a:endParaRPr>
          </a:p>
          <a:p>
            <a:pPr algn="ctr"/>
            <a:r>
              <a:rPr lang="en-GB" dirty="0">
                <a:latin typeface="Arial"/>
                <a:cs typeface="Arial"/>
              </a:rPr>
              <a:t>OR</a:t>
            </a:r>
          </a:p>
          <a:p>
            <a:pPr algn="ctr"/>
            <a:r>
              <a:rPr lang="en-GB" dirty="0">
                <a:latin typeface="Arial"/>
                <a:cs typeface="Arial"/>
              </a:rPr>
              <a:t>cognitive-</a:t>
            </a:r>
            <a:r>
              <a:rPr lang="en-GB" dirty="0" err="1">
                <a:latin typeface="Arial"/>
                <a:cs typeface="Arial"/>
              </a:rPr>
              <a:t>behavioral</a:t>
            </a:r>
            <a:endParaRPr lang="en-GB" dirty="0">
              <a:latin typeface="Arial" panose="020B0604020202020204" pitchFamily="34" charset="0"/>
              <a:cs typeface="Arial" panose="020B0604020202020204" pitchFamily="34" charset="0"/>
            </a:endParaRPr>
          </a:p>
          <a:p>
            <a:pPr algn="ctr"/>
            <a:r>
              <a:rPr lang="en-GB" dirty="0">
                <a:latin typeface="Arial"/>
                <a:cs typeface="Arial"/>
              </a:rPr>
              <a:t>OR</a:t>
            </a:r>
          </a:p>
          <a:p>
            <a:pPr algn="ctr"/>
            <a:r>
              <a:rPr lang="en-GB" dirty="0">
                <a:latin typeface="Arial"/>
                <a:cs typeface="Arial"/>
              </a:rPr>
              <a:t>Cognitive therapy</a:t>
            </a:r>
            <a:endParaRPr lang="en-GB" dirty="0">
              <a:latin typeface="Arial" panose="020B0604020202020204" pitchFamily="34" charset="0"/>
              <a:cs typeface="Arial" panose="020B0604020202020204" pitchFamily="34" charset="0"/>
            </a:endParaRPr>
          </a:p>
          <a:p>
            <a:pPr algn="ctr"/>
            <a:r>
              <a:rPr lang="en-GB" dirty="0">
                <a:latin typeface="Arial"/>
                <a:cs typeface="Arial"/>
              </a:rPr>
              <a:t>OR</a:t>
            </a:r>
          </a:p>
          <a:p>
            <a:pPr algn="ctr"/>
            <a:r>
              <a:rPr lang="en-GB" dirty="0">
                <a:latin typeface="Arial"/>
                <a:cs typeface="Arial"/>
              </a:rPr>
              <a:t>Cognitive Training</a:t>
            </a:r>
            <a:endParaRPr lang="en-GB" dirty="0">
              <a:latin typeface="Arial" panose="020B0604020202020204" pitchFamily="34" charset="0"/>
              <a:cs typeface="Arial" panose="020B0604020202020204" pitchFamily="34" charset="0"/>
            </a:endParaRPr>
          </a:p>
          <a:p>
            <a:pPr algn="ctr"/>
            <a:r>
              <a:rPr lang="en-GB" dirty="0">
                <a:latin typeface="Arial"/>
                <a:cs typeface="Arial"/>
              </a:rPr>
              <a:t>OR</a:t>
            </a:r>
          </a:p>
          <a:p>
            <a:pPr algn="ctr"/>
            <a:r>
              <a:rPr lang="en-GB" dirty="0">
                <a:latin typeface="Arial"/>
                <a:cs typeface="Arial"/>
              </a:rPr>
              <a:t>mindfulness-based cognitive therapy</a:t>
            </a:r>
            <a:endParaRPr lang="en-GB" dirty="0">
              <a:latin typeface="Arial" panose="020B0604020202020204" pitchFamily="34" charset="0"/>
              <a:cs typeface="Arial" panose="020B0604020202020204" pitchFamily="34" charset="0"/>
            </a:endParaRPr>
          </a:p>
          <a:p>
            <a:pPr algn="ctr"/>
            <a:r>
              <a:rPr lang="en-GB" dirty="0">
                <a:latin typeface="Arial"/>
                <a:cs typeface="Arial"/>
              </a:rPr>
              <a:t>OR</a:t>
            </a:r>
          </a:p>
          <a:p>
            <a:pPr algn="ctr"/>
            <a:r>
              <a:rPr lang="en-GB" dirty="0">
                <a:latin typeface="Arial"/>
                <a:cs typeface="Arial"/>
              </a:rPr>
              <a:t>cognitive </a:t>
            </a:r>
            <a:r>
              <a:rPr lang="en-GB" dirty="0" err="1">
                <a:latin typeface="Arial"/>
                <a:cs typeface="Arial"/>
              </a:rPr>
              <a:t>behavioral</a:t>
            </a:r>
            <a:r>
              <a:rPr lang="en-GB" dirty="0">
                <a:latin typeface="Arial"/>
                <a:cs typeface="Arial"/>
              </a:rPr>
              <a:t> therapy</a:t>
            </a:r>
            <a:endParaRPr lang="en-GB" dirty="0">
              <a:latin typeface="Arial" panose="020B0604020202020204" pitchFamily="34" charset="0"/>
              <a:cs typeface="Arial" panose="020B0604020202020204" pitchFamily="34" charset="0"/>
            </a:endParaRPr>
          </a:p>
          <a:p>
            <a:pPr algn="ctr"/>
            <a:r>
              <a:rPr lang="en-GB" dirty="0">
                <a:latin typeface="Arial"/>
                <a:cs typeface="Arial"/>
              </a:rPr>
              <a:t>OR</a:t>
            </a:r>
          </a:p>
          <a:p>
            <a:pPr algn="ctr"/>
            <a:r>
              <a:rPr lang="en-GB" dirty="0">
                <a:latin typeface="Arial"/>
                <a:cs typeface="Arial"/>
              </a:rPr>
              <a:t>ICBT</a:t>
            </a: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OR</a:t>
            </a:r>
          </a:p>
          <a:p>
            <a:pPr algn="ctr"/>
            <a:r>
              <a:rPr lang="en-GB" dirty="0">
                <a:latin typeface="Arial"/>
                <a:cs typeface="Arial"/>
              </a:rPr>
              <a:t>MBCT</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6D2355B-6DB8-AB72-9213-F57B6D4C054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Text for an example of utilising search syntax</a:t>
            </a:r>
          </a:p>
        </p:txBody>
      </p:sp>
    </p:spTree>
    <p:extLst>
      <p:ext uri="{BB962C8B-B14F-4D97-AF65-F5344CB8AC3E}">
        <p14:creationId xmlns:p14="http://schemas.microsoft.com/office/powerpoint/2010/main" val="172120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AECCF0-AF56-498E-BD3C-77994AF799AE}"/>
              </a:ext>
            </a:extLst>
          </p:cNvPr>
          <p:cNvSpPr txBox="1"/>
          <p:nvPr/>
        </p:nvSpPr>
        <p:spPr>
          <a:xfrm>
            <a:off x="1524002" y="0"/>
            <a:ext cx="9143999" cy="6858000"/>
          </a:xfrm>
          <a:prstGeom prst="rect">
            <a:avLst/>
          </a:prstGeom>
          <a:noFill/>
        </p:spPr>
        <p:txBody>
          <a:bodyPr wrap="none" anchor="ctr">
            <a:noAutofit/>
          </a:bodyPr>
          <a:lstStyle/>
          <a:p>
            <a:pPr algn="ctr"/>
            <a:r>
              <a:rPr lang="en-GB" dirty="0">
                <a:latin typeface="Arial" panose="020B0604020202020204" pitchFamily="34" charset="0"/>
                <a:cs typeface="Arial" panose="020B0604020202020204" pitchFamily="34" charset="0"/>
              </a:rPr>
              <a:t>(Cognitive adj2 (</a:t>
            </a:r>
            <a:r>
              <a:rPr lang="en-GB" dirty="0" err="1">
                <a:latin typeface="Arial" panose="020B0604020202020204" pitchFamily="34" charset="0"/>
                <a:cs typeface="Arial" panose="020B0604020202020204" pitchFamily="34" charset="0"/>
              </a:rPr>
              <a:t>therap</a:t>
            </a:r>
            <a:r>
              <a:rPr lang="en-GB" dirty="0">
                <a:latin typeface="Arial" panose="020B0604020202020204" pitchFamily="34" charset="0"/>
                <a:cs typeface="Arial" panose="020B0604020202020204" pitchFamily="34" charset="0"/>
              </a:rPr>
              <a:t>* or treatment* or control or approach* or training)) or </a:t>
            </a:r>
            <a:r>
              <a:rPr lang="en-GB" dirty="0" err="1">
                <a:latin typeface="Arial" panose="020B0604020202020204" pitchFamily="34" charset="0"/>
                <a:cs typeface="Arial" panose="020B0604020202020204" pitchFamily="34" charset="0"/>
              </a:rPr>
              <a:t>iCBT</a:t>
            </a:r>
            <a:r>
              <a:rPr lang="en-GB" dirty="0">
                <a:latin typeface="Arial" panose="020B0604020202020204" pitchFamily="34" charset="0"/>
                <a:cs typeface="Arial" panose="020B0604020202020204" pitchFamily="34" charset="0"/>
              </a:rPr>
              <a:t> or MBCT</a:t>
            </a:r>
          </a:p>
        </p:txBody>
      </p:sp>
      <p:sp>
        <p:nvSpPr>
          <p:cNvPr id="2" name="Title 1">
            <a:extLst>
              <a:ext uri="{FF2B5EF4-FFF2-40B4-BE49-F238E27FC236}">
                <a16:creationId xmlns:a16="http://schemas.microsoft.com/office/drawing/2014/main" id="{49267676-4EB8-3AF4-123D-9454A16CE2D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Final version of text when search syntax is used</a:t>
            </a:r>
          </a:p>
        </p:txBody>
      </p:sp>
    </p:spTree>
    <p:extLst>
      <p:ext uri="{BB962C8B-B14F-4D97-AF65-F5344CB8AC3E}">
        <p14:creationId xmlns:p14="http://schemas.microsoft.com/office/powerpoint/2010/main" val="340855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BAD500-370D-F9D2-B032-CD8DF4DA7F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733" y="0"/>
            <a:ext cx="9143267" cy="68580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8463065" cy="6858000"/>
          </a:xfrm>
          <a:prstGeom prst="rect">
            <a:avLst/>
          </a:prstGeom>
        </p:spPr>
      </p:pic>
      <p:sp>
        <p:nvSpPr>
          <p:cNvPr id="7" name="Title 6"/>
          <p:cNvSpPr txBox="1">
            <a:spLocks noGrp="1"/>
          </p:cNvSpPr>
          <p:nvPr>
            <p:ph type="title" idx="4294967295"/>
          </p:nvPr>
        </p:nvSpPr>
        <p:spPr>
          <a:xfrm>
            <a:off x="453166" y="1178095"/>
            <a:ext cx="4251781"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3600" b="0" i="0" u="none" strike="noStrike" kern="1200" cap="none" spc="0" normalizeH="0" baseline="0" noProof="0" dirty="0">
                <a:ln>
                  <a:noFill/>
                </a:ln>
                <a:solidFill>
                  <a:schemeClr val="bg1"/>
                </a:solidFill>
                <a:effectLst/>
                <a:uLnTx/>
                <a:uFillTx/>
                <a:latin typeface="Arial"/>
                <a:ea typeface="+mn-ea"/>
                <a:cs typeface="Arial"/>
              </a:rPr>
              <a:t>Developing Rigour </a:t>
            </a:r>
            <a:br>
              <a:rPr kumimoji="0" lang="en-GB" sz="3600" b="0" i="0" u="none" strike="noStrike" kern="1200" cap="none" spc="0" normalizeH="0" baseline="0" noProof="0" dirty="0">
                <a:ln>
                  <a:noFill/>
                </a:ln>
                <a:solidFill>
                  <a:schemeClr val="bg1"/>
                </a:solidFill>
                <a:effectLst/>
                <a:uLnTx/>
                <a:uFillTx/>
                <a:latin typeface="Arial"/>
                <a:ea typeface="+mn-ea"/>
                <a:cs typeface="Arial"/>
              </a:rPr>
            </a:br>
            <a:r>
              <a:rPr kumimoji="0" lang="en-GB" sz="3600" b="0" i="0" u="none" strike="noStrike" kern="1200" cap="none" spc="0" normalizeH="0" baseline="0" noProof="0" dirty="0">
                <a:ln>
                  <a:noFill/>
                </a:ln>
                <a:solidFill>
                  <a:schemeClr val="bg1"/>
                </a:solidFill>
                <a:effectLst/>
                <a:uLnTx/>
                <a:uFillTx/>
                <a:latin typeface="Arial"/>
                <a:ea typeface="+mn-ea"/>
                <a:cs typeface="Arial"/>
              </a:rPr>
              <a:t>and Validity in Literature Searches</a:t>
            </a:r>
            <a:br>
              <a:rPr kumimoji="0" lang="en-GB" sz="3600" b="0" i="0" u="none" strike="noStrike" kern="1200" cap="none" spc="0" normalizeH="0" baseline="0" noProof="0" dirty="0">
                <a:ln>
                  <a:noFill/>
                </a:ln>
                <a:solidFill>
                  <a:schemeClr val="bg1"/>
                </a:solidFill>
                <a:effectLst/>
                <a:uLnTx/>
                <a:uFillTx/>
                <a:latin typeface="Arial"/>
                <a:ea typeface="+mn-ea"/>
                <a:cs typeface="Arial"/>
              </a:rPr>
            </a:br>
            <a:r>
              <a:rPr kumimoji="0" lang="en-GB" sz="3600" b="0" i="0" u="none" strike="noStrike" kern="1200" cap="none" spc="0" normalizeH="0" baseline="0" noProof="0" dirty="0">
                <a:ln>
                  <a:noFill/>
                </a:ln>
                <a:solidFill>
                  <a:schemeClr val="bg1"/>
                </a:solidFill>
                <a:effectLst/>
                <a:uLnTx/>
                <a:uFillTx/>
                <a:latin typeface="Arial"/>
                <a:ea typeface="+mn-ea"/>
                <a:cs typeface="Arial"/>
              </a:rPr>
              <a:t>at Doctoral Level</a:t>
            </a:r>
          </a:p>
        </p:txBody>
      </p:sp>
      <p:sp>
        <p:nvSpPr>
          <p:cNvPr id="9" name="TextBox 8">
            <a:extLst>
              <a:ext uri="{C183D7F6-B498-43B3-948B-1728B52AA6E4}">
                <adec:decorative xmlns:adec="http://schemas.microsoft.com/office/drawing/2017/decorative" val="0"/>
              </a:ext>
            </a:extLst>
          </p:cNvPr>
          <p:cNvSpPr txBox="1"/>
          <p:nvPr/>
        </p:nvSpPr>
        <p:spPr>
          <a:xfrm>
            <a:off x="467543" y="3739070"/>
            <a:ext cx="4392488" cy="1077218"/>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Dr Paul Cannon</a:t>
            </a:r>
          </a:p>
          <a:p>
            <a:r>
              <a:rPr lang="en-GB" sz="2000" dirty="0">
                <a:solidFill>
                  <a:schemeClr val="bg1"/>
                </a:solidFill>
                <a:latin typeface="Arial" panose="020B0604020202020204" pitchFamily="34" charset="0"/>
                <a:cs typeface="Arial" panose="020B0604020202020204" pitchFamily="34" charset="0"/>
              </a:rPr>
              <a:t>College Librarian Medical, Veterinary &amp; Life Sciences</a:t>
            </a:r>
            <a:endParaRPr lang="en-GB"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A9F082F-7046-4081-A39B-6B4566EB4910}"/>
              </a:ext>
            </a:extLst>
          </p:cNvPr>
          <p:cNvSpPr txBox="1"/>
          <p:nvPr/>
        </p:nvSpPr>
        <p:spPr>
          <a:xfrm>
            <a:off x="449406" y="4972019"/>
            <a:ext cx="4392488"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paul.cannon@glasgow.ac.uk</a:t>
            </a:r>
          </a:p>
        </p:txBody>
      </p:sp>
      <p:sp>
        <p:nvSpPr>
          <p:cNvPr id="14" name="Rectangle 13">
            <a:extLst>
              <a:ext uri="{C183D7F6-B498-43B3-948B-1728B52AA6E4}">
                <adec:decorative xmlns:adec="http://schemas.microsoft.com/office/drawing/2017/decorative" val="1"/>
              </a:ext>
            </a:extLst>
          </p:cNvPr>
          <p:cNvSpPr/>
          <p:nvPr/>
        </p:nvSpPr>
        <p:spPr>
          <a:xfrm>
            <a:off x="467544" y="6125452"/>
            <a:ext cx="2643672" cy="307777"/>
          </a:xfrm>
          <a:prstGeom prst="rect">
            <a:avLst/>
          </a:prstGeom>
        </p:spPr>
        <p:txBody>
          <a:bodyPr wrap="none">
            <a:spAutoFit/>
          </a:bodyPr>
          <a:lstStyle/>
          <a:p>
            <a:r>
              <a:rPr lang="en-GB" sz="1400" dirty="0">
                <a:solidFill>
                  <a:schemeClr val="bg1"/>
                </a:solidFill>
              </a:rPr>
              <a:t>Photo by </a:t>
            </a:r>
            <a:r>
              <a:rPr lang="en-GB" sz="1400" dirty="0" err="1">
                <a:solidFill>
                  <a:schemeClr val="bg1"/>
                </a:solidFill>
                <a:hlinkClick r:id="rId4"/>
              </a:rPr>
              <a:t>rawpixel</a:t>
            </a:r>
            <a:r>
              <a:rPr lang="en-GB" sz="1400" dirty="0">
                <a:solidFill>
                  <a:schemeClr val="bg1"/>
                </a:solidFill>
              </a:rPr>
              <a:t> on </a:t>
            </a:r>
            <a:r>
              <a:rPr lang="en-GB" sz="1400" dirty="0">
                <a:solidFill>
                  <a:schemeClr val="bg1"/>
                </a:solidFill>
                <a:hlinkClick r:id="rId5"/>
              </a:rPr>
              <a:t>Unsplash</a:t>
            </a:r>
            <a:endParaRPr lang="en-GB" sz="1400" dirty="0">
              <a:solidFill>
                <a:schemeClr val="bg1"/>
              </a:solidFill>
            </a:endParaRPr>
          </a:p>
        </p:txBody>
      </p:sp>
      <p:sp>
        <p:nvSpPr>
          <p:cNvPr id="18" name="Rectangle 17">
            <a:extLst>
              <a:ext uri="{FF2B5EF4-FFF2-40B4-BE49-F238E27FC236}">
                <a16:creationId xmlns:a16="http://schemas.microsoft.com/office/drawing/2014/main" id="{92DB69D6-F8E7-495B-88D3-F206655F91EF}"/>
              </a:ext>
            </a:extLst>
          </p:cNvPr>
          <p:cNvSpPr/>
          <p:nvPr/>
        </p:nvSpPr>
        <p:spPr>
          <a:xfrm>
            <a:off x="1399954" y="6528918"/>
            <a:ext cx="4949538" cy="246221"/>
          </a:xfrm>
          <a:prstGeom prst="rect">
            <a:avLst/>
          </a:prstGeom>
        </p:spPr>
        <p:txBody>
          <a:bodyPr wrap="square">
            <a:spAutoFit/>
          </a:bodyPr>
          <a:lstStyle/>
          <a:p>
            <a:r>
              <a:rPr lang="en-GB" sz="1000" dirty="0">
                <a:solidFill>
                  <a:schemeClr val="bg1"/>
                </a:solidFill>
                <a:latin typeface="Arial" panose="020B0604020202020204" pitchFamily="34" charset="0"/>
                <a:cs typeface="Arial" panose="020B0604020202020204" pitchFamily="34" charset="0"/>
              </a:rPr>
              <a:t>This work is licensed under a </a:t>
            </a:r>
            <a:r>
              <a:rPr lang="en-GB" sz="1000" dirty="0">
                <a:solidFill>
                  <a:schemeClr val="bg1"/>
                </a:solidFill>
                <a:latin typeface="Arial" panose="020B0604020202020204" pitchFamily="34" charset="0"/>
                <a:cs typeface="Arial" panose="020B0604020202020204" pitchFamily="34" charset="0"/>
                <a:hlinkClick r:id="rId6"/>
              </a:rPr>
              <a:t>Creative Commons Attribution 4.0 International License</a:t>
            </a:r>
            <a:endParaRPr lang="en-GB" sz="1000" dirty="0">
              <a:solidFill>
                <a:schemeClr val="bg1"/>
              </a:solidFill>
              <a:latin typeface="Arial" panose="020B0604020202020204" pitchFamily="34" charset="0"/>
              <a:cs typeface="Arial" panose="020B0604020202020204" pitchFamily="34" charset="0"/>
            </a:endParaRPr>
          </a:p>
        </p:txBody>
      </p:sp>
      <p:pic>
        <p:nvPicPr>
          <p:cNvPr id="6" name="Picture 5" descr="University of Glasgow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354530"/>
            <a:ext cx="1584176" cy="491369"/>
          </a:xfrm>
          <a:prstGeom prst="rect">
            <a:avLst/>
          </a:prstGeom>
        </p:spPr>
      </p:pic>
      <p:pic>
        <p:nvPicPr>
          <p:cNvPr id="17" name="Picture 16">
            <a:extLst>
              <a:ext uri="{FF2B5EF4-FFF2-40B4-BE49-F238E27FC236}">
                <a16:creationId xmlns:a16="http://schemas.microsoft.com/office/drawing/2014/main" id="{6F9BB42E-5704-4713-B2C7-C224E396A22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754" y="6504392"/>
            <a:ext cx="838200" cy="295275"/>
          </a:xfrm>
          <a:prstGeom prst="rect">
            <a:avLst/>
          </a:prstGeom>
        </p:spPr>
      </p:pic>
    </p:spTree>
    <p:extLst>
      <p:ext uri="{BB962C8B-B14F-4D97-AF65-F5344CB8AC3E}">
        <p14:creationId xmlns:p14="http://schemas.microsoft.com/office/powerpoint/2010/main" val="407363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Search sensitivity</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5" name="Picture 4" descr="An illustration of the difference between searching for phrases related to cognitive behaviour therapy (as seen on slide 17 and 18) and proximity searching (slide 19). The phrases retrieve 27803 results, while the proximity version retrieves 48373 results.">
            <a:extLst>
              <a:ext uri="{FF2B5EF4-FFF2-40B4-BE49-F238E27FC236}">
                <a16:creationId xmlns:a16="http://schemas.microsoft.com/office/drawing/2014/main" id="{3139E8D4-20D5-199D-4E6C-390C5AFCC4DC}"/>
              </a:ext>
            </a:extLst>
          </p:cNvPr>
          <p:cNvPicPr>
            <a:picLocks noChangeAspect="1"/>
          </p:cNvPicPr>
          <p:nvPr/>
        </p:nvPicPr>
        <p:blipFill>
          <a:blip r:embed="rId3"/>
          <a:stretch>
            <a:fillRect/>
          </a:stretch>
        </p:blipFill>
        <p:spPr>
          <a:xfrm>
            <a:off x="1932346" y="2178669"/>
            <a:ext cx="8345064" cy="2500662"/>
          </a:xfrm>
          <a:prstGeom prst="rect">
            <a:avLst/>
          </a:prstGeom>
        </p:spPr>
      </p:pic>
      <p:sp>
        <p:nvSpPr>
          <p:cNvPr id="7" name="Explosion: 8 Points 6">
            <a:extLst>
              <a:ext uri="{FF2B5EF4-FFF2-40B4-BE49-F238E27FC236}">
                <a16:creationId xmlns:a16="http://schemas.microsoft.com/office/drawing/2014/main" id="{5BC6074E-2D77-88F6-A4DF-4F89A6344348}"/>
              </a:ext>
            </a:extLst>
          </p:cNvPr>
          <p:cNvSpPr/>
          <p:nvPr/>
        </p:nvSpPr>
        <p:spPr>
          <a:xfrm>
            <a:off x="6974542" y="4283470"/>
            <a:ext cx="3083858" cy="2008094"/>
          </a:xfrm>
          <a:prstGeom prst="irregularSeal1">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74% increase!</a:t>
            </a:r>
          </a:p>
        </p:txBody>
      </p:sp>
    </p:spTree>
    <p:extLst>
      <p:ext uri="{BB962C8B-B14F-4D97-AF65-F5344CB8AC3E}">
        <p14:creationId xmlns:p14="http://schemas.microsoft.com/office/powerpoint/2010/main" val="22952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7" presetClass="emph" presetSubtype="0" fill="remove" grpId="0" nodeType="withEffect">
                                  <p:stCondLst>
                                    <p:cond delay="0"/>
                                  </p:stCondLst>
                                  <p:childTnLst>
                                    <p:animClr clrSpc="rgb" dir="cw">
                                      <p:cBhvr override="childStyle">
                                        <p:cTn id="8" dur="250" autoRev="1" fill="remove"/>
                                        <p:tgtEl>
                                          <p:spTgt spid="7"/>
                                        </p:tgtEl>
                                        <p:attrNameLst>
                                          <p:attrName>style.color</p:attrName>
                                        </p:attrNameLst>
                                      </p:cBhvr>
                                      <p:to>
                                        <a:schemeClr val="bg1"/>
                                      </p:to>
                                    </p:animClr>
                                    <p:animClr clrSpc="rgb" dir="cw">
                                      <p:cBhvr>
                                        <p:cTn id="9" dur="250" autoRev="1" fill="remove"/>
                                        <p:tgtEl>
                                          <p:spTgt spid="7"/>
                                        </p:tgtEl>
                                        <p:attrNameLst>
                                          <p:attrName>fillcolor</p:attrName>
                                        </p:attrNameLst>
                                      </p:cBhvr>
                                      <p:to>
                                        <a:schemeClr val="bg1"/>
                                      </p:to>
                                    </p:animClr>
                                    <p:set>
                                      <p:cBhvr>
                                        <p:cTn id="10" dur="250" autoRev="1" fill="remove"/>
                                        <p:tgtEl>
                                          <p:spTgt spid="7"/>
                                        </p:tgtEl>
                                        <p:attrNameLst>
                                          <p:attrName>fill.type</p:attrName>
                                        </p:attrNameLst>
                                      </p:cBhvr>
                                      <p:to>
                                        <p:strVal val="solid"/>
                                      </p:to>
                                    </p:set>
                                    <p:set>
                                      <p:cBhvr>
                                        <p:cTn id="11"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highland cow">
            <a:extLst>
              <a:ext uri="{FF2B5EF4-FFF2-40B4-BE49-F238E27FC236}">
                <a16:creationId xmlns:a16="http://schemas.microsoft.com/office/drawing/2014/main" id="{D6E6E514-AF11-6974-FAFB-4AD28F4C9BBF}"/>
              </a:ext>
            </a:extLst>
          </p:cNvPr>
          <p:cNvPicPr>
            <a:picLocks noChangeAspect="1"/>
          </p:cNvPicPr>
          <p:nvPr/>
        </p:nvPicPr>
        <p:blipFill rotWithShape="1">
          <a:blip r:embed="rId2">
            <a:extLst>
              <a:ext uri="{28A0092B-C50C-407E-A947-70E740481C1C}">
                <a14:useLocalDpi xmlns:a14="http://schemas.microsoft.com/office/drawing/2010/main" val="0"/>
              </a:ext>
            </a:extLst>
          </a:blip>
          <a:srcRect t="27853" b="15883"/>
          <a:stretch/>
        </p:blipFill>
        <p:spPr>
          <a:xfrm>
            <a:off x="0" y="0"/>
            <a:ext cx="12188952"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B3869255-F4E4-10A3-E6C8-B61307AE1FA1}"/>
              </a:ext>
            </a:extLst>
          </p:cNvPr>
          <p:cNvSpPr txBox="1"/>
          <p:nvPr/>
        </p:nvSpPr>
        <p:spPr>
          <a:xfrm>
            <a:off x="117628" y="6419386"/>
            <a:ext cx="4001611" cy="369332"/>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Photo by </a:t>
            </a:r>
            <a:r>
              <a:rPr lang="en-GB" dirty="0">
                <a:solidFill>
                  <a:schemeClr val="bg1"/>
                </a:solidFill>
                <a:latin typeface="Arial" panose="020B0604020202020204" pitchFamily="34" charset="0"/>
                <a:cs typeface="Arial" panose="020B0604020202020204" pitchFamily="34" charset="0"/>
                <a:hlinkClick r:id="rId3"/>
              </a:rPr>
              <a:t>Valdemaras D.</a:t>
            </a:r>
            <a:r>
              <a:rPr lang="en-GB" dirty="0">
                <a:solidFill>
                  <a:schemeClr val="bg1"/>
                </a:solidFill>
                <a:latin typeface="Arial" panose="020B0604020202020204" pitchFamily="34" charset="0"/>
                <a:cs typeface="Arial" panose="020B0604020202020204" pitchFamily="34" charset="0"/>
              </a:rPr>
              <a:t> on </a:t>
            </a:r>
            <a:r>
              <a:rPr lang="en-GB"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Unsplash</a:t>
            </a:r>
            <a:endParaRPr lang="en-GB"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E1B227F-78D8-88DD-DE83-1744AB7ED83E}"/>
              </a:ext>
            </a:extLst>
          </p:cNvPr>
          <p:cNvSpPr txBox="1"/>
          <p:nvPr/>
        </p:nvSpPr>
        <p:spPr>
          <a:xfrm>
            <a:off x="9598981" y="6419386"/>
            <a:ext cx="2591496" cy="369332"/>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Bos primigenius taurus </a:t>
            </a:r>
          </a:p>
        </p:txBody>
      </p:sp>
      <p:sp>
        <p:nvSpPr>
          <p:cNvPr id="2" name="Title 1">
            <a:extLst>
              <a:ext uri="{FF2B5EF4-FFF2-40B4-BE49-F238E27FC236}">
                <a16:creationId xmlns:a16="http://schemas.microsoft.com/office/drawing/2014/main" id="{CBF33A5F-29DB-5B1B-3C88-F6D565CA5C8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Discussion slide on indexing</a:t>
            </a:r>
          </a:p>
        </p:txBody>
      </p:sp>
    </p:spTree>
    <p:extLst>
      <p:ext uri="{BB962C8B-B14F-4D97-AF65-F5344CB8AC3E}">
        <p14:creationId xmlns:p14="http://schemas.microsoft.com/office/powerpoint/2010/main" val="71162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Subject headings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8" name="Picture 7" descr="Image describing how an article may be contained in three different databases: PyscINFO, Medline, and Embase. Each database has its own thesaurus. The subject headings assigned to the same article, also described, differ per database.">
            <a:extLst>
              <a:ext uri="{FF2B5EF4-FFF2-40B4-BE49-F238E27FC236}">
                <a16:creationId xmlns:a16="http://schemas.microsoft.com/office/drawing/2014/main" id="{69A8CDC3-7192-8E03-F514-D37158B25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48" y="2766218"/>
            <a:ext cx="1325563" cy="1325563"/>
          </a:xfrm>
          <a:prstGeom prst="rect">
            <a:avLst/>
          </a:prstGeom>
        </p:spPr>
      </p:pic>
      <p:sp>
        <p:nvSpPr>
          <p:cNvPr id="9" name="TextBox 8">
            <a:extLst>
              <a:ext uri="{FF2B5EF4-FFF2-40B4-BE49-F238E27FC236}">
                <a16:creationId xmlns:a16="http://schemas.microsoft.com/office/drawing/2014/main" id="{1CBA576F-3667-EE30-1447-4879F8C187A4}"/>
              </a:ext>
            </a:extLst>
          </p:cNvPr>
          <p:cNvSpPr txBox="1"/>
          <p:nvPr/>
        </p:nvSpPr>
        <p:spPr>
          <a:xfrm>
            <a:off x="3155576" y="2079812"/>
            <a:ext cx="1585690"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PsycINFO</a:t>
            </a:r>
          </a:p>
        </p:txBody>
      </p:sp>
      <p:sp>
        <p:nvSpPr>
          <p:cNvPr id="10" name="TextBox 9">
            <a:extLst>
              <a:ext uri="{FF2B5EF4-FFF2-40B4-BE49-F238E27FC236}">
                <a16:creationId xmlns:a16="http://schemas.microsoft.com/office/drawing/2014/main" id="{A432E108-EED8-CBE4-6D4B-4746FFE7ED29}"/>
              </a:ext>
            </a:extLst>
          </p:cNvPr>
          <p:cNvSpPr txBox="1"/>
          <p:nvPr/>
        </p:nvSpPr>
        <p:spPr>
          <a:xfrm>
            <a:off x="3155576" y="3198166"/>
            <a:ext cx="1265090"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Medline</a:t>
            </a:r>
          </a:p>
        </p:txBody>
      </p:sp>
      <p:sp>
        <p:nvSpPr>
          <p:cNvPr id="11" name="TextBox 10">
            <a:extLst>
              <a:ext uri="{FF2B5EF4-FFF2-40B4-BE49-F238E27FC236}">
                <a16:creationId xmlns:a16="http://schemas.microsoft.com/office/drawing/2014/main" id="{430CD725-1FD3-C8F1-81B5-4739A010EDD2}"/>
              </a:ext>
            </a:extLst>
          </p:cNvPr>
          <p:cNvSpPr txBox="1"/>
          <p:nvPr/>
        </p:nvSpPr>
        <p:spPr>
          <a:xfrm>
            <a:off x="3155576" y="4316520"/>
            <a:ext cx="131478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Embase</a:t>
            </a:r>
          </a:p>
        </p:txBody>
      </p:sp>
      <p:cxnSp>
        <p:nvCxnSpPr>
          <p:cNvPr id="13" name="Straight Arrow Connector 12">
            <a:extLst>
              <a:ext uri="{FF2B5EF4-FFF2-40B4-BE49-F238E27FC236}">
                <a16:creationId xmlns:a16="http://schemas.microsoft.com/office/drawing/2014/main" id="{6A05CAD6-FD43-9B7D-778F-58BC7BB43328}"/>
              </a:ext>
              <a:ext uri="{C183D7F6-B498-43B3-948B-1728B52AA6E4}">
                <adec:decorative xmlns:adec="http://schemas.microsoft.com/office/drawing/2017/decorative" val="1"/>
              </a:ext>
            </a:extLst>
          </p:cNvPr>
          <p:cNvCxnSpPr>
            <a:stCxn id="8" idx="3"/>
          </p:cNvCxnSpPr>
          <p:nvPr/>
        </p:nvCxnSpPr>
        <p:spPr>
          <a:xfrm flipV="1">
            <a:off x="1690211" y="2310644"/>
            <a:ext cx="1465365" cy="11183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813760C-D7C3-DA40-5984-3C0863F1176B}"/>
              </a:ext>
              <a:ext uri="{C183D7F6-B498-43B3-948B-1728B52AA6E4}">
                <adec:decorative xmlns:adec="http://schemas.microsoft.com/office/drawing/2017/decorative" val="1"/>
              </a:ext>
            </a:extLst>
          </p:cNvPr>
          <p:cNvCxnSpPr>
            <a:cxnSpLocks/>
            <a:stCxn id="8" idx="3"/>
          </p:cNvCxnSpPr>
          <p:nvPr/>
        </p:nvCxnSpPr>
        <p:spPr>
          <a:xfrm flipV="1">
            <a:off x="1690211" y="3389782"/>
            <a:ext cx="1465365" cy="39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4286543-8DEB-CFDB-2C90-F2565C3548A7}"/>
              </a:ext>
              <a:ext uri="{C183D7F6-B498-43B3-948B-1728B52AA6E4}">
                <adec:decorative xmlns:adec="http://schemas.microsoft.com/office/drawing/2017/decorative" val="1"/>
              </a:ext>
            </a:extLst>
          </p:cNvPr>
          <p:cNvCxnSpPr>
            <a:cxnSpLocks/>
            <a:stCxn id="8" idx="3"/>
            <a:endCxn id="11" idx="1"/>
          </p:cNvCxnSpPr>
          <p:nvPr/>
        </p:nvCxnSpPr>
        <p:spPr>
          <a:xfrm>
            <a:off x="1690211" y="3429000"/>
            <a:ext cx="1465365" cy="11183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F11A6ED-DEF6-CC9A-FC40-F38855BD856A}"/>
              </a:ext>
              <a:ext uri="{C183D7F6-B498-43B3-948B-1728B52AA6E4}">
                <adec:decorative xmlns:adec="http://schemas.microsoft.com/office/drawing/2017/decorative" val="1"/>
              </a:ext>
            </a:extLst>
          </p:cNvPr>
          <p:cNvGrpSpPr/>
          <p:nvPr/>
        </p:nvGrpSpPr>
        <p:grpSpPr>
          <a:xfrm>
            <a:off x="5586643" y="505675"/>
            <a:ext cx="6399701" cy="1631216"/>
            <a:chOff x="5586644" y="691235"/>
            <a:chExt cx="6399701" cy="1631216"/>
          </a:xfrm>
        </p:grpSpPr>
        <p:sp>
          <p:nvSpPr>
            <p:cNvPr id="22" name="TextBox 21">
              <a:extLst>
                <a:ext uri="{FF2B5EF4-FFF2-40B4-BE49-F238E27FC236}">
                  <a16:creationId xmlns:a16="http://schemas.microsoft.com/office/drawing/2014/main" id="{BE8EC0F1-A692-394E-3355-98848C26D601}"/>
                </a:ext>
              </a:extLst>
            </p:cNvPr>
            <p:cNvSpPr txBox="1"/>
            <p:nvPr/>
          </p:nvSpPr>
          <p:spPr>
            <a:xfrm>
              <a:off x="5586644" y="691235"/>
              <a:ext cx="6399701" cy="1631216"/>
            </a:xfrm>
            <a:prstGeom prst="rect">
              <a:avLst/>
            </a:prstGeom>
            <a:noFill/>
          </p:spPr>
          <p:txBody>
            <a:bodyPr wrap="none" rtlCol="0">
              <a:spAutoFit/>
            </a:bodyPr>
            <a:lstStyle/>
            <a:p>
              <a:r>
                <a:rPr lang="en-GB" sz="2000" dirty="0">
                  <a:solidFill>
                    <a:schemeClr val="tx1">
                      <a:lumMod val="50000"/>
                      <a:lumOff val="50000"/>
                    </a:schemeClr>
                  </a:solidFill>
                  <a:latin typeface="Arial" panose="020B0604020202020204" pitchFamily="34" charset="0"/>
                  <a:cs typeface="Arial" panose="020B0604020202020204" pitchFamily="34" charset="0"/>
                </a:rPr>
                <a:t>Treatment</a:t>
              </a:r>
            </a:p>
            <a:p>
              <a:r>
                <a:rPr lang="en-GB" sz="2000" b="1" dirty="0">
                  <a:latin typeface="Arial" panose="020B0604020202020204" pitchFamily="34" charset="0"/>
                  <a:cs typeface="Arial" panose="020B0604020202020204" pitchFamily="34" charset="0"/>
                </a:rPr>
                <a:t>	Cognitive </a:t>
              </a:r>
              <a:r>
                <a:rPr lang="en-GB" sz="2000" b="1" dirty="0" err="1">
                  <a:latin typeface="Arial" panose="020B0604020202020204" pitchFamily="34" charset="0"/>
                  <a:cs typeface="Arial" panose="020B0604020202020204" pitchFamily="34" charset="0"/>
                </a:rPr>
                <a:t>behavior</a:t>
              </a:r>
              <a:r>
                <a:rPr lang="en-GB" sz="2000" b="1" dirty="0">
                  <a:latin typeface="Arial" panose="020B0604020202020204" pitchFamily="34" charset="0"/>
                  <a:cs typeface="Arial" panose="020B0604020202020204" pitchFamily="34" charset="0"/>
                </a:rPr>
                <a:t> therapy</a:t>
              </a:r>
            </a:p>
            <a:p>
              <a:r>
                <a:rPr lang="en-GB" sz="2000" dirty="0">
                  <a:latin typeface="Arial" panose="020B0604020202020204" pitchFamily="34" charset="0"/>
                  <a:cs typeface="Arial" panose="020B0604020202020204" pitchFamily="34" charset="0"/>
                </a:rPr>
                <a:t>	</a:t>
              </a:r>
              <a:r>
                <a:rPr lang="en-GB" sz="2000" dirty="0">
                  <a:solidFill>
                    <a:schemeClr val="tx1">
                      <a:lumMod val="50000"/>
                      <a:lumOff val="50000"/>
                    </a:schemeClr>
                  </a:solidFill>
                  <a:latin typeface="Arial" panose="020B0604020202020204" pitchFamily="34" charset="0"/>
                  <a:cs typeface="Arial" panose="020B0604020202020204" pitchFamily="34" charset="0"/>
                </a:rPr>
                <a:t>	Acceptance and commitment therapy</a:t>
              </a:r>
            </a:p>
            <a:p>
              <a:r>
                <a:rPr lang="en-GB" sz="2000" dirty="0">
                  <a:solidFill>
                    <a:schemeClr val="tx1">
                      <a:lumMod val="50000"/>
                      <a:lumOff val="50000"/>
                    </a:schemeClr>
                  </a:solidFill>
                  <a:latin typeface="Arial" panose="020B0604020202020204" pitchFamily="34" charset="0"/>
                  <a:cs typeface="Arial" panose="020B0604020202020204" pitchFamily="34" charset="0"/>
                </a:rPr>
                <a:t>		Cognitive processing therapy</a:t>
              </a:r>
            </a:p>
            <a:p>
              <a:r>
                <a:rPr lang="en-GB" sz="2000" dirty="0">
                  <a:solidFill>
                    <a:schemeClr val="tx1">
                      <a:lumMod val="50000"/>
                      <a:lumOff val="50000"/>
                    </a:schemeClr>
                  </a:solidFill>
                  <a:latin typeface="Arial" panose="020B0604020202020204" pitchFamily="34" charset="0"/>
                  <a:cs typeface="Arial" panose="020B0604020202020204" pitchFamily="34" charset="0"/>
                </a:rPr>
                <a:t>		Prolonged exposure therapy</a:t>
              </a:r>
            </a:p>
          </p:txBody>
        </p:sp>
        <p:cxnSp>
          <p:nvCxnSpPr>
            <p:cNvPr id="24" name="Connector: Elbow 23">
              <a:extLst>
                <a:ext uri="{FF2B5EF4-FFF2-40B4-BE49-F238E27FC236}">
                  <a16:creationId xmlns:a16="http://schemas.microsoft.com/office/drawing/2014/main" id="{76183C3A-3D4B-55C4-A84F-230055E3FABE}"/>
                </a:ext>
              </a:extLst>
            </p:cNvPr>
            <p:cNvCxnSpPr>
              <a:cxnSpLocks/>
            </p:cNvCxnSpPr>
            <p:nvPr/>
          </p:nvCxnSpPr>
          <p:spPr>
            <a:xfrm>
              <a:off x="6104878" y="1091953"/>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Connector: Elbow 27">
              <a:extLst>
                <a:ext uri="{FF2B5EF4-FFF2-40B4-BE49-F238E27FC236}">
                  <a16:creationId xmlns:a16="http://schemas.microsoft.com/office/drawing/2014/main" id="{F8BBCA8F-468E-1663-0C9E-CBEA0AC052AF}"/>
                </a:ext>
              </a:extLst>
            </p:cNvPr>
            <p:cNvCxnSpPr>
              <a:cxnSpLocks/>
            </p:cNvCxnSpPr>
            <p:nvPr/>
          </p:nvCxnSpPr>
          <p:spPr>
            <a:xfrm>
              <a:off x="7020758" y="1382555"/>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Connector: Elbow 28">
              <a:extLst>
                <a:ext uri="{FF2B5EF4-FFF2-40B4-BE49-F238E27FC236}">
                  <a16:creationId xmlns:a16="http://schemas.microsoft.com/office/drawing/2014/main" id="{38453475-2E73-1F0B-52CE-10B9C643CCB7}"/>
                </a:ext>
              </a:extLst>
            </p:cNvPr>
            <p:cNvCxnSpPr>
              <a:cxnSpLocks/>
            </p:cNvCxnSpPr>
            <p:nvPr/>
          </p:nvCxnSpPr>
          <p:spPr>
            <a:xfrm>
              <a:off x="7020758" y="1690688"/>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nector: Elbow 29">
              <a:extLst>
                <a:ext uri="{FF2B5EF4-FFF2-40B4-BE49-F238E27FC236}">
                  <a16:creationId xmlns:a16="http://schemas.microsoft.com/office/drawing/2014/main" id="{E3E96C17-FB77-3C4F-0426-43213DED4951}"/>
                </a:ext>
              </a:extLst>
            </p:cNvPr>
            <p:cNvCxnSpPr>
              <a:cxnSpLocks/>
            </p:cNvCxnSpPr>
            <p:nvPr/>
          </p:nvCxnSpPr>
          <p:spPr>
            <a:xfrm>
              <a:off x="7020758" y="2006569"/>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8" name="Group 47">
            <a:extLst>
              <a:ext uri="{FF2B5EF4-FFF2-40B4-BE49-F238E27FC236}">
                <a16:creationId xmlns:a16="http://schemas.microsoft.com/office/drawing/2014/main" id="{D3EC67B4-61DC-7007-EBE3-54CB1475EDD2}"/>
              </a:ext>
              <a:ext uri="{C183D7F6-B498-43B3-948B-1728B52AA6E4}">
                <adec:decorative xmlns:adec="http://schemas.microsoft.com/office/drawing/2017/decorative" val="1"/>
              </a:ext>
            </a:extLst>
          </p:cNvPr>
          <p:cNvGrpSpPr/>
          <p:nvPr/>
        </p:nvGrpSpPr>
        <p:grpSpPr>
          <a:xfrm>
            <a:off x="5586643" y="2256203"/>
            <a:ext cx="6341993" cy="1631216"/>
            <a:chOff x="5586643" y="2632917"/>
            <a:chExt cx="6341993" cy="1631216"/>
          </a:xfrm>
        </p:grpSpPr>
        <p:sp>
          <p:nvSpPr>
            <p:cNvPr id="41" name="TextBox 40">
              <a:extLst>
                <a:ext uri="{FF2B5EF4-FFF2-40B4-BE49-F238E27FC236}">
                  <a16:creationId xmlns:a16="http://schemas.microsoft.com/office/drawing/2014/main" id="{0574A85A-5C57-FE1B-2C0E-4BF8D5A13983}"/>
                </a:ext>
              </a:extLst>
            </p:cNvPr>
            <p:cNvSpPr txBox="1"/>
            <p:nvPr/>
          </p:nvSpPr>
          <p:spPr>
            <a:xfrm>
              <a:off x="5586643" y="2632917"/>
              <a:ext cx="6341993" cy="1631216"/>
            </a:xfrm>
            <a:prstGeom prst="rect">
              <a:avLst/>
            </a:prstGeom>
            <a:noFill/>
          </p:spPr>
          <p:txBody>
            <a:bodyPr wrap="none" rtlCol="0">
              <a:spAutoFit/>
            </a:bodyPr>
            <a:lstStyle/>
            <a:p>
              <a:r>
                <a:rPr lang="en-GB" sz="2000" dirty="0" err="1">
                  <a:solidFill>
                    <a:schemeClr val="tx1">
                      <a:lumMod val="50000"/>
                      <a:lumOff val="50000"/>
                    </a:schemeClr>
                  </a:solidFill>
                  <a:latin typeface="Arial" panose="020B0604020202020204" pitchFamily="34" charset="0"/>
                  <a:cs typeface="Arial" panose="020B0604020202020204" pitchFamily="34" charset="0"/>
                </a:rPr>
                <a:t>Behavior</a:t>
              </a:r>
              <a:r>
                <a:rPr lang="en-GB" sz="2000" dirty="0">
                  <a:solidFill>
                    <a:schemeClr val="tx1">
                      <a:lumMod val="50000"/>
                      <a:lumOff val="50000"/>
                    </a:schemeClr>
                  </a:solidFill>
                  <a:latin typeface="Arial" panose="020B0604020202020204" pitchFamily="34" charset="0"/>
                  <a:cs typeface="Arial" panose="020B0604020202020204" pitchFamily="34" charset="0"/>
                </a:rPr>
                <a:t> treatment</a:t>
              </a:r>
            </a:p>
            <a:p>
              <a:r>
                <a:rPr lang="en-GB" sz="2000" b="1" dirty="0">
                  <a:latin typeface="Arial" panose="020B0604020202020204" pitchFamily="34" charset="0"/>
                  <a:cs typeface="Arial" panose="020B0604020202020204" pitchFamily="34" charset="0"/>
                </a:rPr>
                <a:t>	Cognitive </a:t>
              </a:r>
              <a:r>
                <a:rPr lang="en-GB" sz="2000" b="1" dirty="0" err="1">
                  <a:latin typeface="Arial" panose="020B0604020202020204" pitchFamily="34" charset="0"/>
                  <a:cs typeface="Arial" panose="020B0604020202020204" pitchFamily="34" charset="0"/>
                </a:rPr>
                <a:t>behavioral</a:t>
              </a:r>
              <a:r>
                <a:rPr lang="en-GB" sz="2000" b="1" dirty="0">
                  <a:latin typeface="Arial" panose="020B0604020202020204" pitchFamily="34" charset="0"/>
                  <a:cs typeface="Arial" panose="020B0604020202020204" pitchFamily="34" charset="0"/>
                </a:rPr>
                <a:t> therapy</a:t>
              </a:r>
            </a:p>
            <a:p>
              <a:r>
                <a:rPr lang="en-GB" sz="2000" dirty="0">
                  <a:solidFill>
                    <a:schemeClr val="tx1">
                      <a:lumMod val="50000"/>
                      <a:lumOff val="50000"/>
                    </a:schemeClr>
                  </a:solidFill>
                  <a:latin typeface="Arial" panose="020B0604020202020204" pitchFamily="34" charset="0"/>
                  <a:cs typeface="Arial" panose="020B0604020202020204" pitchFamily="34" charset="0"/>
                </a:rPr>
                <a:t>		Acceptance and commitment therapy</a:t>
              </a:r>
            </a:p>
            <a:p>
              <a:r>
                <a:rPr lang="en-GB" sz="2000" dirty="0">
                  <a:solidFill>
                    <a:schemeClr val="tx1">
                      <a:lumMod val="50000"/>
                      <a:lumOff val="50000"/>
                    </a:schemeClr>
                  </a:solidFill>
                  <a:latin typeface="Arial" panose="020B0604020202020204" pitchFamily="34" charset="0"/>
                  <a:cs typeface="Arial" panose="020B0604020202020204" pitchFamily="34" charset="0"/>
                </a:rPr>
                <a:t>		Cognitive restructuring</a:t>
              </a:r>
            </a:p>
            <a:p>
              <a:r>
                <a:rPr lang="en-GB" sz="2000" dirty="0">
                  <a:solidFill>
                    <a:schemeClr val="tx1">
                      <a:lumMod val="50000"/>
                      <a:lumOff val="50000"/>
                    </a:schemeClr>
                  </a:solidFill>
                  <a:latin typeface="Arial" panose="020B0604020202020204" pitchFamily="34" charset="0"/>
                  <a:cs typeface="Arial" panose="020B0604020202020204" pitchFamily="34" charset="0"/>
                </a:rPr>
                <a:t>		Mindfulness</a:t>
              </a:r>
            </a:p>
          </p:txBody>
        </p:sp>
        <p:cxnSp>
          <p:nvCxnSpPr>
            <p:cNvPr id="44" name="Connector: Elbow 43">
              <a:extLst>
                <a:ext uri="{FF2B5EF4-FFF2-40B4-BE49-F238E27FC236}">
                  <a16:creationId xmlns:a16="http://schemas.microsoft.com/office/drawing/2014/main" id="{4724ED47-DC90-5B41-6D16-D78A6C67B17C}"/>
                </a:ext>
              </a:extLst>
            </p:cNvPr>
            <p:cNvCxnSpPr>
              <a:cxnSpLocks/>
            </p:cNvCxnSpPr>
            <p:nvPr/>
          </p:nvCxnSpPr>
          <p:spPr>
            <a:xfrm>
              <a:off x="6104878" y="3060428"/>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Connector: Elbow 44">
              <a:extLst>
                <a:ext uri="{FF2B5EF4-FFF2-40B4-BE49-F238E27FC236}">
                  <a16:creationId xmlns:a16="http://schemas.microsoft.com/office/drawing/2014/main" id="{EE96D59C-7BE8-780B-7ADE-0087FA0BAE74}"/>
                </a:ext>
              </a:extLst>
            </p:cNvPr>
            <p:cNvCxnSpPr>
              <a:cxnSpLocks/>
            </p:cNvCxnSpPr>
            <p:nvPr/>
          </p:nvCxnSpPr>
          <p:spPr>
            <a:xfrm>
              <a:off x="7020758" y="3351030"/>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Connector: Elbow 45">
              <a:extLst>
                <a:ext uri="{FF2B5EF4-FFF2-40B4-BE49-F238E27FC236}">
                  <a16:creationId xmlns:a16="http://schemas.microsoft.com/office/drawing/2014/main" id="{787AD247-0B4E-1C31-1224-AD54C7133D8C}"/>
                </a:ext>
              </a:extLst>
            </p:cNvPr>
            <p:cNvCxnSpPr>
              <a:cxnSpLocks/>
            </p:cNvCxnSpPr>
            <p:nvPr/>
          </p:nvCxnSpPr>
          <p:spPr>
            <a:xfrm>
              <a:off x="7020758" y="3659163"/>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nector: Elbow 46">
              <a:extLst>
                <a:ext uri="{FF2B5EF4-FFF2-40B4-BE49-F238E27FC236}">
                  <a16:creationId xmlns:a16="http://schemas.microsoft.com/office/drawing/2014/main" id="{88FD9BE8-FA9D-CFE0-8C1E-CF42E90F297D}"/>
                </a:ext>
              </a:extLst>
            </p:cNvPr>
            <p:cNvCxnSpPr>
              <a:cxnSpLocks/>
            </p:cNvCxnSpPr>
            <p:nvPr/>
          </p:nvCxnSpPr>
          <p:spPr>
            <a:xfrm>
              <a:off x="7020758" y="3975044"/>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66" name="Group 65">
            <a:extLst>
              <a:ext uri="{FF2B5EF4-FFF2-40B4-BE49-F238E27FC236}">
                <a16:creationId xmlns:a16="http://schemas.microsoft.com/office/drawing/2014/main" id="{4729AAA3-E397-D6F7-7C39-859BBF932050}"/>
              </a:ext>
              <a:ext uri="{C183D7F6-B498-43B3-948B-1728B52AA6E4}">
                <adec:decorative xmlns:adec="http://schemas.microsoft.com/office/drawing/2017/decorative" val="1"/>
              </a:ext>
            </a:extLst>
          </p:cNvPr>
          <p:cNvGrpSpPr/>
          <p:nvPr/>
        </p:nvGrpSpPr>
        <p:grpSpPr>
          <a:xfrm>
            <a:off x="5586643" y="4011934"/>
            <a:ext cx="6676828" cy="2246769"/>
            <a:chOff x="5586643" y="4011934"/>
            <a:chExt cx="6676828" cy="2246769"/>
          </a:xfrm>
        </p:grpSpPr>
        <p:grpSp>
          <p:nvGrpSpPr>
            <p:cNvPr id="49" name="Group 48">
              <a:extLst>
                <a:ext uri="{FF2B5EF4-FFF2-40B4-BE49-F238E27FC236}">
                  <a16:creationId xmlns:a16="http://schemas.microsoft.com/office/drawing/2014/main" id="{060EA8C1-1CD7-A7A6-2E7A-123694B91F8B}"/>
                </a:ext>
              </a:extLst>
            </p:cNvPr>
            <p:cNvGrpSpPr/>
            <p:nvPr/>
          </p:nvGrpSpPr>
          <p:grpSpPr>
            <a:xfrm>
              <a:off x="5586643" y="4011934"/>
              <a:ext cx="6676828" cy="2246769"/>
              <a:chOff x="5586643" y="2632917"/>
              <a:chExt cx="6676828" cy="2246769"/>
            </a:xfrm>
          </p:grpSpPr>
          <p:sp>
            <p:nvSpPr>
              <p:cNvPr id="50" name="TextBox 49">
                <a:extLst>
                  <a:ext uri="{FF2B5EF4-FFF2-40B4-BE49-F238E27FC236}">
                    <a16:creationId xmlns:a16="http://schemas.microsoft.com/office/drawing/2014/main" id="{980D7C9B-8C68-00A7-468E-B0275B8A8A22}"/>
                  </a:ext>
                </a:extLst>
              </p:cNvPr>
              <p:cNvSpPr txBox="1"/>
              <p:nvPr/>
            </p:nvSpPr>
            <p:spPr>
              <a:xfrm>
                <a:off x="5586643" y="2632917"/>
                <a:ext cx="6676828" cy="2246769"/>
              </a:xfrm>
              <a:prstGeom prst="rect">
                <a:avLst/>
              </a:prstGeom>
              <a:noFill/>
            </p:spPr>
            <p:txBody>
              <a:bodyPr wrap="none" rtlCol="0">
                <a:spAutoFit/>
              </a:bodyPr>
              <a:lstStyle/>
              <a:p>
                <a:r>
                  <a:rPr lang="en-GB" sz="2000" dirty="0">
                    <a:solidFill>
                      <a:schemeClr val="tx1">
                        <a:lumMod val="50000"/>
                        <a:lumOff val="50000"/>
                      </a:schemeClr>
                    </a:solidFill>
                    <a:latin typeface="Arial" panose="020B0604020202020204" pitchFamily="34" charset="0"/>
                    <a:cs typeface="Arial" panose="020B0604020202020204" pitchFamily="34" charset="0"/>
                  </a:rPr>
                  <a:t>Cognitive therapy</a:t>
                </a:r>
              </a:p>
              <a:p>
                <a:r>
                  <a:rPr lang="en-GB" sz="2000" b="1" dirty="0">
                    <a:latin typeface="Arial" panose="020B0604020202020204" pitchFamily="34" charset="0"/>
                    <a:cs typeface="Arial" panose="020B0604020202020204" pitchFamily="34" charset="0"/>
                  </a:rPr>
                  <a:t>	Cognitive </a:t>
                </a:r>
                <a:r>
                  <a:rPr lang="en-GB" sz="2000" b="1" dirty="0" err="1">
                    <a:latin typeface="Arial" panose="020B0604020202020204" pitchFamily="34" charset="0"/>
                    <a:cs typeface="Arial" panose="020B0604020202020204" pitchFamily="34" charset="0"/>
                  </a:rPr>
                  <a:t>behavioral</a:t>
                </a:r>
                <a:r>
                  <a:rPr lang="en-GB" sz="2000" b="1" dirty="0">
                    <a:latin typeface="Arial" panose="020B0604020202020204" pitchFamily="34" charset="0"/>
                    <a:cs typeface="Arial" panose="020B0604020202020204" pitchFamily="34" charset="0"/>
                  </a:rPr>
                  <a:t> therapy</a:t>
                </a:r>
              </a:p>
              <a:p>
                <a:r>
                  <a:rPr lang="en-GB" sz="2000" dirty="0">
                    <a:latin typeface="Arial" panose="020B0604020202020204" pitchFamily="34" charset="0"/>
                    <a:cs typeface="Arial" panose="020B0604020202020204" pitchFamily="34" charset="0"/>
                  </a:rPr>
                  <a:t>	</a:t>
                </a:r>
                <a:r>
                  <a:rPr lang="en-GB" sz="2000" dirty="0">
                    <a:solidFill>
                      <a:schemeClr val="tx1">
                        <a:lumMod val="50000"/>
                        <a:lumOff val="50000"/>
                      </a:schemeClr>
                    </a:solidFill>
                    <a:latin typeface="Arial" panose="020B0604020202020204" pitchFamily="34" charset="0"/>
                    <a:cs typeface="Arial" panose="020B0604020202020204" pitchFamily="34" charset="0"/>
                  </a:rPr>
                  <a:t>	Cognitive </a:t>
                </a:r>
                <a:r>
                  <a:rPr lang="en-GB" sz="2000" dirty="0" err="1">
                    <a:solidFill>
                      <a:schemeClr val="tx1">
                        <a:lumMod val="50000"/>
                        <a:lumOff val="50000"/>
                      </a:schemeClr>
                    </a:solidFill>
                    <a:latin typeface="Arial" panose="020B0604020202020204" pitchFamily="34" charset="0"/>
                    <a:cs typeface="Arial" panose="020B0604020202020204" pitchFamily="34" charset="0"/>
                  </a:rPr>
                  <a:t>behavioral</a:t>
                </a:r>
                <a:r>
                  <a:rPr lang="en-GB" sz="2000" dirty="0">
                    <a:solidFill>
                      <a:schemeClr val="tx1">
                        <a:lumMod val="50000"/>
                        <a:lumOff val="50000"/>
                      </a:schemeClr>
                    </a:solidFill>
                    <a:latin typeface="Arial" panose="020B0604020202020204" pitchFamily="34" charset="0"/>
                    <a:cs typeface="Arial" panose="020B0604020202020204" pitchFamily="34" charset="0"/>
                  </a:rPr>
                  <a:t> stress management</a:t>
                </a:r>
              </a:p>
              <a:p>
                <a:r>
                  <a:rPr lang="en-GB" sz="2000" dirty="0">
                    <a:solidFill>
                      <a:schemeClr val="tx1">
                        <a:lumMod val="50000"/>
                        <a:lumOff val="50000"/>
                      </a:schemeClr>
                    </a:solidFill>
                    <a:latin typeface="Arial" panose="020B0604020202020204" pitchFamily="34" charset="0"/>
                    <a:cs typeface="Arial" panose="020B0604020202020204" pitchFamily="34" charset="0"/>
                  </a:rPr>
                  <a:t>		Cognitive processing therapy</a:t>
                </a:r>
              </a:p>
              <a:p>
                <a:r>
                  <a:rPr lang="en-GB" sz="2000" dirty="0">
                    <a:solidFill>
                      <a:schemeClr val="tx1">
                        <a:lumMod val="50000"/>
                        <a:lumOff val="50000"/>
                      </a:schemeClr>
                    </a:solidFill>
                    <a:latin typeface="Arial" panose="020B0604020202020204" pitchFamily="34" charset="0"/>
                    <a:cs typeface="Arial" panose="020B0604020202020204" pitchFamily="34" charset="0"/>
                  </a:rPr>
                  <a:t>		Cognitive restructuring</a:t>
                </a:r>
              </a:p>
              <a:p>
                <a:r>
                  <a:rPr lang="en-GB" sz="2000" dirty="0">
                    <a:solidFill>
                      <a:schemeClr val="tx1">
                        <a:lumMod val="50000"/>
                        <a:lumOff val="50000"/>
                      </a:schemeClr>
                    </a:solidFill>
                    <a:latin typeface="Arial" panose="020B0604020202020204" pitchFamily="34" charset="0"/>
                    <a:cs typeface="Arial" panose="020B0604020202020204" pitchFamily="34" charset="0"/>
                  </a:rPr>
                  <a:t>		Dialectical </a:t>
                </a:r>
                <a:r>
                  <a:rPr lang="en-GB" sz="2000" dirty="0" err="1">
                    <a:solidFill>
                      <a:schemeClr val="tx1">
                        <a:lumMod val="50000"/>
                        <a:lumOff val="50000"/>
                      </a:schemeClr>
                    </a:solidFill>
                    <a:latin typeface="Arial" panose="020B0604020202020204" pitchFamily="34" charset="0"/>
                    <a:cs typeface="Arial" panose="020B0604020202020204" pitchFamily="34" charset="0"/>
                  </a:rPr>
                  <a:t>behavior</a:t>
                </a:r>
                <a:r>
                  <a:rPr lang="en-GB" sz="2000" dirty="0">
                    <a:solidFill>
                      <a:schemeClr val="tx1">
                        <a:lumMod val="50000"/>
                        <a:lumOff val="50000"/>
                      </a:schemeClr>
                    </a:solidFill>
                    <a:latin typeface="Arial" panose="020B0604020202020204" pitchFamily="34" charset="0"/>
                    <a:cs typeface="Arial" panose="020B0604020202020204" pitchFamily="34" charset="0"/>
                  </a:rPr>
                  <a:t> therapy</a:t>
                </a:r>
              </a:p>
              <a:p>
                <a:r>
                  <a:rPr lang="en-GB" sz="2000" dirty="0">
                    <a:solidFill>
                      <a:schemeClr val="tx1">
                        <a:lumMod val="50000"/>
                        <a:lumOff val="50000"/>
                      </a:schemeClr>
                    </a:solidFill>
                    <a:latin typeface="Arial" panose="020B0604020202020204" pitchFamily="34" charset="0"/>
                    <a:cs typeface="Arial" panose="020B0604020202020204" pitchFamily="34" charset="0"/>
                  </a:rPr>
                  <a:t>		Mindfulness-based stress reduction</a:t>
                </a:r>
              </a:p>
            </p:txBody>
          </p:sp>
          <p:cxnSp>
            <p:nvCxnSpPr>
              <p:cNvPr id="51" name="Connector: Elbow 50">
                <a:extLst>
                  <a:ext uri="{FF2B5EF4-FFF2-40B4-BE49-F238E27FC236}">
                    <a16:creationId xmlns:a16="http://schemas.microsoft.com/office/drawing/2014/main" id="{6FB4A5B6-EA47-81A6-11EA-F33114B97D72}"/>
                  </a:ext>
                </a:extLst>
              </p:cNvPr>
              <p:cNvCxnSpPr>
                <a:cxnSpLocks/>
              </p:cNvCxnSpPr>
              <p:nvPr/>
            </p:nvCxnSpPr>
            <p:spPr>
              <a:xfrm>
                <a:off x="6104878" y="3060428"/>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Connector: Elbow 51">
                <a:extLst>
                  <a:ext uri="{FF2B5EF4-FFF2-40B4-BE49-F238E27FC236}">
                    <a16:creationId xmlns:a16="http://schemas.microsoft.com/office/drawing/2014/main" id="{29EC5F1B-DED1-AA15-49DC-13C3AEB25693}"/>
                  </a:ext>
                </a:extLst>
              </p:cNvPr>
              <p:cNvCxnSpPr>
                <a:cxnSpLocks/>
              </p:cNvCxnSpPr>
              <p:nvPr/>
            </p:nvCxnSpPr>
            <p:spPr>
              <a:xfrm>
                <a:off x="7020758" y="3351030"/>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Connector: Elbow 52">
                <a:extLst>
                  <a:ext uri="{FF2B5EF4-FFF2-40B4-BE49-F238E27FC236}">
                    <a16:creationId xmlns:a16="http://schemas.microsoft.com/office/drawing/2014/main" id="{CC7F795C-A559-486F-AFFC-2BF620044374}"/>
                  </a:ext>
                </a:extLst>
              </p:cNvPr>
              <p:cNvCxnSpPr>
                <a:cxnSpLocks/>
              </p:cNvCxnSpPr>
              <p:nvPr/>
            </p:nvCxnSpPr>
            <p:spPr>
              <a:xfrm>
                <a:off x="7020758" y="3659163"/>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Connector: Elbow 53">
                <a:extLst>
                  <a:ext uri="{FF2B5EF4-FFF2-40B4-BE49-F238E27FC236}">
                    <a16:creationId xmlns:a16="http://schemas.microsoft.com/office/drawing/2014/main" id="{8273FB86-1624-9E4B-D65A-D4D0240D0AC6}"/>
                  </a:ext>
                </a:extLst>
              </p:cNvPr>
              <p:cNvCxnSpPr>
                <a:cxnSpLocks/>
              </p:cNvCxnSpPr>
              <p:nvPr/>
            </p:nvCxnSpPr>
            <p:spPr>
              <a:xfrm>
                <a:off x="7020758" y="3975044"/>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cxnSp>
          <p:nvCxnSpPr>
            <p:cNvPr id="55" name="Connector: Elbow 54">
              <a:extLst>
                <a:ext uri="{FF2B5EF4-FFF2-40B4-BE49-F238E27FC236}">
                  <a16:creationId xmlns:a16="http://schemas.microsoft.com/office/drawing/2014/main" id="{62EC3A04-934C-AF41-F500-6A7882D35764}"/>
                </a:ext>
              </a:extLst>
            </p:cNvPr>
            <p:cNvCxnSpPr>
              <a:cxnSpLocks/>
            </p:cNvCxnSpPr>
            <p:nvPr/>
          </p:nvCxnSpPr>
          <p:spPr>
            <a:xfrm>
              <a:off x="7020756" y="5640894"/>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Connector: Elbow 55">
              <a:extLst>
                <a:ext uri="{FF2B5EF4-FFF2-40B4-BE49-F238E27FC236}">
                  <a16:creationId xmlns:a16="http://schemas.microsoft.com/office/drawing/2014/main" id="{6862C9F1-2493-BCDE-0CD8-CEF9E51B3D8B}"/>
                </a:ext>
              </a:extLst>
            </p:cNvPr>
            <p:cNvCxnSpPr>
              <a:cxnSpLocks/>
            </p:cNvCxnSpPr>
            <p:nvPr/>
          </p:nvCxnSpPr>
          <p:spPr>
            <a:xfrm>
              <a:off x="7020755" y="5949027"/>
              <a:ext cx="207145" cy="124288"/>
            </a:xfrm>
            <a:prstGeom prst="bentConnector3">
              <a:avLst>
                <a:gd name="adj1" fmla="val 2857"/>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cxnSp>
        <p:nvCxnSpPr>
          <p:cNvPr id="57" name="Straight Arrow Connector 56">
            <a:extLst>
              <a:ext uri="{FF2B5EF4-FFF2-40B4-BE49-F238E27FC236}">
                <a16:creationId xmlns:a16="http://schemas.microsoft.com/office/drawing/2014/main" id="{6D13F734-4AD4-8253-C995-6351DE7D9A24}"/>
              </a:ext>
              <a:ext uri="{C183D7F6-B498-43B3-948B-1728B52AA6E4}">
                <adec:decorative xmlns:adec="http://schemas.microsoft.com/office/drawing/2017/decorative" val="1"/>
              </a:ext>
            </a:extLst>
          </p:cNvPr>
          <p:cNvCxnSpPr>
            <a:cxnSpLocks/>
            <a:stCxn id="9" idx="3"/>
            <a:endCxn id="22" idx="1"/>
          </p:cNvCxnSpPr>
          <p:nvPr/>
        </p:nvCxnSpPr>
        <p:spPr>
          <a:xfrm flipV="1">
            <a:off x="4741266" y="1321283"/>
            <a:ext cx="845377" cy="9893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75A3FDF-53A4-AF8E-4B9B-FDD863C7C35F}"/>
              </a:ext>
              <a:ext uri="{C183D7F6-B498-43B3-948B-1728B52AA6E4}">
                <adec:decorative xmlns:adec="http://schemas.microsoft.com/office/drawing/2017/decorative" val="1"/>
              </a:ext>
            </a:extLst>
          </p:cNvPr>
          <p:cNvCxnSpPr>
            <a:cxnSpLocks/>
            <a:stCxn id="10" idx="3"/>
            <a:endCxn id="41" idx="1"/>
          </p:cNvCxnSpPr>
          <p:nvPr/>
        </p:nvCxnSpPr>
        <p:spPr>
          <a:xfrm flipV="1">
            <a:off x="4420666" y="3071811"/>
            <a:ext cx="1165977" cy="3571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FC93184-9954-E97A-17C7-A7D2431DBF91}"/>
              </a:ext>
              <a:ext uri="{C183D7F6-B498-43B3-948B-1728B52AA6E4}">
                <adec:decorative xmlns:adec="http://schemas.microsoft.com/office/drawing/2017/decorative" val="1"/>
              </a:ext>
            </a:extLst>
          </p:cNvPr>
          <p:cNvCxnSpPr>
            <a:cxnSpLocks/>
            <a:stCxn id="11" idx="3"/>
            <a:endCxn id="50" idx="1"/>
          </p:cNvCxnSpPr>
          <p:nvPr/>
        </p:nvCxnSpPr>
        <p:spPr>
          <a:xfrm>
            <a:off x="4470360" y="4547353"/>
            <a:ext cx="1116283" cy="5879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32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Search sensitivity</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8" name="Picture 7" descr="An illustration of how adding subject headings increases the sensitivity of a search. The proximity terms used in slide 19 retrieve 48373 results. The exploded subject heading &quot;Cognitive Behavioral Therapy&quot; retrieves 34865 results. When combined with the Boolean operator OR, the number of results retrieved increases to 65192.">
            <a:extLst>
              <a:ext uri="{FF2B5EF4-FFF2-40B4-BE49-F238E27FC236}">
                <a16:creationId xmlns:a16="http://schemas.microsoft.com/office/drawing/2014/main" id="{C1BDD813-CD58-76F1-24C9-0DF677C3D8E3}"/>
              </a:ext>
            </a:extLst>
          </p:cNvPr>
          <p:cNvPicPr>
            <a:picLocks noChangeAspect="1"/>
          </p:cNvPicPr>
          <p:nvPr/>
        </p:nvPicPr>
        <p:blipFill>
          <a:blip r:embed="rId3"/>
          <a:stretch>
            <a:fillRect/>
          </a:stretch>
        </p:blipFill>
        <p:spPr>
          <a:xfrm>
            <a:off x="1897446" y="2350604"/>
            <a:ext cx="8345064" cy="2143424"/>
          </a:xfrm>
          <a:prstGeom prst="rect">
            <a:avLst/>
          </a:prstGeom>
        </p:spPr>
      </p:pic>
      <p:sp>
        <p:nvSpPr>
          <p:cNvPr id="3" name="Explosion: 8 Points 2">
            <a:extLst>
              <a:ext uri="{FF2B5EF4-FFF2-40B4-BE49-F238E27FC236}">
                <a16:creationId xmlns:a16="http://schemas.microsoft.com/office/drawing/2014/main" id="{75229EAA-D5B0-1D94-6DAE-233E3E5D0384}"/>
              </a:ext>
            </a:extLst>
          </p:cNvPr>
          <p:cNvSpPr/>
          <p:nvPr/>
        </p:nvSpPr>
        <p:spPr>
          <a:xfrm>
            <a:off x="6974542" y="4283470"/>
            <a:ext cx="3083858" cy="2008094"/>
          </a:xfrm>
          <a:prstGeom prst="irregularSeal1">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35% increase!</a:t>
            </a:r>
          </a:p>
        </p:txBody>
      </p:sp>
    </p:spTree>
    <p:extLst>
      <p:ext uri="{BB962C8B-B14F-4D97-AF65-F5344CB8AC3E}">
        <p14:creationId xmlns:p14="http://schemas.microsoft.com/office/powerpoint/2010/main" val="8363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Tree>
    <p:extLst>
      <p:ext uri="{BB962C8B-B14F-4D97-AF65-F5344CB8AC3E}">
        <p14:creationId xmlns:p14="http://schemas.microsoft.com/office/powerpoint/2010/main" val="249756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Exercise two: text mining to develop a search strategy</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5" name="Content Placeholder 2">
            <a:extLst>
              <a:ext uri="{FF2B5EF4-FFF2-40B4-BE49-F238E27FC236}">
                <a16:creationId xmlns:a16="http://schemas.microsoft.com/office/drawing/2014/main" id="{4109529D-0D5C-E865-6BC1-759D9780E1A1}"/>
              </a:ext>
            </a:extLst>
          </p:cNvPr>
          <p:cNvSpPr txBox="1">
            <a:spLocks/>
          </p:cNvSpPr>
          <p:nvPr/>
        </p:nvSpPr>
        <p:spPr>
          <a:xfrm>
            <a:off x="838199" y="2838451"/>
            <a:ext cx="11068051" cy="8763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latin typeface="Arial" panose="020B0604020202020204" pitchFamily="34" charset="0"/>
                <a:cs typeface="Arial" panose="020B0604020202020204" pitchFamily="34" charset="0"/>
              </a:rPr>
              <a:t>Where might you chose to read, or publish in, on this topic?</a:t>
            </a:r>
          </a:p>
          <a:p>
            <a:pPr marL="0" indent="0">
              <a:lnSpc>
                <a:spcPct val="100000"/>
              </a:lnSpc>
              <a:buFont typeface="Arial" panose="020B0604020202020204" pitchFamily="34" charset="0"/>
              <a:buNone/>
            </a:pPr>
            <a:r>
              <a:rPr lang="en-GB" sz="2000" dirty="0">
                <a:latin typeface="Arial" panose="020B0604020202020204" pitchFamily="34" charset="0"/>
                <a:cs typeface="Arial" panose="020B0604020202020204" pitchFamily="34" charset="0"/>
              </a:rPr>
              <a:t>Antimicrobial Agents and Chemotherapy</a:t>
            </a:r>
          </a:p>
        </p:txBody>
      </p:sp>
      <p:sp>
        <p:nvSpPr>
          <p:cNvPr id="6" name="Content Placeholder 2">
            <a:extLst>
              <a:ext uri="{FF2B5EF4-FFF2-40B4-BE49-F238E27FC236}">
                <a16:creationId xmlns:a16="http://schemas.microsoft.com/office/drawing/2014/main" id="{A34344A8-307D-B0B2-0A71-CB3CDC1B2324}"/>
              </a:ext>
            </a:extLst>
          </p:cNvPr>
          <p:cNvSpPr txBox="1">
            <a:spLocks/>
          </p:cNvSpPr>
          <p:nvPr/>
        </p:nvSpPr>
        <p:spPr>
          <a:xfrm>
            <a:off x="838198" y="3714751"/>
            <a:ext cx="11068051" cy="11477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latin typeface="Arial" panose="020B0604020202020204" pitchFamily="34" charset="0"/>
                <a:cs typeface="Arial" panose="020B0604020202020204" pitchFamily="34" charset="0"/>
              </a:rPr>
              <a:t>What authors might you follow or seek out their work?</a:t>
            </a:r>
          </a:p>
          <a:p>
            <a:pPr marL="0" indent="0">
              <a:lnSpc>
                <a:spcPct val="100000"/>
              </a:lnSpc>
              <a:buFont typeface="Arial" panose="020B0604020202020204" pitchFamily="34" charset="0"/>
              <a:buNone/>
            </a:pPr>
            <a:r>
              <a:rPr lang="en-GB" sz="2000" dirty="0">
                <a:latin typeface="Arial" panose="020B0604020202020204" pitchFamily="34" charset="0"/>
                <a:cs typeface="Arial" panose="020B0604020202020204" pitchFamily="34" charset="0"/>
              </a:rPr>
              <a:t>Be careful with author names – these may not be unique persons and may simply share a surname and initial(s)</a:t>
            </a:r>
          </a:p>
        </p:txBody>
      </p:sp>
      <p:sp>
        <p:nvSpPr>
          <p:cNvPr id="7" name="Content Placeholder 2">
            <a:extLst>
              <a:ext uri="{FF2B5EF4-FFF2-40B4-BE49-F238E27FC236}">
                <a16:creationId xmlns:a16="http://schemas.microsoft.com/office/drawing/2014/main" id="{92C0E9AD-817E-6A5A-E70A-050D3AA76C9B}"/>
              </a:ext>
            </a:extLst>
          </p:cNvPr>
          <p:cNvSpPr txBox="1">
            <a:spLocks/>
          </p:cNvSpPr>
          <p:nvPr/>
        </p:nvSpPr>
        <p:spPr>
          <a:xfrm>
            <a:off x="838197" y="4841383"/>
            <a:ext cx="11068051" cy="11477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latin typeface="Arial" panose="020B0604020202020204" pitchFamily="34" charset="0"/>
                <a:cs typeface="Arial" panose="020B0604020202020204" pitchFamily="34" charset="0"/>
              </a:rPr>
              <a:t>Are there any particular keywords or MeSH headings you would incorporate into a search strategy as a result of this search?</a:t>
            </a:r>
          </a:p>
          <a:p>
            <a:pPr marL="0" indent="0">
              <a:lnSpc>
                <a:spcPct val="100000"/>
              </a:lnSpc>
              <a:buFont typeface="Arial" panose="020B0604020202020204" pitchFamily="34" charset="0"/>
              <a:buNone/>
            </a:pPr>
            <a:r>
              <a:rPr lang="en-GB" sz="2000" dirty="0">
                <a:latin typeface="Arial" panose="020B0604020202020204" pitchFamily="34" charset="0"/>
                <a:cs typeface="Arial" panose="020B0604020202020204" pitchFamily="34" charset="0"/>
              </a:rPr>
              <a:t>Look out for F0XDI6ZL63; this is the Unique Ingredient Identifier. Always search for the drug name, trade name, registry number and UNII</a:t>
            </a:r>
          </a:p>
        </p:txBody>
      </p:sp>
      <p:sp>
        <p:nvSpPr>
          <p:cNvPr id="10" name="Content Placeholder 2">
            <a:extLst>
              <a:ext uri="{FF2B5EF4-FFF2-40B4-BE49-F238E27FC236}">
                <a16:creationId xmlns:a16="http://schemas.microsoft.com/office/drawing/2014/main" id="{7F131208-1D62-5494-C0B4-A1D79BCB7A1F}"/>
              </a:ext>
            </a:extLst>
          </p:cNvPr>
          <p:cNvSpPr>
            <a:spLocks noGrp="1"/>
          </p:cNvSpPr>
          <p:nvPr>
            <p:ph idx="1"/>
          </p:nvPr>
        </p:nvSpPr>
        <p:spPr>
          <a:xfrm>
            <a:off x="838197" y="1711819"/>
            <a:ext cx="11068051" cy="1147762"/>
          </a:xfrm>
        </p:spPr>
        <p:txBody>
          <a:bodyPr vert="horz" lIns="91440" tIns="45720" rIns="91440" bIns="45720" rtlCol="0" anchor="t">
            <a:noAutofit/>
          </a:bodyPr>
          <a:lstStyle/>
          <a:p>
            <a:pPr marL="0" indent="0">
              <a:lnSpc>
                <a:spcPct val="100000"/>
              </a:lnSpc>
              <a:buNone/>
            </a:pPr>
            <a:r>
              <a:rPr lang="en-GB" sz="2000" b="1" dirty="0">
                <a:latin typeface="Arial" panose="020B0604020202020204" pitchFamily="34" charset="0"/>
                <a:cs typeface="Arial" panose="020B0604020202020204" pitchFamily="34" charset="0"/>
              </a:rPr>
              <a:t>What insights can we learn from the number of articles published per year?</a:t>
            </a:r>
          </a:p>
          <a:p>
            <a:pPr marL="0" indent="0">
              <a:lnSpc>
                <a:spcPct val="100000"/>
              </a:lnSpc>
              <a:buNone/>
            </a:pPr>
            <a:r>
              <a:rPr lang="en-GB" sz="2000" dirty="0">
                <a:latin typeface="Arial" panose="020B0604020202020204" pitchFamily="34" charset="0"/>
                <a:cs typeface="Arial" panose="020B0604020202020204" pitchFamily="34" charset="0"/>
              </a:rPr>
              <a:t>Frequency of articles published per year variable, but relatively stable. This is a small field of research and that will affect the approach to my search</a:t>
            </a:r>
          </a:p>
        </p:txBody>
      </p:sp>
      <p:sp>
        <p:nvSpPr>
          <p:cNvPr id="8" name="TextBox 7">
            <a:extLst>
              <a:ext uri="{FF2B5EF4-FFF2-40B4-BE49-F238E27FC236}">
                <a16:creationId xmlns:a16="http://schemas.microsoft.com/office/drawing/2014/main" id="{E89BC70C-27B1-0E32-13C2-ED497842C0F8}"/>
              </a:ext>
            </a:extLst>
          </p:cNvPr>
          <p:cNvSpPr txBox="1"/>
          <p:nvPr/>
        </p:nvSpPr>
        <p:spPr>
          <a:xfrm>
            <a:off x="6239435" y="29250"/>
            <a:ext cx="6096000"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Worksheet at </a:t>
            </a:r>
            <a:r>
              <a:rPr lang="en-GB" dirty="0">
                <a:latin typeface="Arial" panose="020B0604020202020204" pitchFamily="34" charset="0"/>
                <a:cs typeface="Arial" panose="020B0604020202020204" pitchFamily="34" charset="0"/>
                <a:hlinkClick r:id="rId3"/>
              </a:rPr>
              <a:t>https://edshare.gla.ac.uk/id/document/8024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9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Text mining</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825624"/>
            <a:ext cx="10515600" cy="4465939"/>
          </a:xfrm>
        </p:spPr>
        <p:txBody>
          <a:bodyPr vert="horz" lIns="91440" tIns="45720" rIns="91440" bIns="45720" rtlCol="0" anchor="t">
            <a:noAutofit/>
          </a:bodyPr>
          <a:lstStyle/>
          <a:p>
            <a:pPr>
              <a:lnSpc>
                <a:spcPct val="150000"/>
              </a:lnSpc>
            </a:pPr>
            <a:r>
              <a:rPr lang="en-GB" sz="2400" dirty="0">
                <a:latin typeface="Arial" panose="020B0604020202020204" pitchFamily="34" charset="0"/>
                <a:cs typeface="Arial" panose="020B0604020202020204" pitchFamily="34" charset="0"/>
                <a:hlinkClick r:id="rId2"/>
              </a:rPr>
              <a:t>PubMed </a:t>
            </a:r>
            <a:r>
              <a:rPr lang="en-GB" sz="2400" dirty="0" err="1">
                <a:latin typeface="Arial" panose="020B0604020202020204" pitchFamily="34" charset="0"/>
                <a:cs typeface="Arial" panose="020B0604020202020204" pitchFamily="34" charset="0"/>
                <a:hlinkClick r:id="rId2"/>
              </a:rPr>
              <a:t>PubReMiner</a:t>
            </a:r>
            <a:r>
              <a:rPr lang="en-GB" sz="2400" dirty="0">
                <a:latin typeface="Arial" panose="020B0604020202020204" pitchFamily="34" charset="0"/>
                <a:cs typeface="Arial" panose="020B0604020202020204" pitchFamily="34" charset="0"/>
              </a:rPr>
              <a:t>: text mines PubMed</a:t>
            </a:r>
          </a:p>
          <a:p>
            <a:pPr>
              <a:lnSpc>
                <a:spcPct val="150000"/>
              </a:lnSpc>
            </a:pPr>
            <a:r>
              <a:rPr lang="en-GB" sz="2400" dirty="0">
                <a:latin typeface="Arial" panose="020B0604020202020204" pitchFamily="34" charset="0"/>
                <a:cs typeface="Arial" panose="020B0604020202020204" pitchFamily="34" charset="0"/>
                <a:hlinkClick r:id="rId3"/>
              </a:rPr>
              <a:t>MeSH on Demand</a:t>
            </a:r>
            <a:r>
              <a:rPr lang="en-GB" sz="2400" dirty="0">
                <a:latin typeface="Arial" panose="020B0604020202020204" pitchFamily="34" charset="0"/>
                <a:cs typeface="Arial" panose="020B0604020202020204" pitchFamily="34" charset="0"/>
              </a:rPr>
              <a:t>: identifies MeSH headings and articles from PubMed</a:t>
            </a:r>
          </a:p>
          <a:p>
            <a:pPr>
              <a:lnSpc>
                <a:spcPct val="150000"/>
              </a:lnSpc>
            </a:pPr>
            <a:r>
              <a:rPr lang="en-GB" sz="2400" dirty="0">
                <a:latin typeface="Arial" panose="020B0604020202020204" pitchFamily="34" charset="0"/>
                <a:cs typeface="Arial" panose="020B0604020202020204" pitchFamily="34" charset="0"/>
                <a:hlinkClick r:id="rId4"/>
              </a:rPr>
              <a:t>The National Centre for Text Mining</a:t>
            </a:r>
            <a:endParaRPr lang="en-GB" sz="18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Previously identified literature</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3278954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Exercises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825624"/>
            <a:ext cx="10515600" cy="4465939"/>
          </a:xfrm>
        </p:spPr>
        <p:txBody>
          <a:bodyPr vert="horz" lIns="91440" tIns="45720" rIns="91440" bIns="45720" rtlCol="0" anchor="t">
            <a:noAutofit/>
          </a:bodyPr>
          <a:lstStyle/>
          <a:p>
            <a:pPr marL="0" indent="0">
              <a:lnSpc>
                <a:spcPct val="150000"/>
              </a:lnSpc>
              <a:buNone/>
            </a:pPr>
            <a:r>
              <a:rPr lang="en-GB" sz="2400" b="1" dirty="0">
                <a:latin typeface="Arial" panose="020B0604020202020204" pitchFamily="34" charset="0"/>
                <a:cs typeface="Arial" panose="020B0604020202020204" pitchFamily="34" charset="0"/>
              </a:rPr>
              <a:t>Exercise three and four: hands-on searching</a:t>
            </a:r>
          </a:p>
          <a:p>
            <a:pPr>
              <a:lnSpc>
                <a:spcPct val="150000"/>
              </a:lnSpc>
            </a:pPr>
            <a:r>
              <a:rPr lang="en-GB" sz="2400" dirty="0">
                <a:latin typeface="Arial" panose="020B0604020202020204" pitchFamily="34" charset="0"/>
                <a:cs typeface="Arial" panose="020B0604020202020204" pitchFamily="34" charset="0"/>
              </a:rPr>
              <a:t>Embase: key database for all MVLS subjects</a:t>
            </a:r>
          </a:p>
          <a:p>
            <a:pPr>
              <a:lnSpc>
                <a:spcPct val="150000"/>
              </a:lnSpc>
            </a:pPr>
            <a:r>
              <a:rPr lang="en-GB" sz="2400" dirty="0">
                <a:latin typeface="Arial" panose="020B0604020202020204" pitchFamily="34" charset="0"/>
                <a:cs typeface="Arial" panose="020B0604020202020204" pitchFamily="34" charset="0"/>
              </a:rPr>
              <a:t>BIOSIS Previous: useful for biomedical life sciences</a:t>
            </a:r>
          </a:p>
          <a:p>
            <a:pPr marL="0" indent="0">
              <a:lnSpc>
                <a:spcPct val="150000"/>
              </a:lnSpc>
              <a:buNone/>
            </a:pPr>
            <a:r>
              <a:rPr lang="en-GB" sz="2400" b="1" dirty="0">
                <a:latin typeface="Arial" panose="020B0604020202020204" pitchFamily="34" charset="0"/>
                <a:cs typeface="Arial" panose="020B0604020202020204" pitchFamily="34" charset="0"/>
              </a:rPr>
              <a:t>Exercise five: citation searching</a:t>
            </a:r>
          </a:p>
          <a:p>
            <a:pPr>
              <a:lnSpc>
                <a:spcPct val="150000"/>
              </a:lnSpc>
            </a:pPr>
            <a:r>
              <a:rPr lang="en-GB" sz="2400" dirty="0">
                <a:latin typeface="Arial" panose="020B0604020202020204" pitchFamily="34" charset="0"/>
                <a:cs typeface="Arial" panose="020B0604020202020204" pitchFamily="34" charset="0"/>
              </a:rPr>
              <a:t>The BIOSIS platform, Web of Science, is useful for citation searching and analysis (Scopus is another alternative, and is a larger database)</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6" name="TextBox 5">
            <a:extLst>
              <a:ext uri="{FF2B5EF4-FFF2-40B4-BE49-F238E27FC236}">
                <a16:creationId xmlns:a16="http://schemas.microsoft.com/office/drawing/2014/main" id="{3C7C00C9-6C29-41E8-B95F-791590A3A67B}"/>
              </a:ext>
            </a:extLst>
          </p:cNvPr>
          <p:cNvSpPr txBox="1"/>
          <p:nvPr/>
        </p:nvSpPr>
        <p:spPr>
          <a:xfrm>
            <a:off x="6096000" y="90812"/>
            <a:ext cx="6096000"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Worksheet at </a:t>
            </a:r>
            <a:r>
              <a:rPr lang="en-GB" dirty="0">
                <a:latin typeface="Arial" panose="020B0604020202020204" pitchFamily="34" charset="0"/>
                <a:cs typeface="Arial" panose="020B0604020202020204" pitchFamily="34" charset="0"/>
                <a:hlinkClick r:id="rId3"/>
              </a:rPr>
              <a:t>https://edshare.gla.ac.uk/id/document/8024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655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waving in the water">
            <a:extLst>
              <a:ext uri="{FF2B5EF4-FFF2-40B4-BE49-F238E27FC236}">
                <a16:creationId xmlns:a16="http://schemas.microsoft.com/office/drawing/2014/main" id="{DC848069-7B1D-56DA-D7E5-0D6233B58CD7}"/>
              </a:ext>
            </a:extLst>
          </p:cNvPr>
          <p:cNvPicPr>
            <a:picLocks noChangeAspect="1"/>
          </p:cNvPicPr>
          <p:nvPr/>
        </p:nvPicPr>
        <p:blipFill rotWithShape="1">
          <a:blip r:embed="rId2">
            <a:extLst>
              <a:ext uri="{28A0092B-C50C-407E-A947-70E740481C1C}">
                <a14:useLocalDpi xmlns:a14="http://schemas.microsoft.com/office/drawing/2010/main" val="0"/>
              </a:ext>
            </a:extLst>
          </a:blip>
          <a:srcRect t="42759"/>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E247D7FE-1D74-44D7-2057-98F702333DDA}"/>
              </a:ext>
            </a:extLst>
          </p:cNvPr>
          <p:cNvSpPr/>
          <p:nvPr/>
        </p:nvSpPr>
        <p:spPr>
          <a:xfrm>
            <a:off x="-1" y="6538837"/>
            <a:ext cx="3581430"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rPr>
              <a:t>Photo by </a:t>
            </a:r>
            <a:r>
              <a:rPr lang="en-GB" sz="1600" dirty="0" err="1">
                <a:latin typeface="Arial" panose="020B0604020202020204" pitchFamily="34" charset="0"/>
                <a:cs typeface="Arial" panose="020B0604020202020204" pitchFamily="34" charset="0"/>
                <a:hlinkClick r:id="rId3"/>
              </a:rPr>
              <a:t>Mishal</a:t>
            </a:r>
            <a:r>
              <a:rPr lang="en-GB" sz="1600" dirty="0">
                <a:latin typeface="Arial" panose="020B0604020202020204" pitchFamily="34" charset="0"/>
                <a:cs typeface="Arial" panose="020B0604020202020204" pitchFamily="34" charset="0"/>
                <a:hlinkClick r:id="rId3"/>
              </a:rPr>
              <a:t> Ibrahim</a:t>
            </a:r>
            <a:r>
              <a:rPr lang="en-GB" sz="1600" dirty="0">
                <a:latin typeface="Arial" panose="020B0604020202020204" pitchFamily="34" charset="0"/>
                <a:cs typeface="Arial" panose="020B0604020202020204" pitchFamily="34" charset="0"/>
              </a:rPr>
              <a:t> on </a:t>
            </a:r>
            <a:r>
              <a:rPr lang="en-GB" sz="1600" dirty="0" err="1">
                <a:latin typeface="Arial" panose="020B0604020202020204" pitchFamily="34" charset="0"/>
                <a:cs typeface="Arial" panose="020B0604020202020204" pitchFamily="34" charset="0"/>
                <a:hlinkClick r:id="rId4"/>
              </a:rPr>
              <a:t>Unsplash</a:t>
            </a: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1ECD5E3-F256-54ED-EEDF-8573FC53F6A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Decorative image</a:t>
            </a:r>
          </a:p>
        </p:txBody>
      </p:sp>
    </p:spTree>
    <p:extLst>
      <p:ext uri="{BB962C8B-B14F-4D97-AF65-F5344CB8AC3E}">
        <p14:creationId xmlns:p14="http://schemas.microsoft.com/office/powerpoint/2010/main" val="23160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a:xfrm>
            <a:off x="838200" y="-11395"/>
            <a:ext cx="10515600" cy="1325563"/>
          </a:xfrm>
        </p:spPr>
        <p:txBody>
          <a:bodyPr/>
          <a:lstStyle/>
          <a:p>
            <a:r>
              <a:rPr lang="en-GB" dirty="0">
                <a:latin typeface="Arial" panose="020B0604020202020204" pitchFamily="34" charset="0"/>
                <a:cs typeface="Arial" panose="020B0604020202020204" pitchFamily="34" charset="0"/>
              </a:rPr>
              <a:t>Support for your reviews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065864"/>
            <a:ext cx="10515600" cy="4351338"/>
          </a:xfrm>
        </p:spPr>
        <p:txBody>
          <a:bodyPr vert="horz" lIns="91440" tIns="45720" rIns="91440" bIns="45720" rtlCol="0" anchor="t">
            <a:noAutofit/>
          </a:bodyPr>
          <a:lstStyle/>
          <a:p>
            <a:pPr>
              <a:lnSpc>
                <a:spcPct val="100000"/>
              </a:lnSpc>
            </a:pPr>
            <a:r>
              <a:rPr lang="en-GB" sz="1800" dirty="0">
                <a:latin typeface="Arial"/>
                <a:cs typeface="Arial"/>
              </a:rPr>
              <a:t>Workshop slides: </a:t>
            </a:r>
            <a:r>
              <a:rPr lang="en-GB" sz="1800" dirty="0">
                <a:latin typeface="Arial"/>
                <a:cs typeface="Arial"/>
                <a:hlinkClick r:id="rId2"/>
              </a:rPr>
              <a:t>https://edshare.gla.ac.uk/352</a:t>
            </a:r>
            <a:endParaRPr lang="en-GB" sz="1800" dirty="0">
              <a:latin typeface="Arial"/>
              <a:cs typeface="Arial"/>
            </a:endParaRPr>
          </a:p>
          <a:p>
            <a:pPr>
              <a:lnSpc>
                <a:spcPct val="100000"/>
              </a:lnSpc>
            </a:pPr>
            <a:r>
              <a:rPr lang="en-GB" sz="1800" dirty="0">
                <a:latin typeface="Arial" panose="020B0604020202020204" pitchFamily="34" charset="0"/>
                <a:cs typeface="Arial" panose="020B0604020202020204" pitchFamily="34" charset="0"/>
              </a:rPr>
              <a:t>Inter-library loans: </a:t>
            </a:r>
            <a:r>
              <a:rPr lang="en-GB" sz="1800" dirty="0">
                <a:latin typeface="Arial" panose="020B0604020202020204" pitchFamily="34" charset="0"/>
                <a:cs typeface="Arial" panose="020B0604020202020204" pitchFamily="34" charset="0"/>
                <a:hlinkClick r:id="rId3"/>
              </a:rPr>
              <a:t>https://www.gla.ac.uk/myglasgow/library/interlibraryloans/</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Literature search and review in MVLS: </a:t>
            </a:r>
            <a:r>
              <a:rPr lang="en-GB" sz="1800" dirty="0">
                <a:latin typeface="Arial" panose="020B0604020202020204" pitchFamily="34" charset="0"/>
                <a:cs typeface="Arial" panose="020B0604020202020204" pitchFamily="34" charset="0"/>
                <a:hlinkClick r:id="rId4"/>
              </a:rPr>
              <a:t>https://edshare.gla.ac.uk/78/</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Systematic and scoping review resources: </a:t>
            </a:r>
            <a:r>
              <a:rPr lang="en-GB" sz="1800" dirty="0">
                <a:latin typeface="Arial" panose="020B0604020202020204" pitchFamily="34" charset="0"/>
                <a:cs typeface="Arial" panose="020B0604020202020204" pitchFamily="34" charset="0"/>
                <a:hlinkClick r:id="rId5"/>
              </a:rPr>
              <a:t>https://sway.cloud.microsoft/w8GFGP6RUhf8CjW1?ref=Link</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Cochrane Interactive Learning: </a:t>
            </a:r>
            <a:r>
              <a:rPr lang="en-GB" sz="1800" dirty="0">
                <a:latin typeface="Arial" panose="020B0604020202020204" pitchFamily="34" charset="0"/>
                <a:cs typeface="Arial" panose="020B0604020202020204" pitchFamily="34" charset="0"/>
                <a:hlinkClick r:id="rId6"/>
              </a:rPr>
              <a:t>https://eleanor.lib.gla.ac.uk/search~S6?/yDatabases%20C/ydatabases+c/1%2C1%2C61%2CB/eresource&amp;FF=ydatabases+c&amp;40%2C%2C61</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Video guides to searching library databases: </a:t>
            </a:r>
            <a:r>
              <a:rPr lang="en-GB" sz="1800" dirty="0">
                <a:latin typeface="Arial" panose="020B0604020202020204" pitchFamily="34" charset="0"/>
                <a:cs typeface="Arial" panose="020B0604020202020204" pitchFamily="34" charset="0"/>
                <a:hlinkClick r:id="rId7"/>
              </a:rPr>
              <a:t>https://edshare.gla.ac.uk/278</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Book an appointment to see me: </a:t>
            </a:r>
            <a:r>
              <a:rPr lang="en-GB" sz="1800" dirty="0">
                <a:latin typeface="Arial" panose="020B0604020202020204" pitchFamily="34" charset="0"/>
                <a:cs typeface="Arial" panose="020B0604020202020204" pitchFamily="34" charset="0"/>
                <a:hlinkClick r:id="rId8"/>
              </a:rPr>
              <a:t>https://www.gla.ac.uk/myglasgow/library/bookanappointment/cl/mvls/</a:t>
            </a:r>
            <a:r>
              <a:rPr lang="en-GB" sz="1800" dirty="0">
                <a:latin typeface="Arial" panose="020B0604020202020204" pitchFamily="34" charset="0"/>
                <a:cs typeface="Arial" panose="020B0604020202020204" pitchFamily="34" charset="0"/>
              </a:rPr>
              <a:t> or email </a:t>
            </a:r>
            <a:r>
              <a:rPr lang="en-GB" sz="1800" dirty="0">
                <a:latin typeface="Arial" panose="020B0604020202020204" pitchFamily="34" charset="0"/>
                <a:cs typeface="Arial" panose="020B0604020202020204" pitchFamily="34" charset="0"/>
                <a:hlinkClick r:id="rId9"/>
              </a:rPr>
              <a:t>paul.cannon@glasgow.ac.uk</a:t>
            </a:r>
            <a:endParaRPr lang="en-GB" sz="1800" dirty="0">
              <a:latin typeface="Arial" panose="020B0604020202020204" pitchFamily="34" charset="0"/>
              <a:cs typeface="Arial" panose="020B0604020202020204" pitchFamily="34" charset="0"/>
            </a:endParaRPr>
          </a:p>
          <a:p>
            <a:pPr lvl="1">
              <a:lnSpc>
                <a:spcPct val="100000"/>
              </a:lnSpc>
            </a:pPr>
            <a:r>
              <a:rPr lang="en-GB" sz="1800" dirty="0">
                <a:latin typeface="Arial" panose="020B0604020202020204" pitchFamily="34" charset="0"/>
                <a:cs typeface="Arial" panose="020B0604020202020204" pitchFamily="34" charset="0"/>
              </a:rPr>
              <a:t>only after reviewing the self-help material, please!</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6" name="Picture 5">
            <a:extLst>
              <a:ext uri="{FF2B5EF4-FFF2-40B4-BE49-F238E27FC236}">
                <a16:creationId xmlns:a16="http://schemas.microsoft.com/office/drawing/2014/main" id="{A1B9D841-B01A-609B-9E60-FF7A9CE7859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63317" y="128307"/>
            <a:ext cx="2928097" cy="2928097"/>
          </a:xfrm>
          <a:prstGeom prst="rect">
            <a:avLst/>
          </a:prstGeom>
        </p:spPr>
      </p:pic>
    </p:spTree>
    <p:extLst>
      <p:ext uri="{BB962C8B-B14F-4D97-AF65-F5344CB8AC3E}">
        <p14:creationId xmlns:p14="http://schemas.microsoft.com/office/powerpoint/2010/main" val="372941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outcomes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656665" y="1825624"/>
            <a:ext cx="10878671" cy="4465939"/>
          </a:xfrm>
        </p:spPr>
        <p:txBody>
          <a:bodyPr vert="horz" lIns="91440" tIns="45720" rIns="91440" bIns="45720" rtlCol="0" anchor="t">
            <a:noAutofit/>
          </a:bodyPr>
          <a:lstStyle/>
          <a:p>
            <a:pPr marL="0" indent="0">
              <a:lnSpc>
                <a:spcPct val="100000"/>
              </a:lnSpc>
              <a:buNone/>
            </a:pPr>
            <a:r>
              <a:rPr lang="en-GB" sz="2400" dirty="0">
                <a:latin typeface="Arial" panose="020B0604020202020204" pitchFamily="34" charset="0"/>
                <a:cs typeface="Arial" panose="020B0604020202020204" pitchFamily="34" charset="0"/>
              </a:rPr>
              <a:t>By the end of the workshop, you should…</a:t>
            </a:r>
          </a:p>
          <a:p>
            <a:pPr marL="457200" indent="-457200">
              <a:lnSpc>
                <a:spcPct val="100000"/>
              </a:lnSpc>
              <a:buFont typeface="+mj-lt"/>
              <a:buAutoNum type="arabicPeriod"/>
            </a:pPr>
            <a:r>
              <a:rPr lang="en-GB" sz="2400" dirty="0">
                <a:latin typeface="Arial" panose="020B0604020202020204" pitchFamily="34" charset="0"/>
                <a:cs typeface="Arial" panose="020B0604020202020204" pitchFamily="34" charset="0"/>
              </a:rPr>
              <a:t>Understand the various literature review methods available and their limitations</a:t>
            </a:r>
          </a:p>
          <a:p>
            <a:pPr marL="457200" indent="-457200">
              <a:lnSpc>
                <a:spcPct val="100000"/>
              </a:lnSpc>
              <a:buFont typeface="+mj-lt"/>
              <a:buAutoNum type="arabicPeriod"/>
            </a:pPr>
            <a:r>
              <a:rPr lang="en-GB" sz="2400" dirty="0">
                <a:latin typeface="Arial" panose="020B0604020202020204" pitchFamily="34" charset="0"/>
                <a:cs typeface="Arial" panose="020B0604020202020204" pitchFamily="34" charset="0"/>
              </a:rPr>
              <a:t>Be able to structure a search strategy for effective literature searching</a:t>
            </a:r>
          </a:p>
          <a:p>
            <a:pPr marL="457200" indent="-457200">
              <a:lnSpc>
                <a:spcPct val="100000"/>
              </a:lnSpc>
              <a:buFont typeface="+mj-lt"/>
              <a:buAutoNum type="arabicPeriod"/>
            </a:pPr>
            <a:r>
              <a:rPr lang="en-GB" sz="2400" dirty="0">
                <a:latin typeface="Arial" panose="020B0604020202020204" pitchFamily="34" charset="0"/>
                <a:cs typeface="Arial" panose="020B0604020202020204" pitchFamily="34" charset="0"/>
              </a:rPr>
              <a:t>Utilise advanced search techniques to find relevant information in your research field</a:t>
            </a:r>
          </a:p>
          <a:p>
            <a:pPr marL="457200" indent="-457200">
              <a:lnSpc>
                <a:spcPct val="100000"/>
              </a:lnSpc>
              <a:buFont typeface="+mj-lt"/>
              <a:buAutoNum type="arabicPeriod"/>
            </a:pPr>
            <a:r>
              <a:rPr lang="en-GB" sz="2400" dirty="0">
                <a:latin typeface="Arial" panose="020B0604020202020204" pitchFamily="34" charset="0"/>
                <a:cs typeface="Arial" panose="020B0604020202020204" pitchFamily="34" charset="0"/>
              </a:rPr>
              <a:t>Use basic text mining techniques to improve the specificity or sensitivity of searches</a:t>
            </a:r>
          </a:p>
          <a:p>
            <a:pPr marL="457200" indent="-457200">
              <a:lnSpc>
                <a:spcPct val="100000"/>
              </a:lnSpc>
              <a:buFont typeface="+mj-lt"/>
              <a:buAutoNum type="arabicPeriod"/>
            </a:pPr>
            <a:r>
              <a:rPr lang="en-GB" sz="2400" dirty="0">
                <a:latin typeface="Arial" panose="020B0604020202020204" pitchFamily="34" charset="0"/>
                <a:cs typeface="Arial" panose="020B0604020202020204" pitchFamily="34" charset="0"/>
              </a:rPr>
              <a:t>Use data to identify prominent journals, papers and authors within your field</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50139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Getting started and familiarisation</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a:xfrm>
            <a:off x="838200" y="1825624"/>
            <a:ext cx="10515600" cy="4465939"/>
          </a:xfrm>
        </p:spPr>
        <p:txBody>
          <a:bodyPr vert="horz" lIns="91440" tIns="45720" rIns="91440" bIns="45720" rtlCol="0" anchor="t">
            <a:noAutofit/>
          </a:bodyPr>
          <a:lstStyle/>
          <a:p>
            <a:pPr>
              <a:lnSpc>
                <a:spcPct val="100000"/>
              </a:lnSpc>
            </a:pPr>
            <a:r>
              <a:rPr lang="en-GB" sz="2000" dirty="0">
                <a:latin typeface="Arial" panose="020B0604020202020204" pitchFamily="34" charset="0"/>
                <a:cs typeface="Arial" panose="020B0604020202020204" pitchFamily="34" charset="0"/>
                <a:hlinkClick r:id="rId2"/>
              </a:rPr>
              <a:t>Enlighten Publications</a:t>
            </a:r>
            <a:r>
              <a:rPr lang="en-GB" sz="2000" dirty="0">
                <a:latin typeface="Arial" panose="020B0604020202020204" pitchFamily="34" charset="0"/>
                <a:cs typeface="Arial" panose="020B0604020202020204" pitchFamily="34" charset="0"/>
              </a:rPr>
              <a:t>: the University’s research repository</a:t>
            </a:r>
          </a:p>
          <a:p>
            <a:pPr>
              <a:lnSpc>
                <a:spcPct val="100000"/>
              </a:lnSpc>
            </a:pPr>
            <a:r>
              <a:rPr lang="en-GB" sz="2000" dirty="0">
                <a:latin typeface="Arial" panose="020B0604020202020204" pitchFamily="34" charset="0"/>
                <a:cs typeface="Arial" panose="020B0604020202020204" pitchFamily="34" charset="0"/>
                <a:hlinkClick r:id="rId3"/>
              </a:rPr>
              <a:t>Enlighten Theses</a:t>
            </a:r>
            <a:r>
              <a:rPr lang="en-GB" sz="2000" dirty="0">
                <a:latin typeface="Arial" panose="020B0604020202020204" pitchFamily="34" charset="0"/>
                <a:cs typeface="Arial" panose="020B0604020202020204" pitchFamily="34" charset="0"/>
              </a:rPr>
              <a:t>: research degree repository</a:t>
            </a:r>
          </a:p>
          <a:p>
            <a:pPr>
              <a:lnSpc>
                <a:spcPct val="100000"/>
              </a:lnSpc>
            </a:pPr>
            <a:r>
              <a:rPr lang="en-GB" sz="2000" dirty="0">
                <a:latin typeface="Arial" panose="020B0604020202020204" pitchFamily="34" charset="0"/>
                <a:cs typeface="Arial" panose="020B0604020202020204" pitchFamily="34" charset="0"/>
                <a:hlinkClick r:id="rId4"/>
              </a:rPr>
              <a:t>Enlighten Research Data</a:t>
            </a:r>
            <a:r>
              <a:rPr lang="en-GB" sz="2000" dirty="0">
                <a:latin typeface="Arial" panose="020B0604020202020204" pitchFamily="34" charset="0"/>
                <a:cs typeface="Arial" panose="020B0604020202020204" pitchFamily="34" charset="0"/>
              </a:rPr>
              <a:t>: research data repository</a:t>
            </a:r>
          </a:p>
          <a:p>
            <a:pPr>
              <a:lnSpc>
                <a:spcPct val="100000"/>
              </a:lnSpc>
            </a:pPr>
            <a:endParaRPr lang="en-GB" sz="2000" dirty="0">
              <a:latin typeface="Arial" panose="020B0604020202020204" pitchFamily="34" charset="0"/>
              <a:cs typeface="Arial" panose="020B0604020202020204" pitchFamily="34" charset="0"/>
            </a:endParaRPr>
          </a:p>
          <a:p>
            <a:pPr>
              <a:lnSpc>
                <a:spcPct val="100000"/>
              </a:lnSpc>
            </a:pPr>
            <a:r>
              <a:rPr lang="en-GB" sz="2000" dirty="0">
                <a:latin typeface="Arial" panose="020B0604020202020204" pitchFamily="34" charset="0"/>
                <a:cs typeface="Arial" panose="020B0604020202020204" pitchFamily="34" charset="0"/>
                <a:hlinkClick r:id="rId5"/>
              </a:rPr>
              <a:t>EthOS</a:t>
            </a:r>
            <a:r>
              <a:rPr lang="en-GB" sz="2000" dirty="0">
                <a:latin typeface="Arial" panose="020B0604020202020204" pitchFamily="34" charset="0"/>
                <a:cs typeface="Arial" panose="020B0604020202020204" pitchFamily="34" charset="0"/>
              </a:rPr>
              <a:t>: UK doctoral theses</a:t>
            </a:r>
          </a:p>
          <a:p>
            <a:pPr>
              <a:lnSpc>
                <a:spcPct val="100000"/>
              </a:lnSpc>
            </a:pPr>
            <a:r>
              <a:rPr lang="en-GB" sz="2000" dirty="0">
                <a:latin typeface="Arial" panose="020B0604020202020204" pitchFamily="34" charset="0"/>
                <a:cs typeface="Arial" panose="020B0604020202020204" pitchFamily="34" charset="0"/>
                <a:hlinkClick r:id="rId6"/>
              </a:rPr>
              <a:t>Proquest Dissertations and Theses</a:t>
            </a:r>
            <a:r>
              <a:rPr lang="en-GB" sz="2000" dirty="0">
                <a:latin typeface="Arial" panose="020B0604020202020204" pitchFamily="34" charset="0"/>
                <a:cs typeface="Arial" panose="020B0604020202020204" pitchFamily="34" charset="0"/>
              </a:rPr>
              <a:t>: Global theses</a:t>
            </a:r>
          </a:p>
          <a:p>
            <a:pPr>
              <a:lnSpc>
                <a:spcPct val="100000"/>
              </a:lnSpc>
            </a:pPr>
            <a:endParaRPr lang="en-GB" sz="2000" dirty="0">
              <a:latin typeface="Arial" panose="020B0604020202020204" pitchFamily="34" charset="0"/>
              <a:cs typeface="Arial" panose="020B0604020202020204" pitchFamily="34" charset="0"/>
            </a:endParaRPr>
          </a:p>
          <a:p>
            <a:pPr>
              <a:lnSpc>
                <a:spcPct val="100000"/>
              </a:lnSpc>
            </a:pPr>
            <a:r>
              <a:rPr lang="en-GB" sz="2000" dirty="0">
                <a:latin typeface="Arial" panose="020B0604020202020204" pitchFamily="34" charset="0"/>
                <a:cs typeface="Arial" panose="020B0604020202020204" pitchFamily="34" charset="0"/>
                <a:hlinkClick r:id="rId7"/>
              </a:rPr>
              <a:t>University of Glasgow Library</a:t>
            </a:r>
            <a:r>
              <a:rPr lang="en-GB" sz="2000" dirty="0">
                <a:latin typeface="Arial" panose="020B0604020202020204" pitchFamily="34" charset="0"/>
                <a:cs typeface="Arial" panose="020B0604020202020204" pitchFamily="34" charset="0"/>
              </a:rPr>
              <a:t>: your collections and archives</a:t>
            </a:r>
          </a:p>
          <a:p>
            <a:pPr>
              <a:lnSpc>
                <a:spcPct val="100000"/>
              </a:lnSpc>
            </a:pPr>
            <a:r>
              <a:rPr lang="en-GB" sz="2000" dirty="0">
                <a:latin typeface="Arial" panose="020B0604020202020204" pitchFamily="34" charset="0"/>
                <a:cs typeface="Arial" panose="020B0604020202020204" pitchFamily="34" charset="0"/>
                <a:hlinkClick r:id="rId8"/>
              </a:rPr>
              <a:t>Library Hub Discover</a:t>
            </a:r>
            <a:r>
              <a:rPr lang="en-GB" sz="2000" dirty="0">
                <a:latin typeface="Arial" panose="020B0604020202020204" pitchFamily="34" charset="0"/>
                <a:cs typeface="Arial" panose="020B0604020202020204" pitchFamily="34" charset="0"/>
              </a:rPr>
              <a:t>: Search the collections of most UK and Irish libraries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183322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Where to find data</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mc:AlternateContent xmlns:mc="http://schemas.openxmlformats.org/markup-compatibility/2006" xmlns:cx1="http://schemas.microsoft.com/office/drawing/2015/9/8/chartex">
        <mc:Choice Requires="cx1">
          <p:graphicFrame>
            <p:nvGraphicFramePr>
              <p:cNvPr id="7" name="Content Placeholder 5" descr="An illustration of the various sources for finding information in systematic reviews.">
                <a:extLst>
                  <a:ext uri="{FF2B5EF4-FFF2-40B4-BE49-F238E27FC236}">
                    <a16:creationId xmlns:a16="http://schemas.microsoft.com/office/drawing/2014/main" id="{6C6B3185-8D54-8A4E-DC0E-0B02CA895F49}"/>
                  </a:ext>
                </a:extLst>
              </p:cNvPr>
              <p:cNvGraphicFramePr>
                <a:graphicFrameLocks noGrp="1"/>
              </p:cNvGraphicFramePr>
              <p:nvPr>
                <p:ph idx="1"/>
                <p:extLst>
                  <p:ext uri="{D42A27DB-BD31-4B8C-83A1-F6EECF244321}">
                    <p14:modId xmlns:p14="http://schemas.microsoft.com/office/powerpoint/2010/main" val="802213573"/>
                  </p:ext>
                </p:extLst>
              </p:nvPr>
            </p:nvGraphicFramePr>
            <p:xfrm>
              <a:off x="838200" y="1690688"/>
              <a:ext cx="10515600" cy="435133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ontent Placeholder 5" descr="An illustration of the various sources for finding information in systematic reviews.">
                <a:extLst>
                  <a:ext uri="{FF2B5EF4-FFF2-40B4-BE49-F238E27FC236}">
                    <a16:creationId xmlns:a16="http://schemas.microsoft.com/office/drawing/2014/main" id="{6C6B3185-8D54-8A4E-DC0E-0B02CA895F49}"/>
                  </a:ext>
                </a:extLst>
              </p:cNvPr>
              <p:cNvPicPr>
                <a:picLocks noGrp="1" noRot="1" noChangeAspect="1" noMove="1" noResize="1" noEditPoints="1" noAdjustHandles="1" noChangeArrowheads="1" noChangeShapeType="1"/>
              </p:cNvPicPr>
              <p:nvPr/>
            </p:nvPicPr>
            <p:blipFill>
              <a:blip r:embed="rId4"/>
              <a:stretch>
                <a:fillRect/>
              </a:stretch>
            </p:blipFill>
            <p:spPr>
              <a:xfrm>
                <a:off x="838200" y="1690688"/>
                <a:ext cx="10515600" cy="4351338"/>
              </a:xfrm>
              <a:prstGeom prst="rect">
                <a:avLst/>
              </a:prstGeom>
            </p:spPr>
          </p:pic>
        </mc:Fallback>
      </mc:AlternateContent>
    </p:spTree>
    <p:extLst>
      <p:ext uri="{BB962C8B-B14F-4D97-AF65-F5344CB8AC3E}">
        <p14:creationId xmlns:p14="http://schemas.microsoft.com/office/powerpoint/2010/main" val="87011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type of literature review am I doing?</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5" name="Content Placeholder 4" descr="Screenshot of the article, &quot;Meeting the review family: exploring review types and associated information retrieval requirements&quot;. The article is available at https://doi.org/10.1111/hir.12276.">
            <a:extLst>
              <a:ext uri="{FF2B5EF4-FFF2-40B4-BE49-F238E27FC236}">
                <a16:creationId xmlns:a16="http://schemas.microsoft.com/office/drawing/2014/main" id="{268C50F0-322F-0F07-DF80-62F0222099B4}"/>
              </a:ext>
            </a:extLst>
          </p:cNvPr>
          <p:cNvPicPr>
            <a:picLocks noGrp="1" noChangeAspect="1"/>
          </p:cNvPicPr>
          <p:nvPr>
            <p:ph idx="1"/>
          </p:nvPr>
        </p:nvPicPr>
        <p:blipFill>
          <a:blip r:embed="rId3"/>
          <a:stretch>
            <a:fillRect/>
          </a:stretch>
        </p:blipFill>
        <p:spPr>
          <a:xfrm>
            <a:off x="3600881" y="1431178"/>
            <a:ext cx="5007994" cy="4465638"/>
          </a:xfrm>
          <a:prstGeom prst="rect">
            <a:avLst/>
          </a:prstGeom>
        </p:spPr>
      </p:pic>
      <p:sp>
        <p:nvSpPr>
          <p:cNvPr id="6" name="Rectangle 5">
            <a:extLst>
              <a:ext uri="{FF2B5EF4-FFF2-40B4-BE49-F238E27FC236}">
                <a16:creationId xmlns:a16="http://schemas.microsoft.com/office/drawing/2014/main" id="{1C6C3E4C-341E-75F6-5B39-482BB16B1A0C}"/>
              </a:ext>
            </a:extLst>
          </p:cNvPr>
          <p:cNvSpPr/>
          <p:nvPr/>
        </p:nvSpPr>
        <p:spPr>
          <a:xfrm>
            <a:off x="3480793" y="5955690"/>
            <a:ext cx="5230414" cy="276999"/>
          </a:xfrm>
          <a:prstGeom prst="rect">
            <a:avLst/>
          </a:prstGeom>
        </p:spPr>
        <p:txBody>
          <a:bodyPr wrap="square">
            <a:spAutoFit/>
          </a:bodyPr>
          <a:lstStyle/>
          <a:p>
            <a:pPr algn="ctr"/>
            <a:r>
              <a:rPr lang="en-GB" sz="1200" dirty="0">
                <a:latin typeface="Arial" panose="020B0604020202020204" pitchFamily="34" charset="0"/>
                <a:cs typeface="Arial" panose="020B0604020202020204" pitchFamily="34" charset="0"/>
                <a:hlinkClick r:id="rId4"/>
              </a:rPr>
              <a:t>https://doi.org/10.1111/hir.12276</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98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7" name="Title 6">
            <a:extLst>
              <a:ext uri="{FF2B5EF4-FFF2-40B4-BE49-F238E27FC236}">
                <a16:creationId xmlns:a16="http://schemas.microsoft.com/office/drawing/2014/main" id="{EC10167C-AB5B-286F-EE41-97C6CA242867}"/>
              </a:ext>
            </a:extLst>
          </p:cNvPr>
          <p:cNvSpPr>
            <a:spLocks noGrp="1"/>
          </p:cNvSpPr>
          <p:nvPr>
            <p:ph type="title"/>
          </p:nvPr>
        </p:nvSpPr>
        <p:spPr>
          <a:xfrm>
            <a:off x="838200" y="-1483570"/>
            <a:ext cx="10515600" cy="1325563"/>
          </a:xfrm>
        </p:spPr>
        <p:txBody>
          <a:bodyPr/>
          <a:lstStyle/>
          <a:p>
            <a:r>
              <a:rPr lang="en-GB" dirty="0"/>
              <a:t>A typology of reviews</a:t>
            </a:r>
          </a:p>
        </p:txBody>
      </p:sp>
      <p:graphicFrame>
        <p:nvGraphicFramePr>
          <p:cNvPr id="8" name="Content Placeholder 4">
            <a:extLst>
              <a:ext uri="{FF2B5EF4-FFF2-40B4-BE49-F238E27FC236}">
                <a16:creationId xmlns:a16="http://schemas.microsoft.com/office/drawing/2014/main" id="{8305B3F3-1732-A548-6E27-F44CFF218713}"/>
              </a:ext>
            </a:extLst>
          </p:cNvPr>
          <p:cNvGraphicFramePr>
            <a:graphicFrameLocks noGrp="1"/>
          </p:cNvGraphicFramePr>
          <p:nvPr>
            <p:ph idx="1"/>
            <p:extLst>
              <p:ext uri="{D42A27DB-BD31-4B8C-83A1-F6EECF244321}">
                <p14:modId xmlns:p14="http://schemas.microsoft.com/office/powerpoint/2010/main" val="990317743"/>
              </p:ext>
            </p:extLst>
          </p:nvPr>
        </p:nvGraphicFramePr>
        <p:xfrm>
          <a:off x="1703511" y="285478"/>
          <a:ext cx="8784978" cy="5562600"/>
        </p:xfrm>
        <a:graphic>
          <a:graphicData uri="http://schemas.openxmlformats.org/drawingml/2006/table">
            <a:tbl>
              <a:tblPr firstRow="1" bandRow="1">
                <a:tableStyleId>{073A0DAA-6AF3-43AB-8588-CEC1D06C72B9}</a:tableStyleId>
              </a:tblPr>
              <a:tblGrid>
                <a:gridCol w="2448272">
                  <a:extLst>
                    <a:ext uri="{9D8B030D-6E8A-4147-A177-3AD203B41FA5}">
                      <a16:colId xmlns:a16="http://schemas.microsoft.com/office/drawing/2014/main" val="55131616"/>
                    </a:ext>
                  </a:extLst>
                </a:gridCol>
                <a:gridCol w="2736304">
                  <a:extLst>
                    <a:ext uri="{9D8B030D-6E8A-4147-A177-3AD203B41FA5}">
                      <a16:colId xmlns:a16="http://schemas.microsoft.com/office/drawing/2014/main" val="1604553936"/>
                    </a:ext>
                  </a:extLst>
                </a:gridCol>
                <a:gridCol w="3600402">
                  <a:extLst>
                    <a:ext uri="{9D8B030D-6E8A-4147-A177-3AD203B41FA5}">
                      <a16:colId xmlns:a16="http://schemas.microsoft.com/office/drawing/2014/main" val="2310540558"/>
                    </a:ext>
                  </a:extLst>
                </a:gridCol>
              </a:tblGrid>
              <a:tr h="288033">
                <a:tc>
                  <a:txBody>
                    <a:bodyPr/>
                    <a:lstStyle/>
                    <a:p>
                      <a:r>
                        <a:rPr lang="en-GB" sz="1700" dirty="0"/>
                        <a:t>Type of review</a:t>
                      </a:r>
                      <a:endParaRPr lang="en-GB" sz="1700" dirty="0">
                        <a:latin typeface="Arial" panose="020B0604020202020204" pitchFamily="34" charset="0"/>
                        <a:cs typeface="Arial" panose="020B0604020202020204" pitchFamily="34" charset="0"/>
                      </a:endParaRPr>
                    </a:p>
                  </a:txBody>
                  <a:tcPr/>
                </a:tc>
                <a:tc>
                  <a:txBody>
                    <a:bodyPr/>
                    <a:lstStyle/>
                    <a:p>
                      <a:r>
                        <a:rPr lang="en-GB" sz="1700" dirty="0"/>
                        <a:t>Strengths</a:t>
                      </a:r>
                      <a:endParaRPr lang="en-GB" sz="1700" dirty="0">
                        <a:latin typeface="Arial" panose="020B0604020202020204" pitchFamily="34" charset="0"/>
                        <a:cs typeface="Arial" panose="020B0604020202020204" pitchFamily="34" charset="0"/>
                      </a:endParaRPr>
                    </a:p>
                  </a:txBody>
                  <a:tcPr/>
                </a:tc>
                <a:tc>
                  <a:txBody>
                    <a:bodyPr/>
                    <a:lstStyle/>
                    <a:p>
                      <a:r>
                        <a:rPr lang="en-GB" sz="1700" dirty="0"/>
                        <a:t>Weaknesses</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0463030"/>
                  </a:ext>
                </a:extLst>
              </a:tr>
              <a:tr h="559624">
                <a:tc>
                  <a:txBody>
                    <a:bodyPr/>
                    <a:lstStyle/>
                    <a:p>
                      <a:r>
                        <a:rPr lang="en-GB" sz="1700" dirty="0"/>
                        <a:t>Narrative/literature review</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Consolidation of existing research</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Significant bias in search methods and synthesis</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8002041"/>
                  </a:ext>
                </a:extLst>
              </a:tr>
              <a:tr h="834976">
                <a:tc>
                  <a:txBody>
                    <a:bodyPr/>
                    <a:lstStyle/>
                    <a:p>
                      <a:r>
                        <a:rPr lang="en-GB" sz="1700" dirty="0"/>
                        <a:t>Critical</a:t>
                      </a:r>
                      <a:r>
                        <a:rPr lang="en-GB" sz="1700" baseline="0" dirty="0"/>
                        <a:t> review</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Critical evaluation</a:t>
                      </a:r>
                    </a:p>
                    <a:p>
                      <a:pPr marL="285750" indent="-285750">
                        <a:buFont typeface="Arial" panose="020B0604020202020204" pitchFamily="34" charset="0"/>
                        <a:buChar char="•"/>
                      </a:pPr>
                      <a:r>
                        <a:rPr lang="en-GB" sz="1700" dirty="0"/>
                        <a:t>Used</a:t>
                      </a:r>
                      <a:r>
                        <a:rPr lang="en-GB" sz="1700" baseline="0" dirty="0"/>
                        <a:t> to justify subsequent research</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Open to bias</a:t>
                      </a:r>
                      <a:r>
                        <a:rPr lang="en-GB" sz="1700" baseline="0" dirty="0"/>
                        <a:t> in search methods and synthesis of results</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5723093"/>
                  </a:ext>
                </a:extLst>
              </a:tr>
              <a:tr h="584483">
                <a:tc>
                  <a:txBody>
                    <a:bodyPr/>
                    <a:lstStyle/>
                    <a:p>
                      <a:r>
                        <a:rPr lang="en-GB" sz="1700" dirty="0"/>
                        <a:t>Rapid review</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Quick,</a:t>
                      </a:r>
                      <a:r>
                        <a:rPr lang="en-GB" sz="1700" baseline="0" dirty="0"/>
                        <a:t> but methodological</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Open to bias,</a:t>
                      </a:r>
                      <a:r>
                        <a:rPr lang="en-GB" sz="1700" baseline="0" dirty="0"/>
                        <a:t> with limitations, but transparently so</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6733407"/>
                  </a:ext>
                </a:extLst>
              </a:tr>
              <a:tr h="834976">
                <a:tc>
                  <a:txBody>
                    <a:bodyPr/>
                    <a:lstStyle/>
                    <a:p>
                      <a:r>
                        <a:rPr lang="en-GB" sz="1700" dirty="0"/>
                        <a:t>Systemised review</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Provides insight into a topic without resource implications</a:t>
                      </a:r>
                      <a:r>
                        <a:rPr lang="en-GB" sz="1700" baseline="0" dirty="0"/>
                        <a:t> of full SR</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Likelihood of bias</a:t>
                      </a:r>
                      <a:r>
                        <a:rPr lang="en-GB" sz="1700" baseline="0" dirty="0"/>
                        <a:t> versus full SR method</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86070"/>
                  </a:ext>
                </a:extLst>
              </a:tr>
              <a:tr h="1085468">
                <a:tc>
                  <a:txBody>
                    <a:bodyPr/>
                    <a:lstStyle/>
                    <a:p>
                      <a:r>
                        <a:rPr lang="en-GB" sz="1700" dirty="0"/>
                        <a:t>Systematic review</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Systematic method of searching</a:t>
                      </a:r>
                      <a:r>
                        <a:rPr lang="en-GB" sz="1700" baseline="0" dirty="0"/>
                        <a:t> and appraisal</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Application of study</a:t>
                      </a:r>
                      <a:r>
                        <a:rPr lang="en-GB" sz="1700" baseline="0" dirty="0"/>
                        <a:t> designs reduces insight into research topic</a:t>
                      </a:r>
                    </a:p>
                    <a:p>
                      <a:pPr marL="285750" indent="-285750">
                        <a:buFont typeface="Arial" panose="020B0604020202020204" pitchFamily="34" charset="0"/>
                        <a:buChar char="•"/>
                      </a:pPr>
                      <a:r>
                        <a:rPr lang="en-GB" sz="1700" baseline="0" dirty="0"/>
                        <a:t>Time and resource heavy</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3820009"/>
                  </a:ext>
                </a:extLst>
              </a:tr>
              <a:tr h="1085468">
                <a:tc>
                  <a:txBody>
                    <a:bodyPr/>
                    <a:lstStyle/>
                    <a:p>
                      <a:r>
                        <a:rPr lang="en-GB" sz="1700" dirty="0"/>
                        <a:t>Meta-analysis</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Statistical assimilation</a:t>
                      </a:r>
                      <a:r>
                        <a:rPr lang="en-GB" sz="1700" baseline="0" dirty="0"/>
                        <a:t> of evidence base</a:t>
                      </a:r>
                    </a:p>
                    <a:p>
                      <a:pPr marL="285750" indent="-285750">
                        <a:buFont typeface="Arial" panose="020B0604020202020204" pitchFamily="34" charset="0"/>
                        <a:buChar char="•"/>
                      </a:pPr>
                      <a:r>
                        <a:rPr lang="en-GB" sz="1700" baseline="0" dirty="0"/>
                        <a:t>Useful for getting knowledge into practice</a:t>
                      </a:r>
                      <a:endParaRPr lang="en-GB"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Needs to systematically identify all literature</a:t>
                      </a:r>
                    </a:p>
                    <a:p>
                      <a:pPr marL="285750" indent="-285750">
                        <a:buFont typeface="Arial" panose="020B0604020202020204" pitchFamily="34" charset="0"/>
                        <a:buChar char="•"/>
                      </a:pPr>
                      <a:r>
                        <a:rPr lang="en-GB" sz="1700" dirty="0"/>
                        <a:t>Quality</a:t>
                      </a:r>
                      <a:r>
                        <a:rPr lang="en-GB" sz="1700" baseline="0" dirty="0"/>
                        <a:t> of available studies</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5947666"/>
                  </a:ext>
                </a:extLst>
              </a:tr>
            </a:tbl>
          </a:graphicData>
        </a:graphic>
      </p:graphicFrame>
      <p:sp>
        <p:nvSpPr>
          <p:cNvPr id="9" name="Rectangle 8">
            <a:extLst>
              <a:ext uri="{FF2B5EF4-FFF2-40B4-BE49-F238E27FC236}">
                <a16:creationId xmlns:a16="http://schemas.microsoft.com/office/drawing/2014/main" id="{52EC6EFF-FF11-28EF-F7BF-E6D1D66B2AFC}"/>
              </a:ext>
              <a:ext uri="{C183D7F6-B498-43B3-948B-1728B52AA6E4}">
                <adec:decorative xmlns:adec="http://schemas.microsoft.com/office/drawing/2017/decorative" val="1"/>
              </a:ext>
            </a:extLst>
          </p:cNvPr>
          <p:cNvSpPr/>
          <p:nvPr/>
        </p:nvSpPr>
        <p:spPr>
          <a:xfrm>
            <a:off x="1703510" y="645519"/>
            <a:ext cx="8784977" cy="1440160"/>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A15D9C23-1E25-2C01-BDD0-3E61703A4696}"/>
              </a:ext>
              <a:ext uri="{C183D7F6-B498-43B3-948B-1728B52AA6E4}">
                <adec:decorative xmlns:adec="http://schemas.microsoft.com/office/drawing/2017/decorative" val="1"/>
              </a:ext>
            </a:extLst>
          </p:cNvPr>
          <p:cNvSpPr/>
          <p:nvPr/>
        </p:nvSpPr>
        <p:spPr>
          <a:xfrm>
            <a:off x="1703510" y="2733751"/>
            <a:ext cx="8784977" cy="86409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A3A764BC-5ED8-DA77-7235-037F7C53F6F2}"/>
              </a:ext>
              <a:ext uri="{C183D7F6-B498-43B3-948B-1728B52AA6E4}">
                <adec:decorative xmlns:adec="http://schemas.microsoft.com/office/drawing/2017/decorative" val="1"/>
              </a:ext>
            </a:extLst>
          </p:cNvPr>
          <p:cNvSpPr/>
          <p:nvPr/>
        </p:nvSpPr>
        <p:spPr>
          <a:xfrm>
            <a:off x="1703510" y="2086831"/>
            <a:ext cx="8784977" cy="3740012"/>
          </a:xfrm>
          <a:prstGeom prst="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588A87E7-C1BB-5B32-4D76-9567FC466373}"/>
              </a:ext>
            </a:extLst>
          </p:cNvPr>
          <p:cNvSpPr txBox="1"/>
          <p:nvPr/>
        </p:nvSpPr>
        <p:spPr>
          <a:xfrm>
            <a:off x="1712390" y="5840277"/>
            <a:ext cx="8784976" cy="459088"/>
          </a:xfrm>
          <a:prstGeom prst="rect">
            <a:avLst/>
          </a:prstGeom>
          <a:noFill/>
        </p:spPr>
        <p:txBody>
          <a:bodyPr vert="horz" wrap="square" rtlCol="0">
            <a:noAutofit/>
          </a:bodyPr>
          <a:lstStyle/>
          <a:p>
            <a:r>
              <a:rPr lang="en-GB" sz="1300" dirty="0">
                <a:latin typeface="Arial" panose="020B0604020202020204" pitchFamily="34" charset="0"/>
                <a:cs typeface="Arial" panose="020B0604020202020204" pitchFamily="34" charset="0"/>
              </a:rPr>
              <a:t>Adapted from Sutton, A., Clowes, M., Preston, L. and Booth, A. (2019), Meeting the review family: exploring review types and associated information retrieval requirements. </a:t>
            </a:r>
            <a:r>
              <a:rPr lang="en-GB" sz="1300" i="1" dirty="0">
                <a:latin typeface="Arial" panose="020B0604020202020204" pitchFamily="34" charset="0"/>
                <a:cs typeface="Arial" panose="020B0604020202020204" pitchFamily="34" charset="0"/>
              </a:rPr>
              <a:t>Health Info </a:t>
            </a:r>
            <a:r>
              <a:rPr lang="en-GB" sz="1300" i="1" dirty="0" err="1">
                <a:latin typeface="Arial" panose="020B0604020202020204" pitchFamily="34" charset="0"/>
                <a:cs typeface="Arial" panose="020B0604020202020204" pitchFamily="34" charset="0"/>
              </a:rPr>
              <a:t>Libr</a:t>
            </a:r>
            <a:r>
              <a:rPr lang="en-GB" sz="1300" i="1" dirty="0">
                <a:latin typeface="Arial" panose="020B0604020202020204" pitchFamily="34" charset="0"/>
                <a:cs typeface="Arial" panose="020B0604020202020204" pitchFamily="34" charset="0"/>
              </a:rPr>
              <a:t> J</a:t>
            </a:r>
            <a:r>
              <a:rPr lang="en-GB" sz="1300" dirty="0">
                <a:latin typeface="Arial" panose="020B0604020202020204" pitchFamily="34" charset="0"/>
                <a:cs typeface="Arial" panose="020B0604020202020204" pitchFamily="34" charset="0"/>
              </a:rPr>
              <a:t>, 36: 202-222. doi:</a:t>
            </a:r>
            <a:r>
              <a:rPr lang="en-GB" sz="1300" dirty="0">
                <a:latin typeface="Arial" panose="020B0604020202020204" pitchFamily="34" charset="0"/>
                <a:cs typeface="Arial" panose="020B0604020202020204" pitchFamily="34" charset="0"/>
                <a:hlinkClick r:id="rId3"/>
              </a:rPr>
              <a:t>10.1111/hir.12276</a:t>
            </a:r>
            <a:endParaRPr lang="en-GB"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65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813E-BA53-3FCE-3001-34660AC2013D}"/>
              </a:ext>
            </a:extLst>
          </p:cNvPr>
          <p:cNvSpPr>
            <a:spLocks noGrp="1"/>
          </p:cNvSpPr>
          <p:nvPr>
            <p:ph type="title"/>
          </p:nvPr>
        </p:nvSpPr>
        <p:spPr/>
        <p:txBody>
          <a:bodyPr/>
          <a:lstStyle/>
          <a:p>
            <a:r>
              <a:rPr lang="en-GB" dirty="0"/>
              <a:t>Algorithms and Artificial Intelligence</a:t>
            </a:r>
          </a:p>
        </p:txBody>
      </p:sp>
      <p:sp>
        <p:nvSpPr>
          <p:cNvPr id="4" name="Rectangle 1">
            <a:extLst>
              <a:ext uri="{FF2B5EF4-FFF2-40B4-BE49-F238E27FC236}">
                <a16:creationId xmlns:a16="http://schemas.microsoft.com/office/drawing/2014/main" id="{1E5CD195-C47B-50E0-FC74-A1A45549C645}"/>
              </a:ext>
            </a:extLst>
          </p:cNvPr>
          <p:cNvSpPr>
            <a:spLocks noChangeArrowheads="1"/>
          </p:cNvSpPr>
          <p:nvPr/>
        </p:nvSpPr>
        <p:spPr bwMode="auto">
          <a:xfrm>
            <a:off x="0" y="6492875"/>
            <a:ext cx="109548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tx1"/>
                </a:solidFill>
                <a:effectLst/>
                <a:latin typeface="Arial" panose="020B0604020202020204" pitchFamily="34" charset="0"/>
              </a:rPr>
              <a:t>Murad MH, Asi N, </a:t>
            </a:r>
            <a:r>
              <a:rPr kumimoji="0" lang="en-US" altLang="en-US" sz="1600" i="0" u="none" strike="noStrike" cap="none" normalizeH="0" baseline="0" dirty="0" err="1">
                <a:ln>
                  <a:noFill/>
                </a:ln>
                <a:solidFill>
                  <a:schemeClr val="tx1"/>
                </a:solidFill>
                <a:effectLst/>
                <a:latin typeface="Arial" panose="020B0604020202020204" pitchFamily="34" charset="0"/>
              </a:rPr>
              <a:t>Alsawas</a:t>
            </a:r>
            <a:r>
              <a:rPr kumimoji="0" lang="en-US" altLang="en-US" sz="1600" i="0" u="none" strike="noStrike" cap="none" normalizeH="0" baseline="0" dirty="0">
                <a:ln>
                  <a:noFill/>
                </a:ln>
                <a:solidFill>
                  <a:schemeClr val="tx1"/>
                </a:solidFill>
                <a:effectLst/>
                <a:latin typeface="Arial" panose="020B0604020202020204" pitchFamily="34" charset="0"/>
              </a:rPr>
              <a:t> M, </a:t>
            </a:r>
            <a:r>
              <a:rPr kumimoji="0" lang="en-US" altLang="en-US" sz="1600" i="1" u="none" strike="noStrike" cap="none" normalizeH="0" baseline="0" dirty="0">
                <a:ln>
                  <a:noFill/>
                </a:ln>
                <a:solidFill>
                  <a:schemeClr val="tx1"/>
                </a:solidFill>
                <a:effectLst/>
                <a:latin typeface="Arial" panose="020B0604020202020204" pitchFamily="34" charset="0"/>
              </a:rPr>
              <a:t>et al</a:t>
            </a:r>
            <a:r>
              <a:rPr kumimoji="0" lang="en-US" altLang="en-US" sz="1600" i="0" u="none" strike="noStrike" cap="none" normalizeH="0" baseline="0" dirty="0">
                <a:ln>
                  <a:noFill/>
                </a:ln>
                <a:solidFill>
                  <a:schemeClr val="tx1"/>
                </a:solidFill>
                <a:effectLst/>
                <a:latin typeface="Arial" panose="020B0604020202020204" pitchFamily="34" charset="0"/>
              </a:rPr>
              <a:t>. New evidence pyramid. BMJ Evidence-Based Medicine 2016;21:125-127.</a:t>
            </a:r>
          </a:p>
        </p:txBody>
      </p:sp>
      <p:pic>
        <p:nvPicPr>
          <p:cNvPr id="6" name="Picture 5" descr="Three evidence pyramids, in evolution order. The first evidence pyramid shows a linear approach to different study types, from case series to systematic reviews and meta analyses. The second pyramid shows wavy lines to show that there are good and poor versions of these study types, hence the linear structure is not valid in itself. The final pyramid &quot;tears&quot; off systematic reviews and meta analyses and shows these study types as a lens through which to view different study types.">
            <a:extLst>
              <a:ext uri="{FF2B5EF4-FFF2-40B4-BE49-F238E27FC236}">
                <a16:creationId xmlns:a16="http://schemas.microsoft.com/office/drawing/2014/main" id="{C4370FE6-F593-22C5-2EFF-A6EC17435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329" y="1438755"/>
            <a:ext cx="4993342" cy="4971149"/>
          </a:xfrm>
          <a:prstGeom prst="rect">
            <a:avLst/>
          </a:prstGeom>
        </p:spPr>
      </p:pic>
    </p:spTree>
    <p:extLst>
      <p:ext uri="{BB962C8B-B14F-4D97-AF65-F5344CB8AC3E}">
        <p14:creationId xmlns:p14="http://schemas.microsoft.com/office/powerpoint/2010/main" val="319309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Tree>
    <p:extLst>
      <p:ext uri="{BB962C8B-B14F-4D97-AF65-F5344CB8AC3E}">
        <p14:creationId xmlns:p14="http://schemas.microsoft.com/office/powerpoint/2010/main" val="1198786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A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Arial" id="{4026CD90-3A26-4C97-A1D7-68C162128DB1}" vid="{067065F2-8CF5-45B2-91D6-272E34F7F8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1917</Words>
  <Application>Microsoft Office PowerPoint</Application>
  <PresentationFormat>Widescreen</PresentationFormat>
  <Paragraphs>267</Paragraphs>
  <Slides>29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Theme Arial</vt:lpstr>
      <vt:lpstr>Developing Rigour  and Validity in Literature Searches</vt:lpstr>
      <vt:lpstr>Developing Rigour  and Validity in Literature Searches at Doctoral Level</vt:lpstr>
      <vt:lpstr>Learning outcomes</vt:lpstr>
      <vt:lpstr>Getting started and familiarisation</vt:lpstr>
      <vt:lpstr>Where to find data</vt:lpstr>
      <vt:lpstr>What type of literature review am I doing?</vt:lpstr>
      <vt:lpstr>A typology of reviews</vt:lpstr>
      <vt:lpstr>Algorithms and Artificial Intelligence</vt:lpstr>
      <vt:lpstr>Any questions?</vt:lpstr>
      <vt:lpstr>Question formulation frameworks</vt:lpstr>
      <vt:lpstr>What are the most effective chemical repellents to deter arthropod vectors?</vt:lpstr>
      <vt:lpstr>Exercise one: PICO</vt:lpstr>
      <vt:lpstr>Any questions?</vt:lpstr>
      <vt:lpstr>Don't reinvent the wheel</vt:lpstr>
      <vt:lpstr>Advanced search techniques</vt:lpstr>
      <vt:lpstr>Advanced search techniques</vt:lpstr>
      <vt:lpstr>Comprehensiveness of vocabulary</vt:lpstr>
      <vt:lpstr>Text for an example of utilising search syntax</vt:lpstr>
      <vt:lpstr>Final version of text when search syntax is used</vt:lpstr>
      <vt:lpstr>Search sensitivity</vt:lpstr>
      <vt:lpstr>Discussion slide on indexing</vt:lpstr>
      <vt:lpstr>Subject headings</vt:lpstr>
      <vt:lpstr>Search sensitivity</vt:lpstr>
      <vt:lpstr>Any questions?</vt:lpstr>
      <vt:lpstr>Exercise two: text mining to develop a search strategy</vt:lpstr>
      <vt:lpstr>Text mining</vt:lpstr>
      <vt:lpstr>Exercises</vt:lpstr>
      <vt:lpstr>Decorative image</vt:lpstr>
      <vt:lpstr>Support for your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and reporting for systematic reviews</dc:title>
  <dc:creator>Paul Cannon</dc:creator>
  <cp:lastModifiedBy>Paul Cannon</cp:lastModifiedBy>
  <cp:revision>94</cp:revision>
  <dcterms:created xsi:type="dcterms:W3CDTF">2022-07-14T12:35:02Z</dcterms:created>
  <dcterms:modified xsi:type="dcterms:W3CDTF">2024-10-21T13:08:46Z</dcterms:modified>
</cp:coreProperties>
</file>