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8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3BDF-EA19-46B4-9201-CE4F086DB5A0}" type="datetimeFigureOut">
              <a:rPr lang="en-US" smtClean="0"/>
              <a:t>1/20/2010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3CAF-A6EC-4335-BCFC-20400E5EEC0A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3BDF-EA19-46B4-9201-CE4F086DB5A0}" type="datetimeFigureOut">
              <a:rPr lang="en-US" smtClean="0"/>
              <a:t>1/20/2010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3CAF-A6EC-4335-BCFC-20400E5EEC0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3BDF-EA19-46B4-9201-CE4F086DB5A0}" type="datetimeFigureOut">
              <a:rPr lang="en-US" smtClean="0"/>
              <a:t>1/20/2010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3CAF-A6EC-4335-BCFC-20400E5EEC0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3BDF-EA19-46B4-9201-CE4F086DB5A0}" type="datetimeFigureOut">
              <a:rPr lang="en-US" smtClean="0"/>
              <a:t>1/20/2010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3CAF-A6EC-4335-BCFC-20400E5EEC0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3BDF-EA19-46B4-9201-CE4F086DB5A0}" type="datetimeFigureOut">
              <a:rPr lang="en-US" smtClean="0"/>
              <a:t>1/20/2010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3CAF-A6EC-4335-BCFC-20400E5EEC0A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3BDF-EA19-46B4-9201-CE4F086DB5A0}" type="datetimeFigureOut">
              <a:rPr lang="en-US" smtClean="0"/>
              <a:t>1/20/2010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3CAF-A6EC-4335-BCFC-20400E5EEC0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3BDF-EA19-46B4-9201-CE4F086DB5A0}" type="datetimeFigureOut">
              <a:rPr lang="en-US" smtClean="0"/>
              <a:t>1/20/2010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3CAF-A6EC-4335-BCFC-20400E5EEC0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3BDF-EA19-46B4-9201-CE4F086DB5A0}" type="datetimeFigureOut">
              <a:rPr lang="en-US" smtClean="0"/>
              <a:t>1/20/2010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3CAF-A6EC-4335-BCFC-20400E5EEC0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3BDF-EA19-46B4-9201-CE4F086DB5A0}" type="datetimeFigureOut">
              <a:rPr lang="en-US" smtClean="0"/>
              <a:t>1/20/2010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3CAF-A6EC-4335-BCFC-20400E5EEC0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3BDF-EA19-46B4-9201-CE4F086DB5A0}" type="datetimeFigureOut">
              <a:rPr lang="en-US" smtClean="0"/>
              <a:t>1/20/2010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3CAF-A6EC-4335-BCFC-20400E5EEC0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13BDF-EA19-46B4-9201-CE4F086DB5A0}" type="datetimeFigureOut">
              <a:rPr lang="en-US" smtClean="0"/>
              <a:t>1/20/2010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4E23CAF-A6EC-4335-BCFC-20400E5EEC0A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913BDF-EA19-46B4-9201-CE4F086DB5A0}" type="datetimeFigureOut">
              <a:rPr lang="en-US" smtClean="0"/>
              <a:t>1/20/2010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4E23CAF-A6EC-4335-BCFC-20400E5EEC0A}" type="slidenum">
              <a:rPr lang="en-GB" smtClean="0"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219200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Karel Čapek (1890-1938):</a:t>
            </a:r>
            <a:br>
              <a:rPr lang="cs-CZ" sz="4000" dirty="0" smtClean="0"/>
            </a:br>
            <a:r>
              <a:rPr lang="cs-CZ" sz="4000" dirty="0" smtClean="0"/>
              <a:t>A </a:t>
            </a:r>
            <a:r>
              <a:rPr lang="cs-CZ" sz="4000" dirty="0" err="1" smtClean="0"/>
              <a:t>Writer</a:t>
            </a:r>
            <a:r>
              <a:rPr lang="cs-CZ" sz="4000" dirty="0" smtClean="0"/>
              <a:t> </a:t>
            </a:r>
            <a:r>
              <a:rPr lang="cs-CZ" sz="4000" dirty="0" err="1" smtClean="0"/>
              <a:t>for</a:t>
            </a:r>
            <a:r>
              <a:rPr lang="cs-CZ" sz="4000" dirty="0" smtClean="0"/>
              <a:t> </a:t>
            </a:r>
            <a:r>
              <a:rPr lang="cs-CZ" sz="4000" dirty="0" err="1" smtClean="0"/>
              <a:t>our</a:t>
            </a:r>
            <a:r>
              <a:rPr lang="cs-CZ" sz="4000" dirty="0" smtClean="0"/>
              <a:t> </a:t>
            </a:r>
            <a:r>
              <a:rPr lang="cs-CZ" sz="4000" dirty="0" err="1" smtClean="0"/>
              <a:t>Times</a:t>
            </a:r>
            <a:r>
              <a:rPr lang="cs-CZ" sz="4000" dirty="0" smtClean="0"/>
              <a:t>? 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743200"/>
            <a:ext cx="7854696" cy="3657600"/>
          </a:xfrm>
        </p:spPr>
        <p:txBody>
          <a:bodyPr/>
          <a:lstStyle/>
          <a:p>
            <a:r>
              <a:rPr lang="en-GB" dirty="0" smtClean="0"/>
              <a:t>•</a:t>
            </a:r>
            <a:endParaRPr lang="en-GB" dirty="0"/>
          </a:p>
        </p:txBody>
      </p:sp>
      <p:pic>
        <p:nvPicPr>
          <p:cNvPr id="4" name="Picture 3" descr="cape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0" y="2819400"/>
            <a:ext cx="2435290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219200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Karel Čapek (1890-1938):</a:t>
            </a:r>
            <a:br>
              <a:rPr lang="cs-CZ" sz="4000" dirty="0" smtClean="0"/>
            </a:br>
            <a:r>
              <a:rPr lang="cs-CZ" sz="4000" dirty="0" smtClean="0"/>
              <a:t>A </a:t>
            </a:r>
            <a:r>
              <a:rPr lang="cs-CZ" sz="4000" dirty="0" err="1" smtClean="0"/>
              <a:t>Writer</a:t>
            </a:r>
            <a:r>
              <a:rPr lang="cs-CZ" sz="4000" dirty="0" smtClean="0"/>
              <a:t> </a:t>
            </a:r>
            <a:r>
              <a:rPr lang="cs-CZ" sz="4000" dirty="0" err="1" smtClean="0"/>
              <a:t>for</a:t>
            </a:r>
            <a:r>
              <a:rPr lang="cs-CZ" sz="4000" dirty="0" smtClean="0"/>
              <a:t> </a:t>
            </a:r>
            <a:r>
              <a:rPr lang="cs-CZ" sz="4000" dirty="0" err="1" smtClean="0"/>
              <a:t>our</a:t>
            </a:r>
            <a:r>
              <a:rPr lang="cs-CZ" sz="4000" dirty="0" smtClean="0"/>
              <a:t> </a:t>
            </a:r>
            <a:r>
              <a:rPr lang="cs-CZ" sz="4000" dirty="0" err="1" smtClean="0"/>
              <a:t>Times</a:t>
            </a:r>
            <a:r>
              <a:rPr lang="cs-CZ" sz="4000" dirty="0" smtClean="0"/>
              <a:t>? 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590800"/>
            <a:ext cx="7778496" cy="3581400"/>
          </a:xfrm>
        </p:spPr>
        <p:txBody>
          <a:bodyPr>
            <a:normAutofit/>
          </a:bodyPr>
          <a:lstStyle/>
          <a:p>
            <a:pPr algn="l"/>
            <a:r>
              <a:rPr lang="cs-CZ" sz="2200" i="1" dirty="0" smtClean="0"/>
              <a:t>RUR </a:t>
            </a:r>
            <a:r>
              <a:rPr lang="cs-CZ" sz="2200" dirty="0" smtClean="0"/>
              <a:t>(1921)</a:t>
            </a:r>
          </a:p>
          <a:p>
            <a:pPr algn="l"/>
            <a:endParaRPr lang="cs-CZ" sz="2000" dirty="0" smtClean="0"/>
          </a:p>
          <a:p>
            <a:pPr algn="l"/>
            <a:r>
              <a:rPr lang="cs-CZ" sz="2000" dirty="0" smtClean="0"/>
              <a:t>	</a:t>
            </a:r>
            <a:r>
              <a:rPr lang="cs-CZ" sz="2000" dirty="0" smtClean="0"/>
              <a:t>• </a:t>
            </a:r>
            <a:r>
              <a:rPr lang="cs-CZ" sz="2000" dirty="0" err="1" smtClean="0"/>
              <a:t>importance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sexual</a:t>
            </a:r>
            <a:r>
              <a:rPr lang="cs-CZ" sz="2000" dirty="0" smtClean="0"/>
              <a:t> </a:t>
            </a:r>
            <a:r>
              <a:rPr lang="cs-CZ" sz="2000" dirty="0" err="1" smtClean="0"/>
              <a:t>motif</a:t>
            </a:r>
            <a:endParaRPr lang="cs-CZ" sz="2000" dirty="0" smtClean="0"/>
          </a:p>
          <a:p>
            <a:pPr algn="l"/>
            <a:r>
              <a:rPr lang="cs-CZ" sz="2000" dirty="0" smtClean="0"/>
              <a:t>	</a:t>
            </a:r>
            <a:r>
              <a:rPr lang="cs-CZ" sz="2000" dirty="0" smtClean="0"/>
              <a:t>• </a:t>
            </a:r>
            <a:r>
              <a:rPr lang="cs-CZ" sz="2000" dirty="0" err="1" smtClean="0"/>
              <a:t>expressionist</a:t>
            </a:r>
            <a:r>
              <a:rPr lang="cs-CZ" sz="2000" dirty="0" smtClean="0"/>
              <a:t> </a:t>
            </a:r>
            <a:r>
              <a:rPr lang="cs-CZ" sz="2000" dirty="0" err="1" smtClean="0"/>
              <a:t>elements</a:t>
            </a:r>
            <a:r>
              <a:rPr lang="cs-CZ" sz="2000" dirty="0" smtClean="0"/>
              <a:t>, horror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First</a:t>
            </a:r>
            <a:r>
              <a:rPr lang="cs-CZ" sz="2000" dirty="0" smtClean="0"/>
              <a:t> </a:t>
            </a:r>
            <a:r>
              <a:rPr lang="cs-CZ" sz="2000" dirty="0" err="1" smtClean="0"/>
              <a:t>World</a:t>
            </a:r>
            <a:r>
              <a:rPr lang="cs-CZ" sz="2000" dirty="0" smtClean="0"/>
              <a:t> </a:t>
            </a:r>
            <a:r>
              <a:rPr lang="cs-CZ" sz="2000" dirty="0" err="1" smtClean="0"/>
              <a:t>War</a:t>
            </a:r>
            <a:r>
              <a:rPr lang="cs-CZ" sz="2000" dirty="0" smtClean="0"/>
              <a:t>,</a:t>
            </a:r>
          </a:p>
          <a:p>
            <a:pPr algn="l"/>
            <a:r>
              <a:rPr lang="cs-CZ" sz="2000" dirty="0" smtClean="0"/>
              <a:t>	</a:t>
            </a:r>
            <a:r>
              <a:rPr lang="cs-CZ" sz="2000" dirty="0" smtClean="0"/>
              <a:t>• </a:t>
            </a:r>
            <a:r>
              <a:rPr lang="cs-CZ" sz="2000" dirty="0" err="1" smtClean="0"/>
              <a:t>precarious</a:t>
            </a:r>
            <a:r>
              <a:rPr lang="cs-CZ" sz="2000" dirty="0" smtClean="0"/>
              <a:t> balanc </a:t>
            </a:r>
            <a:r>
              <a:rPr lang="cs-CZ" sz="2000" dirty="0" err="1" smtClean="0"/>
              <a:t>between</a:t>
            </a:r>
            <a:r>
              <a:rPr lang="cs-CZ" sz="2000" dirty="0" smtClean="0"/>
              <a:t> existence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destruction</a:t>
            </a:r>
            <a:endParaRPr lang="cs-CZ" sz="2000" dirty="0" smtClean="0"/>
          </a:p>
          <a:p>
            <a:pPr algn="l"/>
            <a:r>
              <a:rPr lang="cs-CZ" sz="2000" dirty="0" smtClean="0"/>
              <a:t>	</a:t>
            </a:r>
            <a:r>
              <a:rPr lang="cs-CZ" sz="2000" dirty="0" smtClean="0"/>
              <a:t>• </a:t>
            </a:r>
            <a:r>
              <a:rPr lang="cs-CZ" sz="2000" dirty="0" err="1" smtClean="0"/>
              <a:t>but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existence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females</a:t>
            </a:r>
            <a:r>
              <a:rPr lang="cs-CZ" sz="2000" dirty="0" smtClean="0"/>
              <a:t> </a:t>
            </a:r>
            <a:r>
              <a:rPr lang="cs-CZ" sz="2000" dirty="0" err="1" smtClean="0"/>
              <a:t>saves</a:t>
            </a:r>
            <a:r>
              <a:rPr lang="cs-CZ" sz="2000" dirty="0" smtClean="0"/>
              <a:t> </a:t>
            </a:r>
            <a:r>
              <a:rPr lang="cs-CZ" sz="2000" dirty="0" err="1" smtClean="0"/>
              <a:t>civilisation</a:t>
            </a:r>
            <a:endParaRPr lang="cs-CZ" sz="2000" dirty="0" smtClean="0"/>
          </a:p>
          <a:p>
            <a:pPr algn="l"/>
            <a:r>
              <a:rPr lang="cs-CZ" sz="2000" dirty="0" smtClean="0"/>
              <a:t>	</a:t>
            </a:r>
            <a:r>
              <a:rPr lang="cs-CZ" sz="2000" dirty="0" smtClean="0"/>
              <a:t>(• Čapek </a:t>
            </a:r>
            <a:r>
              <a:rPr lang="cs-CZ" sz="2000" dirty="0" err="1" smtClean="0"/>
              <a:t>foresaw</a:t>
            </a:r>
            <a:r>
              <a:rPr lang="cs-CZ" sz="2000" dirty="0" smtClean="0"/>
              <a:t> </a:t>
            </a:r>
            <a:r>
              <a:rPr lang="cs-CZ" sz="2000" dirty="0" err="1" smtClean="0"/>
              <a:t>human</a:t>
            </a:r>
            <a:r>
              <a:rPr lang="cs-CZ" sz="2000" dirty="0" smtClean="0"/>
              <a:t> </a:t>
            </a:r>
            <a:r>
              <a:rPr lang="cs-CZ" sz="2000" dirty="0" err="1" smtClean="0"/>
              <a:t>cloning</a:t>
            </a:r>
            <a:r>
              <a:rPr lang="cs-CZ" sz="2000" dirty="0" smtClean="0"/>
              <a:t>, </a:t>
            </a:r>
            <a:r>
              <a:rPr lang="cs-CZ" sz="2000" dirty="0" err="1" smtClean="0"/>
              <a:t>decrease</a:t>
            </a:r>
            <a:r>
              <a:rPr lang="cs-CZ" sz="2000" dirty="0" smtClean="0"/>
              <a:t> in fertility 	in 	</a:t>
            </a:r>
            <a:r>
              <a:rPr lang="cs-CZ" sz="2000" dirty="0" err="1" smtClean="0"/>
              <a:t>men</a:t>
            </a:r>
            <a:r>
              <a:rPr lang="cs-CZ" sz="2000" dirty="0" smtClean="0"/>
              <a:t>)</a:t>
            </a:r>
            <a:endParaRPr lang="en-GB" sz="2000" dirty="0" smtClean="0"/>
          </a:p>
          <a:p>
            <a:pPr algn="l"/>
            <a:endParaRPr lang="en-GB" sz="32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219200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Karel Čapek (1890-1938):</a:t>
            </a:r>
            <a:br>
              <a:rPr lang="cs-CZ" sz="4000" dirty="0" smtClean="0"/>
            </a:br>
            <a:r>
              <a:rPr lang="cs-CZ" sz="4000" dirty="0" smtClean="0"/>
              <a:t>A </a:t>
            </a:r>
            <a:r>
              <a:rPr lang="cs-CZ" sz="4000" dirty="0" err="1" smtClean="0"/>
              <a:t>Writer</a:t>
            </a:r>
            <a:r>
              <a:rPr lang="cs-CZ" sz="4000" dirty="0" smtClean="0"/>
              <a:t> </a:t>
            </a:r>
            <a:r>
              <a:rPr lang="cs-CZ" sz="4000" dirty="0" err="1" smtClean="0"/>
              <a:t>for</a:t>
            </a:r>
            <a:r>
              <a:rPr lang="cs-CZ" sz="4000" dirty="0" smtClean="0"/>
              <a:t> </a:t>
            </a:r>
            <a:r>
              <a:rPr lang="cs-CZ" sz="4000" dirty="0" err="1" smtClean="0"/>
              <a:t>our</a:t>
            </a:r>
            <a:r>
              <a:rPr lang="cs-CZ" sz="4000" dirty="0" smtClean="0"/>
              <a:t> </a:t>
            </a:r>
            <a:r>
              <a:rPr lang="cs-CZ" sz="4000" dirty="0" err="1" smtClean="0"/>
              <a:t>Times</a:t>
            </a:r>
            <a:r>
              <a:rPr lang="cs-CZ" sz="4000" dirty="0" smtClean="0"/>
              <a:t>? 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590800"/>
            <a:ext cx="7778496" cy="3581400"/>
          </a:xfrm>
        </p:spPr>
        <p:txBody>
          <a:bodyPr>
            <a:normAutofit/>
          </a:bodyPr>
          <a:lstStyle/>
          <a:p>
            <a:pPr algn="l"/>
            <a:r>
              <a:rPr lang="cs-CZ" sz="2200" i="1" dirty="0" smtClean="0"/>
              <a:t>TOVÁRNA NA ABSOLUTNO (THE ABSOLUTE AT LARGE) </a:t>
            </a:r>
            <a:r>
              <a:rPr lang="cs-CZ" sz="2200" dirty="0" smtClean="0"/>
              <a:t>(1922)</a:t>
            </a:r>
            <a:endParaRPr lang="cs-CZ" sz="2200" i="1" dirty="0" smtClean="0"/>
          </a:p>
          <a:p>
            <a:pPr algn="l"/>
            <a:r>
              <a:rPr lang="cs-CZ" sz="3200" dirty="0" smtClean="0"/>
              <a:t>	</a:t>
            </a:r>
            <a:r>
              <a:rPr lang="cs-CZ" sz="2000" dirty="0" smtClean="0"/>
              <a:t> </a:t>
            </a:r>
            <a:r>
              <a:rPr lang="cs-CZ" sz="2000" dirty="0" smtClean="0"/>
              <a:t>• „</a:t>
            </a:r>
            <a:r>
              <a:rPr lang="cs-CZ" sz="2000" dirty="0" err="1" smtClean="0"/>
              <a:t>newspaper</a:t>
            </a:r>
            <a:r>
              <a:rPr lang="cs-CZ" sz="2000" dirty="0" smtClean="0"/>
              <a:t> novel“</a:t>
            </a:r>
          </a:p>
          <a:p>
            <a:pPr algn="l"/>
            <a:r>
              <a:rPr lang="cs-CZ" sz="2000" dirty="0" smtClean="0"/>
              <a:t>	 </a:t>
            </a:r>
            <a:r>
              <a:rPr lang="cs-CZ" sz="2000" dirty="0" smtClean="0"/>
              <a:t>• </a:t>
            </a:r>
            <a:r>
              <a:rPr lang="cs-CZ" sz="2000" dirty="0" err="1" smtClean="0"/>
              <a:t>carburettor</a:t>
            </a:r>
            <a:r>
              <a:rPr lang="cs-CZ" sz="2000" dirty="0" smtClean="0"/>
              <a:t> </a:t>
            </a:r>
            <a:r>
              <a:rPr lang="cs-CZ" sz="2000" dirty="0" err="1" smtClean="0"/>
              <a:t>breaks</a:t>
            </a:r>
            <a:r>
              <a:rPr lang="cs-CZ" sz="2000" dirty="0" smtClean="0"/>
              <a:t> </a:t>
            </a:r>
            <a:r>
              <a:rPr lang="cs-CZ" sz="2000" dirty="0" err="1" smtClean="0"/>
              <a:t>down</a:t>
            </a:r>
            <a:r>
              <a:rPr lang="cs-CZ" sz="2000" dirty="0" smtClean="0"/>
              <a:t> </a:t>
            </a:r>
            <a:r>
              <a:rPr lang="cs-CZ" sz="2000" dirty="0" err="1" smtClean="0"/>
              <a:t>matter</a:t>
            </a:r>
            <a:r>
              <a:rPr lang="cs-CZ" sz="2000" dirty="0" smtClean="0"/>
              <a:t>, </a:t>
            </a:r>
            <a:r>
              <a:rPr lang="cs-CZ" sz="2000" dirty="0" err="1" smtClean="0"/>
              <a:t>releases</a:t>
            </a:r>
            <a:r>
              <a:rPr lang="cs-CZ" sz="2000" dirty="0" smtClean="0"/>
              <a:t> </a:t>
            </a:r>
            <a:r>
              <a:rPr lang="cs-CZ" sz="2000" dirty="0" err="1" smtClean="0"/>
              <a:t>energy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God</a:t>
            </a:r>
            <a:endParaRPr lang="cs-CZ" sz="2000" dirty="0" smtClean="0"/>
          </a:p>
          <a:p>
            <a:pPr algn="l"/>
            <a:r>
              <a:rPr lang="cs-CZ" sz="2000" dirty="0" smtClean="0"/>
              <a:t>	 </a:t>
            </a:r>
            <a:r>
              <a:rPr lang="cs-CZ" sz="2000" dirty="0" smtClean="0"/>
              <a:t>• </a:t>
            </a:r>
            <a:r>
              <a:rPr lang="cs-CZ" sz="2000" dirty="0" err="1" smtClean="0"/>
              <a:t>religious</a:t>
            </a:r>
            <a:r>
              <a:rPr lang="cs-CZ" sz="2000" dirty="0" smtClean="0"/>
              <a:t> intolerance – </a:t>
            </a:r>
            <a:r>
              <a:rPr lang="cs-CZ" sz="2000" dirty="0" err="1" smtClean="0"/>
              <a:t>wars</a:t>
            </a:r>
            <a:endParaRPr lang="cs-CZ" sz="2000" dirty="0" smtClean="0"/>
          </a:p>
          <a:p>
            <a:pPr algn="l"/>
            <a:r>
              <a:rPr lang="cs-CZ" sz="2000" dirty="0" smtClean="0"/>
              <a:t>	 </a:t>
            </a:r>
            <a:r>
              <a:rPr lang="cs-CZ" sz="2000" dirty="0" smtClean="0"/>
              <a:t>• </a:t>
            </a:r>
            <a:r>
              <a:rPr lang="cs-CZ" sz="2000" dirty="0" err="1" smtClean="0"/>
              <a:t>parody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churches</a:t>
            </a:r>
            <a:r>
              <a:rPr lang="cs-CZ" sz="2000" dirty="0" smtClean="0"/>
              <a:t>, </a:t>
            </a:r>
            <a:r>
              <a:rPr lang="cs-CZ" sz="2000" dirty="0" err="1" smtClean="0"/>
              <a:t>governments</a:t>
            </a:r>
            <a:r>
              <a:rPr lang="cs-CZ" sz="2000" dirty="0" smtClean="0"/>
              <a:t>, </a:t>
            </a:r>
            <a:r>
              <a:rPr lang="cs-CZ" sz="2000" dirty="0" err="1" smtClean="0"/>
              <a:t>journalists</a:t>
            </a:r>
            <a:r>
              <a:rPr lang="cs-CZ" sz="2000" dirty="0" smtClean="0"/>
              <a:t>, </a:t>
            </a:r>
            <a:r>
              <a:rPr lang="cs-CZ" sz="2000" dirty="0" err="1" smtClean="0"/>
              <a:t>scholars</a:t>
            </a:r>
            <a:endParaRPr lang="cs-CZ" sz="2000" dirty="0" smtClean="0"/>
          </a:p>
          <a:p>
            <a:pPr algn="l"/>
            <a:r>
              <a:rPr lang="cs-CZ" sz="2000" dirty="0" smtClean="0"/>
              <a:t>	 </a:t>
            </a:r>
            <a:r>
              <a:rPr lang="cs-CZ" sz="2000" dirty="0" smtClean="0"/>
              <a:t>• „</a:t>
            </a:r>
            <a:r>
              <a:rPr lang="cs-CZ" sz="2000" dirty="0" err="1" smtClean="0"/>
              <a:t>We</a:t>
            </a:r>
            <a:r>
              <a:rPr lang="cs-CZ" sz="2000" dirty="0" smtClean="0"/>
              <a:t> </a:t>
            </a:r>
            <a:r>
              <a:rPr lang="cs-CZ" sz="2000" dirty="0" err="1" smtClean="0"/>
              <a:t>should</a:t>
            </a:r>
            <a:r>
              <a:rPr lang="cs-CZ" sz="2000" dirty="0" smtClean="0"/>
              <a:t> </a:t>
            </a:r>
            <a:r>
              <a:rPr lang="cs-CZ" sz="2000" dirty="0" err="1" smtClean="0"/>
              <a:t>tolerate</a:t>
            </a:r>
            <a:r>
              <a:rPr lang="cs-CZ" sz="2000" dirty="0" smtClean="0"/>
              <a:t> </a:t>
            </a:r>
            <a:r>
              <a:rPr lang="cs-CZ" sz="2000" dirty="0" err="1" smtClean="0"/>
              <a:t>other</a:t>
            </a:r>
            <a:r>
              <a:rPr lang="cs-CZ" sz="2000" dirty="0" smtClean="0"/>
              <a:t> </a:t>
            </a:r>
            <a:r>
              <a:rPr lang="cs-CZ" sz="2000" dirty="0" err="1" smtClean="0"/>
              <a:t>faiths</a:t>
            </a:r>
            <a:r>
              <a:rPr lang="cs-CZ" sz="2000" dirty="0" smtClean="0"/>
              <a:t> </a:t>
            </a:r>
            <a:r>
              <a:rPr lang="cs-CZ" sz="2000" dirty="0" err="1" smtClean="0"/>
              <a:t>because</a:t>
            </a:r>
            <a:r>
              <a:rPr lang="cs-CZ" sz="2000" dirty="0" smtClean="0"/>
              <a:t> </a:t>
            </a:r>
            <a:r>
              <a:rPr lang="cs-CZ" sz="2000" dirty="0" err="1" smtClean="0"/>
              <a:t>they</a:t>
            </a:r>
            <a:r>
              <a:rPr lang="cs-CZ" sz="2000" dirty="0" smtClean="0"/>
              <a:t> are </a:t>
            </a:r>
            <a:r>
              <a:rPr lang="cs-CZ" sz="2000" dirty="0" err="1" smtClean="0"/>
              <a:t>held</a:t>
            </a:r>
            <a:r>
              <a:rPr lang="cs-CZ" sz="2000" dirty="0" smtClean="0"/>
              <a:t> by	</a:t>
            </a:r>
          </a:p>
          <a:p>
            <a:pPr algn="l"/>
            <a:r>
              <a:rPr lang="cs-CZ" sz="2000" dirty="0" smtClean="0"/>
              <a:t>	</a:t>
            </a:r>
            <a:r>
              <a:rPr lang="cs-CZ" sz="2000" dirty="0" err="1" smtClean="0"/>
              <a:t>human</a:t>
            </a:r>
            <a:r>
              <a:rPr lang="cs-CZ" sz="2000" dirty="0" smtClean="0"/>
              <a:t> </a:t>
            </a:r>
            <a:r>
              <a:rPr lang="cs-CZ" sz="2000" dirty="0" err="1" smtClean="0"/>
              <a:t>beings</a:t>
            </a:r>
            <a:r>
              <a:rPr lang="cs-CZ" sz="2000" dirty="0" smtClean="0"/>
              <a:t>.“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219200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Karel Čapek (1890-1938):</a:t>
            </a:r>
            <a:br>
              <a:rPr lang="cs-CZ" sz="4000" dirty="0" smtClean="0"/>
            </a:br>
            <a:r>
              <a:rPr lang="cs-CZ" sz="4000" dirty="0" smtClean="0"/>
              <a:t>A </a:t>
            </a:r>
            <a:r>
              <a:rPr lang="cs-CZ" sz="4000" dirty="0" err="1" smtClean="0"/>
              <a:t>Writer</a:t>
            </a:r>
            <a:r>
              <a:rPr lang="cs-CZ" sz="4000" dirty="0" smtClean="0"/>
              <a:t> </a:t>
            </a:r>
            <a:r>
              <a:rPr lang="cs-CZ" sz="4000" dirty="0" err="1" smtClean="0"/>
              <a:t>for</a:t>
            </a:r>
            <a:r>
              <a:rPr lang="cs-CZ" sz="4000" dirty="0" smtClean="0"/>
              <a:t> </a:t>
            </a:r>
            <a:r>
              <a:rPr lang="cs-CZ" sz="4000" dirty="0" err="1" smtClean="0"/>
              <a:t>our</a:t>
            </a:r>
            <a:r>
              <a:rPr lang="cs-CZ" sz="4000" dirty="0" smtClean="0"/>
              <a:t> </a:t>
            </a:r>
            <a:r>
              <a:rPr lang="cs-CZ" sz="4000" dirty="0" err="1" smtClean="0"/>
              <a:t>Times</a:t>
            </a:r>
            <a:r>
              <a:rPr lang="cs-CZ" sz="4000" dirty="0" smtClean="0"/>
              <a:t>? 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590800"/>
            <a:ext cx="7778496" cy="3581400"/>
          </a:xfrm>
        </p:spPr>
        <p:txBody>
          <a:bodyPr>
            <a:normAutofit/>
          </a:bodyPr>
          <a:lstStyle/>
          <a:p>
            <a:pPr algn="l"/>
            <a:r>
              <a:rPr lang="cs-CZ" sz="2200" i="1" dirty="0" smtClean="0"/>
              <a:t>VÁLKA S MLOKY (THE WAR WITH THE NEWTS)</a:t>
            </a:r>
            <a:r>
              <a:rPr lang="cs-CZ" sz="2200" dirty="0" smtClean="0"/>
              <a:t> </a:t>
            </a:r>
            <a:r>
              <a:rPr lang="cs-CZ" sz="2200" dirty="0" smtClean="0"/>
              <a:t>(1936)</a:t>
            </a:r>
            <a:endParaRPr lang="cs-CZ" sz="2200" i="1" dirty="0" smtClean="0"/>
          </a:p>
          <a:p>
            <a:pPr algn="l"/>
            <a:r>
              <a:rPr lang="cs-CZ" sz="3200" dirty="0" smtClean="0"/>
              <a:t>	</a:t>
            </a:r>
            <a:r>
              <a:rPr lang="cs-CZ" sz="2000" dirty="0" smtClean="0"/>
              <a:t> </a:t>
            </a:r>
            <a:r>
              <a:rPr lang="cs-CZ" sz="2000" dirty="0" smtClean="0"/>
              <a:t>• a more </a:t>
            </a:r>
            <a:r>
              <a:rPr lang="cs-CZ" sz="2000" dirty="0" err="1" smtClean="0"/>
              <a:t>mature</a:t>
            </a:r>
            <a:r>
              <a:rPr lang="cs-CZ" sz="2000" dirty="0" smtClean="0"/>
              <a:t> re-</a:t>
            </a:r>
            <a:r>
              <a:rPr lang="cs-CZ" sz="2000" dirty="0" err="1" smtClean="0"/>
              <a:t>working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i="1" dirty="0" smtClean="0"/>
              <a:t>RUR 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i="1" dirty="0" smtClean="0"/>
              <a:t>Továrna na 	absolutno</a:t>
            </a:r>
          </a:p>
          <a:p>
            <a:pPr algn="l"/>
            <a:r>
              <a:rPr lang="cs-CZ" sz="2000" i="1" dirty="0" smtClean="0"/>
              <a:t>	</a:t>
            </a:r>
            <a:r>
              <a:rPr lang="cs-CZ" sz="2000" dirty="0" smtClean="0"/>
              <a:t> </a:t>
            </a:r>
            <a:r>
              <a:rPr lang="cs-CZ" sz="2000" dirty="0" smtClean="0"/>
              <a:t>•  a </a:t>
            </a:r>
            <a:r>
              <a:rPr lang="cs-CZ" sz="2000" dirty="0" err="1" smtClean="0"/>
              <a:t>scathingly</a:t>
            </a:r>
            <a:r>
              <a:rPr lang="cs-CZ" sz="2000" dirty="0" smtClean="0"/>
              <a:t> </a:t>
            </a:r>
            <a:r>
              <a:rPr lang="cs-CZ" sz="2000" dirty="0" err="1" smtClean="0"/>
              <a:t>ironic</a:t>
            </a:r>
            <a:r>
              <a:rPr lang="cs-CZ" sz="2000" dirty="0" smtClean="0"/>
              <a:t> novel</a:t>
            </a:r>
          </a:p>
          <a:p>
            <a:pPr algn="l"/>
            <a:r>
              <a:rPr lang="cs-CZ" sz="2000" dirty="0" smtClean="0"/>
              <a:t>	 </a:t>
            </a:r>
            <a:r>
              <a:rPr lang="cs-CZ" sz="2000" dirty="0" smtClean="0"/>
              <a:t>• a </a:t>
            </a:r>
            <a:r>
              <a:rPr lang="cs-CZ" sz="2000" dirty="0" err="1" smtClean="0"/>
              <a:t>parody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selfishness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governments</a:t>
            </a:r>
            <a:r>
              <a:rPr lang="cs-CZ" sz="2000" dirty="0" smtClean="0"/>
              <a:t>, </a:t>
            </a:r>
            <a:r>
              <a:rPr lang="cs-CZ" sz="2000" dirty="0" err="1" smtClean="0"/>
              <a:t>scholars</a:t>
            </a:r>
            <a:r>
              <a:rPr lang="cs-CZ" sz="2000" dirty="0" smtClean="0"/>
              <a:t>, 	</a:t>
            </a:r>
            <a:r>
              <a:rPr lang="cs-CZ" sz="2000" dirty="0" err="1" smtClean="0"/>
              <a:t>journalism</a:t>
            </a:r>
            <a:r>
              <a:rPr lang="cs-CZ" sz="2000" dirty="0" smtClean="0"/>
              <a:t>, business</a:t>
            </a:r>
          </a:p>
          <a:p>
            <a:pPr algn="l"/>
            <a:r>
              <a:rPr lang="cs-CZ" sz="2000" dirty="0" smtClean="0"/>
              <a:t>	 </a:t>
            </a:r>
            <a:r>
              <a:rPr lang="cs-CZ" sz="2000" dirty="0" smtClean="0"/>
              <a:t>• </a:t>
            </a:r>
            <a:r>
              <a:rPr lang="cs-CZ" sz="2000" dirty="0" err="1" smtClean="0"/>
              <a:t>There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no </a:t>
            </a:r>
            <a:r>
              <a:rPr lang="cs-CZ" sz="2000" dirty="0" err="1" smtClean="0"/>
              <a:t>impartiality</a:t>
            </a:r>
            <a:r>
              <a:rPr lang="cs-CZ" sz="2000" dirty="0" smtClean="0"/>
              <a:t>, no </a:t>
            </a:r>
            <a:r>
              <a:rPr lang="cs-CZ" sz="2000" dirty="0" err="1" smtClean="0"/>
              <a:t>fairness</a:t>
            </a:r>
            <a:r>
              <a:rPr lang="cs-CZ" sz="2000" dirty="0" smtClean="0"/>
              <a:t> </a:t>
            </a:r>
          </a:p>
          <a:p>
            <a:pPr algn="l"/>
            <a:r>
              <a:rPr lang="cs-CZ" sz="2000" dirty="0" smtClean="0"/>
              <a:t>	</a:t>
            </a:r>
            <a:r>
              <a:rPr lang="cs-CZ" sz="2000" dirty="0" smtClean="0"/>
              <a:t> </a:t>
            </a:r>
            <a:r>
              <a:rPr lang="cs-CZ" sz="2000" dirty="0" smtClean="0"/>
              <a:t>• </a:t>
            </a:r>
            <a:r>
              <a:rPr lang="cs-CZ" sz="2000" dirty="0" err="1" smtClean="0"/>
              <a:t>Local</a:t>
            </a:r>
            <a:r>
              <a:rPr lang="cs-CZ" sz="2000" dirty="0" smtClean="0"/>
              <a:t> </a:t>
            </a:r>
            <a:r>
              <a:rPr lang="cs-CZ" sz="2000" dirty="0" err="1" smtClean="0"/>
              <a:t>canons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values</a:t>
            </a:r>
            <a:r>
              <a:rPr lang="cs-CZ" sz="2000" dirty="0" smtClean="0"/>
              <a:t> are </a:t>
            </a:r>
            <a:r>
              <a:rPr lang="cs-CZ" sz="2000" dirty="0" err="1" smtClean="0"/>
              <a:t>based</a:t>
            </a:r>
            <a:r>
              <a:rPr lang="cs-CZ" sz="2000" dirty="0" smtClean="0"/>
              <a:t> on </a:t>
            </a:r>
            <a:r>
              <a:rPr lang="cs-CZ" sz="2000" dirty="0" err="1" smtClean="0"/>
              <a:t>nationalist</a:t>
            </a:r>
            <a:r>
              <a:rPr lang="cs-CZ" sz="2000" dirty="0" smtClean="0"/>
              <a:t> 	</a:t>
            </a:r>
            <a:r>
              <a:rPr lang="cs-CZ" sz="2000" dirty="0" err="1" smtClean="0"/>
              <a:t>misconceptions</a:t>
            </a:r>
            <a:endParaRPr lang="cs-CZ" sz="20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219200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Karel Čapek (1890-1938):</a:t>
            </a:r>
            <a:br>
              <a:rPr lang="cs-CZ" sz="4000" dirty="0" smtClean="0"/>
            </a:br>
            <a:r>
              <a:rPr lang="cs-CZ" sz="4000" dirty="0" smtClean="0"/>
              <a:t>A </a:t>
            </a:r>
            <a:r>
              <a:rPr lang="cs-CZ" sz="4000" dirty="0" err="1" smtClean="0"/>
              <a:t>Writer</a:t>
            </a:r>
            <a:r>
              <a:rPr lang="cs-CZ" sz="4000" dirty="0" smtClean="0"/>
              <a:t> </a:t>
            </a:r>
            <a:r>
              <a:rPr lang="cs-CZ" sz="4000" dirty="0" err="1" smtClean="0"/>
              <a:t>for</a:t>
            </a:r>
            <a:r>
              <a:rPr lang="cs-CZ" sz="4000" dirty="0" smtClean="0"/>
              <a:t> </a:t>
            </a:r>
            <a:r>
              <a:rPr lang="cs-CZ" sz="4000" dirty="0" err="1" smtClean="0"/>
              <a:t>our</a:t>
            </a:r>
            <a:r>
              <a:rPr lang="cs-CZ" sz="4000" dirty="0" smtClean="0"/>
              <a:t> </a:t>
            </a:r>
            <a:r>
              <a:rPr lang="cs-CZ" sz="4000" dirty="0" err="1" smtClean="0"/>
              <a:t>Times</a:t>
            </a:r>
            <a:r>
              <a:rPr lang="cs-CZ" sz="4000" dirty="0" smtClean="0"/>
              <a:t>? 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590800"/>
            <a:ext cx="7778496" cy="3581400"/>
          </a:xfrm>
        </p:spPr>
        <p:txBody>
          <a:bodyPr>
            <a:normAutofit/>
          </a:bodyPr>
          <a:lstStyle/>
          <a:p>
            <a:pPr algn="l"/>
            <a:r>
              <a:rPr lang="cs-CZ" sz="2000" i="1" dirty="0" smtClean="0"/>
              <a:t>HORDUBAL,  POVĚTROŇ, OBYČEJNÝ ŽIVOT  (HORDUBAL, METEOR, AN ORDINARY LIFE) </a:t>
            </a:r>
            <a:r>
              <a:rPr lang="cs-CZ" sz="2000" dirty="0" smtClean="0"/>
              <a:t>(1933-34)</a:t>
            </a:r>
          </a:p>
          <a:p>
            <a:pPr algn="l"/>
            <a:endParaRPr lang="cs-CZ" sz="2000" dirty="0" smtClean="0"/>
          </a:p>
          <a:p>
            <a:pPr algn="l"/>
            <a:r>
              <a:rPr lang="cs-CZ" sz="2000" dirty="0" smtClean="0"/>
              <a:t>	</a:t>
            </a:r>
            <a:r>
              <a:rPr lang="cs-CZ" sz="2000" dirty="0" smtClean="0"/>
              <a:t> </a:t>
            </a:r>
            <a:r>
              <a:rPr lang="cs-CZ" sz="2000" dirty="0" smtClean="0"/>
              <a:t>• „multiple </a:t>
            </a:r>
            <a:r>
              <a:rPr lang="cs-CZ" sz="2000" dirty="0" err="1" smtClean="0"/>
              <a:t>mirroring</a:t>
            </a:r>
            <a:r>
              <a:rPr lang="cs-CZ" sz="2000" dirty="0" smtClean="0"/>
              <a:t>“ – </a:t>
            </a:r>
            <a:r>
              <a:rPr lang="cs-CZ" sz="2000" dirty="0" err="1" smtClean="0"/>
              <a:t>retelling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same</a:t>
            </a:r>
            <a:r>
              <a:rPr lang="cs-CZ" sz="2000" dirty="0" smtClean="0"/>
              <a:t> </a:t>
            </a:r>
            <a:r>
              <a:rPr lang="cs-CZ" sz="2000" dirty="0" err="1" smtClean="0"/>
              <a:t>facts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events</a:t>
            </a:r>
            <a:r>
              <a:rPr lang="cs-CZ" sz="2000" dirty="0" smtClean="0"/>
              <a:t> 	</a:t>
            </a:r>
            <a:r>
              <a:rPr lang="cs-CZ" sz="2000" dirty="0" err="1" smtClean="0"/>
              <a:t>from</a:t>
            </a:r>
            <a:r>
              <a:rPr lang="cs-CZ" sz="2000" dirty="0" smtClean="0"/>
              <a:t> </a:t>
            </a:r>
            <a:r>
              <a:rPr lang="cs-CZ" sz="2000" dirty="0" err="1" smtClean="0"/>
              <a:t>different</a:t>
            </a:r>
            <a:r>
              <a:rPr lang="cs-CZ" sz="2000" dirty="0" smtClean="0"/>
              <a:t> </a:t>
            </a:r>
            <a:r>
              <a:rPr lang="cs-CZ" sz="2000" dirty="0" err="1" smtClean="0"/>
              <a:t>subjective</a:t>
            </a:r>
            <a:r>
              <a:rPr lang="cs-CZ" sz="2000" dirty="0" smtClean="0"/>
              <a:t> </a:t>
            </a:r>
            <a:r>
              <a:rPr lang="cs-CZ" sz="2000" dirty="0" err="1" smtClean="0"/>
              <a:t>points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view</a:t>
            </a:r>
            <a:r>
              <a:rPr lang="cs-CZ" sz="2000" dirty="0" smtClean="0"/>
              <a:t>, </a:t>
            </a:r>
            <a:r>
              <a:rPr lang="cs-CZ" sz="2000" dirty="0" err="1" smtClean="0"/>
              <a:t>anticipating</a:t>
            </a:r>
            <a:r>
              <a:rPr lang="cs-CZ" sz="2000" dirty="0" smtClean="0"/>
              <a:t> Kundera</a:t>
            </a:r>
          </a:p>
          <a:p>
            <a:pPr algn="l"/>
            <a:r>
              <a:rPr lang="cs-CZ" sz="2000" dirty="0" smtClean="0"/>
              <a:t>	 </a:t>
            </a:r>
            <a:r>
              <a:rPr lang="cs-CZ" sz="2000" dirty="0" smtClean="0"/>
              <a:t>• „reality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unknowable</a:t>
            </a:r>
            <a:r>
              <a:rPr lang="cs-CZ" sz="2000" dirty="0" smtClean="0"/>
              <a:t>“</a:t>
            </a:r>
          </a:p>
          <a:p>
            <a:pPr algn="l"/>
            <a:r>
              <a:rPr lang="cs-CZ" sz="2000" dirty="0" smtClean="0"/>
              <a:t>	 </a:t>
            </a:r>
            <a:r>
              <a:rPr lang="cs-CZ" sz="2000" dirty="0" smtClean="0"/>
              <a:t>• </a:t>
            </a:r>
            <a:r>
              <a:rPr lang="cs-CZ" sz="2000" dirty="0" err="1" smtClean="0"/>
              <a:t>links</a:t>
            </a:r>
            <a:r>
              <a:rPr lang="cs-CZ" sz="2000" dirty="0" smtClean="0"/>
              <a:t> to </a:t>
            </a:r>
            <a:r>
              <a:rPr lang="cs-CZ" sz="2000" i="1" dirty="0" smtClean="0"/>
              <a:t>Boží muka 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i="1" dirty="0" smtClean="0"/>
              <a:t>Krakatit</a:t>
            </a:r>
          </a:p>
          <a:p>
            <a:pPr algn="l"/>
            <a:r>
              <a:rPr lang="cs-CZ" sz="2000" i="1" dirty="0" smtClean="0"/>
              <a:t>	</a:t>
            </a:r>
            <a:r>
              <a:rPr lang="cs-CZ" sz="2000" dirty="0" smtClean="0"/>
              <a:t> </a:t>
            </a:r>
            <a:r>
              <a:rPr lang="cs-CZ" sz="2000" dirty="0" smtClean="0"/>
              <a:t>• in </a:t>
            </a:r>
            <a:r>
              <a:rPr lang="cs-CZ" sz="2000" i="1" dirty="0" smtClean="0"/>
              <a:t>Obyčejný život,</a:t>
            </a:r>
            <a:r>
              <a:rPr lang="cs-CZ" sz="2000" dirty="0" smtClean="0"/>
              <a:t> </a:t>
            </a:r>
            <a:r>
              <a:rPr lang="cs-CZ" sz="2000" dirty="0" err="1" smtClean="0"/>
              <a:t>startling</a:t>
            </a:r>
            <a:r>
              <a:rPr lang="cs-CZ" sz="2000" dirty="0" smtClean="0"/>
              <a:t> </a:t>
            </a:r>
            <a:r>
              <a:rPr lang="cs-CZ" sz="2000" dirty="0" err="1" smtClean="0"/>
              <a:t>revelations</a:t>
            </a:r>
            <a:r>
              <a:rPr lang="cs-CZ" sz="2000" dirty="0" smtClean="0"/>
              <a:t> </a:t>
            </a:r>
            <a:r>
              <a:rPr lang="cs-CZ" sz="2000" dirty="0" err="1" smtClean="0"/>
              <a:t>about</a:t>
            </a:r>
            <a:r>
              <a:rPr lang="cs-CZ" sz="2000" dirty="0" smtClean="0"/>
              <a:t> </a:t>
            </a:r>
            <a:r>
              <a:rPr lang="cs-CZ" sz="2000" dirty="0" err="1" smtClean="0"/>
              <a:t>paedophile</a:t>
            </a:r>
            <a:r>
              <a:rPr lang="cs-CZ" sz="2000" dirty="0" smtClean="0"/>
              <a:t> 	</a:t>
            </a:r>
            <a:r>
              <a:rPr lang="cs-CZ" sz="2000" dirty="0" err="1" smtClean="0"/>
              <a:t>practices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„</a:t>
            </a:r>
            <a:r>
              <a:rPr lang="cs-CZ" sz="2000" dirty="0" err="1" smtClean="0"/>
              <a:t>dark</a:t>
            </a:r>
            <a:r>
              <a:rPr lang="cs-CZ" sz="2000" dirty="0" smtClean="0"/>
              <a:t> </a:t>
            </a:r>
            <a:r>
              <a:rPr lang="cs-CZ" sz="2000" dirty="0" err="1" smtClean="0"/>
              <a:t>side</a:t>
            </a:r>
            <a:r>
              <a:rPr lang="cs-CZ" sz="2000" dirty="0" smtClean="0"/>
              <a:t>“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human</a:t>
            </a:r>
            <a:r>
              <a:rPr lang="cs-CZ" sz="2000" dirty="0" smtClean="0"/>
              <a:t> personality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219200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Karel Čapek (1890-1938):</a:t>
            </a:r>
            <a:br>
              <a:rPr lang="cs-CZ" sz="4000" dirty="0" smtClean="0"/>
            </a:br>
            <a:r>
              <a:rPr lang="cs-CZ" sz="4000" dirty="0" smtClean="0"/>
              <a:t>A </a:t>
            </a:r>
            <a:r>
              <a:rPr lang="cs-CZ" sz="4000" dirty="0" err="1" smtClean="0"/>
              <a:t>Writer</a:t>
            </a:r>
            <a:r>
              <a:rPr lang="cs-CZ" sz="4000" dirty="0" smtClean="0"/>
              <a:t> </a:t>
            </a:r>
            <a:r>
              <a:rPr lang="cs-CZ" sz="4000" dirty="0" err="1" smtClean="0"/>
              <a:t>for</a:t>
            </a:r>
            <a:r>
              <a:rPr lang="cs-CZ" sz="4000" dirty="0" smtClean="0"/>
              <a:t> </a:t>
            </a:r>
            <a:r>
              <a:rPr lang="cs-CZ" sz="4000" dirty="0" err="1" smtClean="0"/>
              <a:t>our</a:t>
            </a:r>
            <a:r>
              <a:rPr lang="cs-CZ" sz="4000" dirty="0" smtClean="0"/>
              <a:t> </a:t>
            </a:r>
            <a:r>
              <a:rPr lang="cs-CZ" sz="4000" dirty="0" err="1" smtClean="0"/>
              <a:t>Times</a:t>
            </a:r>
            <a:r>
              <a:rPr lang="cs-CZ" sz="4000" dirty="0" smtClean="0"/>
              <a:t>? 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590800"/>
            <a:ext cx="7778496" cy="3581400"/>
          </a:xfrm>
        </p:spPr>
        <p:txBody>
          <a:bodyPr>
            <a:normAutofit/>
          </a:bodyPr>
          <a:lstStyle/>
          <a:p>
            <a:pPr algn="l"/>
            <a:r>
              <a:rPr lang="cs-CZ" sz="2000" i="1" dirty="0" smtClean="0"/>
              <a:t>BÍLÁ NEMOC (THE WHITE DISEASE) (1937)</a:t>
            </a:r>
            <a:endParaRPr lang="cs-CZ" sz="2000" dirty="0" smtClean="0"/>
          </a:p>
          <a:p>
            <a:pPr algn="l"/>
            <a:endParaRPr lang="cs-CZ" sz="2000" dirty="0" smtClean="0"/>
          </a:p>
          <a:p>
            <a:pPr algn="l"/>
            <a:r>
              <a:rPr lang="cs-CZ" sz="2000" dirty="0" smtClean="0"/>
              <a:t>	</a:t>
            </a:r>
            <a:r>
              <a:rPr lang="cs-CZ" sz="2000" dirty="0" smtClean="0"/>
              <a:t> </a:t>
            </a:r>
            <a:r>
              <a:rPr lang="cs-CZ" sz="2000" dirty="0" smtClean="0"/>
              <a:t>•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disease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can</a:t>
            </a:r>
            <a:r>
              <a:rPr lang="cs-CZ" sz="2000" dirty="0" smtClean="0"/>
              <a:t> </a:t>
            </a:r>
            <a:r>
              <a:rPr lang="cs-CZ" sz="2000" dirty="0" err="1" smtClean="0"/>
              <a:t>be</a:t>
            </a:r>
            <a:r>
              <a:rPr lang="cs-CZ" sz="2000" dirty="0" smtClean="0"/>
              <a:t> </a:t>
            </a:r>
            <a:r>
              <a:rPr lang="cs-CZ" sz="2000" dirty="0" err="1" smtClean="0"/>
              <a:t>seen</a:t>
            </a:r>
            <a:r>
              <a:rPr lang="cs-CZ" sz="2000" dirty="0" smtClean="0"/>
              <a:t> as a </a:t>
            </a:r>
            <a:r>
              <a:rPr lang="cs-CZ" sz="2000" dirty="0" err="1" smtClean="0"/>
              <a:t>moral</a:t>
            </a:r>
            <a:r>
              <a:rPr lang="cs-CZ" sz="2000" dirty="0" smtClean="0"/>
              <a:t> </a:t>
            </a:r>
            <a:r>
              <a:rPr lang="cs-CZ" sz="2000" dirty="0" err="1" smtClean="0"/>
              <a:t>affliction</a:t>
            </a:r>
            <a:endParaRPr lang="cs-CZ" sz="2000" dirty="0" smtClean="0"/>
          </a:p>
          <a:p>
            <a:pPr algn="l"/>
            <a:r>
              <a:rPr lang="cs-CZ" sz="2000" dirty="0" smtClean="0"/>
              <a:t>	 </a:t>
            </a:r>
            <a:r>
              <a:rPr lang="cs-CZ" sz="2000" dirty="0" smtClean="0"/>
              <a:t>•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book</a:t>
            </a:r>
            <a:r>
              <a:rPr lang="cs-CZ" sz="2000" dirty="0" smtClean="0"/>
              <a:t> </a:t>
            </a:r>
            <a:r>
              <a:rPr lang="cs-CZ" sz="2000" dirty="0" err="1" smtClean="0"/>
              <a:t>cannot</a:t>
            </a:r>
            <a:r>
              <a:rPr lang="cs-CZ" sz="2000" dirty="0" smtClean="0"/>
              <a:t> </a:t>
            </a:r>
            <a:r>
              <a:rPr lang="cs-CZ" sz="2000" dirty="0" err="1" smtClean="0"/>
              <a:t>be</a:t>
            </a:r>
            <a:r>
              <a:rPr lang="cs-CZ" sz="2000" dirty="0" smtClean="0"/>
              <a:t> </a:t>
            </a:r>
            <a:r>
              <a:rPr lang="cs-CZ" sz="2000" dirty="0" err="1" smtClean="0"/>
              <a:t>construed</a:t>
            </a:r>
            <a:r>
              <a:rPr lang="cs-CZ" sz="2000" dirty="0" smtClean="0"/>
              <a:t> as propaganda </a:t>
            </a:r>
            <a:r>
              <a:rPr lang="cs-CZ" sz="2000" dirty="0" err="1" smtClean="0"/>
              <a:t>for</a:t>
            </a:r>
            <a:r>
              <a:rPr lang="cs-CZ" sz="2000" dirty="0" smtClean="0"/>
              <a:t> </a:t>
            </a:r>
            <a:r>
              <a:rPr lang="cs-CZ" sz="2000" dirty="0" err="1" smtClean="0"/>
              <a:t>peace</a:t>
            </a:r>
            <a:endParaRPr lang="cs-CZ" sz="2000" dirty="0" smtClean="0"/>
          </a:p>
          <a:p>
            <a:pPr algn="l"/>
            <a:r>
              <a:rPr lang="cs-CZ" sz="2000" dirty="0" smtClean="0"/>
              <a:t>	 </a:t>
            </a:r>
            <a:r>
              <a:rPr lang="cs-CZ" sz="2000" dirty="0" smtClean="0"/>
              <a:t>• </a:t>
            </a:r>
            <a:r>
              <a:rPr lang="cs-CZ" sz="2000" dirty="0" err="1" smtClean="0"/>
              <a:t>elements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existentialism</a:t>
            </a:r>
            <a:r>
              <a:rPr lang="cs-CZ" sz="2000" dirty="0" smtClean="0"/>
              <a:t> (</a:t>
            </a:r>
            <a:r>
              <a:rPr lang="cs-CZ" sz="2000" dirty="0" err="1" smtClean="0"/>
              <a:t>fear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death</a:t>
            </a:r>
            <a:r>
              <a:rPr lang="cs-CZ" sz="2000" dirty="0" smtClean="0"/>
              <a:t>)</a:t>
            </a:r>
          </a:p>
          <a:p>
            <a:pPr algn="l"/>
            <a:r>
              <a:rPr lang="cs-CZ" sz="2000" dirty="0" smtClean="0"/>
              <a:t>	 </a:t>
            </a:r>
            <a:r>
              <a:rPr lang="cs-CZ" sz="2000" dirty="0" smtClean="0"/>
              <a:t>• </a:t>
            </a:r>
            <a:r>
              <a:rPr lang="cs-CZ" sz="2000" dirty="0" err="1" smtClean="0"/>
              <a:t>anticipating</a:t>
            </a:r>
            <a:r>
              <a:rPr lang="cs-CZ" sz="2000" dirty="0" smtClean="0"/>
              <a:t> Havel – </a:t>
            </a:r>
            <a:r>
              <a:rPr lang="cs-CZ" sz="2000" dirty="0" err="1" smtClean="0"/>
              <a:t>everyone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part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system</a:t>
            </a:r>
            <a:r>
              <a:rPr lang="cs-CZ" sz="2000" dirty="0" smtClean="0"/>
              <a:t>, </a:t>
            </a:r>
          </a:p>
          <a:p>
            <a:pPr algn="l"/>
            <a:r>
              <a:rPr lang="cs-CZ" sz="2000" dirty="0" smtClean="0"/>
              <a:t>	</a:t>
            </a:r>
            <a:r>
              <a:rPr lang="cs-CZ" sz="2000" dirty="0" err="1" smtClean="0"/>
              <a:t>even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dissidents</a:t>
            </a:r>
            <a:endParaRPr lang="cs-CZ" sz="20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219200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Karel Čapek (1890-1938):</a:t>
            </a:r>
            <a:br>
              <a:rPr lang="cs-CZ" sz="4000" dirty="0" smtClean="0"/>
            </a:br>
            <a:r>
              <a:rPr lang="cs-CZ" sz="4000" dirty="0" smtClean="0"/>
              <a:t>A </a:t>
            </a:r>
            <a:r>
              <a:rPr lang="cs-CZ" sz="4000" dirty="0" err="1" smtClean="0"/>
              <a:t>Writer</a:t>
            </a:r>
            <a:r>
              <a:rPr lang="cs-CZ" sz="4000" dirty="0" smtClean="0"/>
              <a:t> </a:t>
            </a:r>
            <a:r>
              <a:rPr lang="cs-CZ" sz="4000" dirty="0" err="1" smtClean="0"/>
              <a:t>for</a:t>
            </a:r>
            <a:r>
              <a:rPr lang="cs-CZ" sz="4000" dirty="0" smtClean="0"/>
              <a:t> </a:t>
            </a:r>
            <a:r>
              <a:rPr lang="cs-CZ" sz="4000" dirty="0" err="1" smtClean="0"/>
              <a:t>our</a:t>
            </a:r>
            <a:r>
              <a:rPr lang="cs-CZ" sz="4000" dirty="0" smtClean="0"/>
              <a:t> </a:t>
            </a:r>
            <a:r>
              <a:rPr lang="cs-CZ" sz="4000" dirty="0" err="1" smtClean="0"/>
              <a:t>Times</a:t>
            </a:r>
            <a:r>
              <a:rPr lang="cs-CZ" sz="4000" dirty="0" smtClean="0"/>
              <a:t>? 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590800"/>
            <a:ext cx="7778496" cy="3581400"/>
          </a:xfrm>
        </p:spPr>
        <p:txBody>
          <a:bodyPr>
            <a:normAutofit/>
          </a:bodyPr>
          <a:lstStyle/>
          <a:p>
            <a:pPr algn="l"/>
            <a:r>
              <a:rPr lang="cs-CZ" sz="2000" dirty="0" smtClean="0"/>
              <a:t>TO SUM UP:</a:t>
            </a:r>
          </a:p>
          <a:p>
            <a:pPr algn="l"/>
            <a:r>
              <a:rPr lang="cs-CZ" sz="2000" dirty="0" smtClean="0"/>
              <a:t>	</a:t>
            </a:r>
            <a:r>
              <a:rPr lang="cs-CZ" sz="2000" dirty="0" smtClean="0"/>
              <a:t>• Čapek´s </a:t>
            </a:r>
            <a:r>
              <a:rPr lang="cs-CZ" sz="2000" dirty="0" err="1" smtClean="0"/>
              <a:t>writing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rooted</a:t>
            </a:r>
            <a:r>
              <a:rPr lang="cs-CZ" sz="2000" dirty="0" smtClean="0"/>
              <a:t> in </a:t>
            </a:r>
            <a:r>
              <a:rPr lang="cs-CZ" sz="2000" dirty="0" err="1" smtClean="0"/>
              <a:t>Austria</a:t>
            </a:r>
            <a:r>
              <a:rPr lang="cs-CZ" sz="2000" dirty="0" smtClean="0"/>
              <a:t>-</a:t>
            </a:r>
            <a:r>
              <a:rPr lang="cs-CZ" sz="2000" dirty="0" err="1" smtClean="0"/>
              <a:t>Hungary</a:t>
            </a:r>
            <a:r>
              <a:rPr lang="cs-CZ" sz="2000" dirty="0" smtClean="0"/>
              <a:t>, </a:t>
            </a:r>
            <a:r>
              <a:rPr lang="cs-CZ" sz="2000" dirty="0" err="1" smtClean="0"/>
              <a:t>but</a:t>
            </a:r>
            <a:r>
              <a:rPr lang="cs-CZ" sz="2000" dirty="0" smtClean="0"/>
              <a:t>:</a:t>
            </a:r>
          </a:p>
          <a:p>
            <a:pPr algn="l"/>
            <a:r>
              <a:rPr lang="cs-CZ" sz="2000" dirty="0" smtClean="0"/>
              <a:t>	</a:t>
            </a:r>
            <a:r>
              <a:rPr lang="cs-CZ" sz="2000" dirty="0" smtClean="0"/>
              <a:t> </a:t>
            </a:r>
            <a:r>
              <a:rPr lang="cs-CZ" sz="2000" dirty="0" smtClean="0"/>
              <a:t>• he </a:t>
            </a:r>
            <a:r>
              <a:rPr lang="cs-CZ" sz="2000" dirty="0" err="1" smtClean="0"/>
              <a:t>was</a:t>
            </a:r>
            <a:r>
              <a:rPr lang="cs-CZ" sz="2000" dirty="0" smtClean="0"/>
              <a:t> a </a:t>
            </a:r>
            <a:r>
              <a:rPr lang="cs-CZ" sz="2000" dirty="0" err="1" smtClean="0"/>
              <a:t>keen</a:t>
            </a:r>
            <a:r>
              <a:rPr lang="cs-CZ" sz="2000" dirty="0" smtClean="0"/>
              <a:t> </a:t>
            </a:r>
            <a:r>
              <a:rPr lang="cs-CZ" sz="2000" dirty="0" err="1" smtClean="0"/>
              <a:t>observer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has </a:t>
            </a:r>
            <a:r>
              <a:rPr lang="cs-CZ" sz="2000" dirty="0" err="1" smtClean="0"/>
              <a:t>described</a:t>
            </a:r>
            <a:r>
              <a:rPr lang="cs-CZ" sz="2000" dirty="0" smtClean="0"/>
              <a:t> a </a:t>
            </a:r>
            <a:r>
              <a:rPr lang="cs-CZ" sz="2000" dirty="0" err="1" smtClean="0"/>
              <a:t>number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</a:p>
          <a:p>
            <a:pPr algn="l"/>
            <a:r>
              <a:rPr lang="cs-CZ" sz="2000" dirty="0" smtClean="0"/>
              <a:t>	</a:t>
            </a:r>
            <a:r>
              <a:rPr lang="cs-CZ" sz="2000" dirty="0" err="1" smtClean="0"/>
              <a:t>mechanisms</a:t>
            </a:r>
            <a:r>
              <a:rPr lang="cs-CZ" sz="2000" dirty="0" smtClean="0"/>
              <a:t> </a:t>
            </a:r>
            <a:r>
              <a:rPr lang="cs-CZ" sz="2000" dirty="0" err="1" smtClean="0"/>
              <a:t>still</a:t>
            </a:r>
            <a:r>
              <a:rPr lang="cs-CZ" sz="2000" dirty="0" smtClean="0"/>
              <a:t> </a:t>
            </a:r>
            <a:r>
              <a:rPr lang="cs-CZ" sz="2000" dirty="0" err="1" smtClean="0"/>
              <a:t>at</a:t>
            </a:r>
            <a:r>
              <a:rPr lang="cs-CZ" sz="2000" dirty="0" smtClean="0"/>
              <a:t> play </a:t>
            </a:r>
            <a:r>
              <a:rPr lang="cs-CZ" sz="2000" dirty="0" err="1" smtClean="0"/>
              <a:t>today</a:t>
            </a:r>
            <a:r>
              <a:rPr lang="cs-CZ" sz="2000" dirty="0" smtClean="0"/>
              <a:t>	</a:t>
            </a:r>
          </a:p>
          <a:p>
            <a:pPr algn="l"/>
            <a:r>
              <a:rPr lang="cs-CZ" sz="2000" dirty="0" smtClean="0"/>
              <a:t>	 </a:t>
            </a:r>
            <a:r>
              <a:rPr lang="cs-CZ" sz="2000" dirty="0" smtClean="0"/>
              <a:t>• His </a:t>
            </a:r>
            <a:r>
              <a:rPr lang="cs-CZ" sz="2000" dirty="0" err="1" smtClean="0"/>
              <a:t>writing</a:t>
            </a:r>
            <a:r>
              <a:rPr lang="cs-CZ" sz="2000" dirty="0" smtClean="0"/>
              <a:t> </a:t>
            </a:r>
            <a:r>
              <a:rPr lang="cs-CZ" sz="2000" dirty="0" err="1" smtClean="0"/>
              <a:t>conveys</a:t>
            </a:r>
            <a:r>
              <a:rPr lang="cs-CZ" sz="2000" dirty="0" smtClean="0"/>
              <a:t> </a:t>
            </a:r>
            <a:r>
              <a:rPr lang="cs-CZ" sz="2000" dirty="0" err="1" smtClean="0"/>
              <a:t>an</a:t>
            </a:r>
            <a:r>
              <a:rPr lang="cs-CZ" sz="2000" dirty="0" smtClean="0"/>
              <a:t> </a:t>
            </a:r>
            <a:r>
              <a:rPr lang="cs-CZ" sz="2000" dirty="0" err="1" smtClean="0"/>
              <a:t>acute</a:t>
            </a:r>
            <a:r>
              <a:rPr lang="cs-CZ" sz="2000" dirty="0" smtClean="0"/>
              <a:t> feeling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precariousness</a:t>
            </a:r>
            <a:endParaRPr lang="cs-CZ" sz="2000" dirty="0" smtClean="0"/>
          </a:p>
          <a:p>
            <a:pPr algn="l"/>
            <a:r>
              <a:rPr lang="cs-CZ" sz="2000" dirty="0" smtClean="0"/>
              <a:t>	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human</a:t>
            </a:r>
            <a:r>
              <a:rPr lang="cs-CZ" sz="2000" dirty="0" smtClean="0"/>
              <a:t> </a:t>
            </a:r>
            <a:r>
              <a:rPr lang="cs-CZ" sz="2000" dirty="0" err="1" smtClean="0"/>
              <a:t>condition</a:t>
            </a:r>
            <a:endParaRPr lang="cs-CZ" sz="2000" dirty="0" smtClean="0"/>
          </a:p>
          <a:p>
            <a:pPr algn="l"/>
            <a:r>
              <a:rPr lang="cs-CZ" sz="2000" dirty="0" smtClean="0"/>
              <a:t>	 </a:t>
            </a:r>
            <a:r>
              <a:rPr lang="cs-CZ" sz="2000" dirty="0" smtClean="0"/>
              <a:t>• </a:t>
            </a:r>
            <a:r>
              <a:rPr lang="cs-CZ" sz="2000" dirty="0" err="1" smtClean="0"/>
              <a:t>It</a:t>
            </a:r>
            <a:r>
              <a:rPr lang="cs-CZ" sz="2000" dirty="0" smtClean="0"/>
              <a:t> </a:t>
            </a:r>
            <a:r>
              <a:rPr lang="cs-CZ" sz="2000" dirty="0" err="1" smtClean="0"/>
              <a:t>displays</a:t>
            </a:r>
            <a:r>
              <a:rPr lang="cs-CZ" sz="2000" dirty="0" smtClean="0"/>
              <a:t> </a:t>
            </a:r>
            <a:r>
              <a:rPr lang="cs-CZ" sz="2000" dirty="0" err="1" smtClean="0"/>
              <a:t>influences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Freud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existentialism</a:t>
            </a:r>
            <a:endParaRPr lang="cs-CZ" sz="2000" dirty="0" smtClean="0"/>
          </a:p>
          <a:p>
            <a:pPr algn="l"/>
            <a:r>
              <a:rPr lang="cs-CZ" sz="2000" dirty="0" smtClean="0"/>
              <a:t>	 </a:t>
            </a:r>
            <a:r>
              <a:rPr lang="cs-CZ" sz="2000" dirty="0" smtClean="0"/>
              <a:t>• </a:t>
            </a:r>
            <a:r>
              <a:rPr lang="cs-CZ" sz="2000" dirty="0" err="1" smtClean="0"/>
              <a:t>It</a:t>
            </a:r>
            <a:r>
              <a:rPr lang="cs-CZ" sz="2000" dirty="0" smtClean="0"/>
              <a:t> </a:t>
            </a:r>
            <a:r>
              <a:rPr lang="cs-CZ" sz="2000" dirty="0" err="1" smtClean="0"/>
              <a:t>anticipates</a:t>
            </a:r>
            <a:r>
              <a:rPr lang="cs-CZ" sz="2000" dirty="0" smtClean="0"/>
              <a:t> </a:t>
            </a:r>
            <a:r>
              <a:rPr lang="cs-CZ" sz="2000" dirty="0" err="1" smtClean="0"/>
              <a:t>postmodernism</a:t>
            </a:r>
            <a:endParaRPr lang="cs-CZ" sz="2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219200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Karel Čapek (1890-1938):</a:t>
            </a:r>
            <a:br>
              <a:rPr lang="cs-CZ" sz="4000" dirty="0" smtClean="0"/>
            </a:br>
            <a:r>
              <a:rPr lang="cs-CZ" sz="4000" dirty="0" smtClean="0"/>
              <a:t>A </a:t>
            </a:r>
            <a:r>
              <a:rPr lang="cs-CZ" sz="4000" dirty="0" err="1" smtClean="0"/>
              <a:t>Writer</a:t>
            </a:r>
            <a:r>
              <a:rPr lang="cs-CZ" sz="4000" dirty="0" smtClean="0"/>
              <a:t> </a:t>
            </a:r>
            <a:r>
              <a:rPr lang="cs-CZ" sz="4000" dirty="0" err="1" smtClean="0"/>
              <a:t>for</a:t>
            </a:r>
            <a:r>
              <a:rPr lang="cs-CZ" sz="4000" dirty="0" smtClean="0"/>
              <a:t> </a:t>
            </a:r>
            <a:r>
              <a:rPr lang="cs-CZ" sz="4000" dirty="0" err="1" smtClean="0"/>
              <a:t>our</a:t>
            </a:r>
            <a:r>
              <a:rPr lang="cs-CZ" sz="4000" dirty="0" smtClean="0"/>
              <a:t> </a:t>
            </a:r>
            <a:r>
              <a:rPr lang="cs-CZ" sz="4000" dirty="0" err="1" smtClean="0"/>
              <a:t>Times</a:t>
            </a:r>
            <a:r>
              <a:rPr lang="cs-CZ" sz="4000" dirty="0" smtClean="0"/>
              <a:t>? 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743200"/>
            <a:ext cx="7854696" cy="3657600"/>
          </a:xfrm>
        </p:spPr>
        <p:txBody>
          <a:bodyPr/>
          <a:lstStyle/>
          <a:p>
            <a:pPr algn="l"/>
            <a:r>
              <a:rPr lang="en-GB" sz="2400" dirty="0" smtClean="0"/>
              <a:t>   CRITICISM:</a:t>
            </a:r>
          </a:p>
          <a:p>
            <a:pPr algn="l"/>
            <a:r>
              <a:rPr lang="en-GB" sz="2400" dirty="0" smtClean="0"/>
              <a:t>	• </a:t>
            </a:r>
            <a:r>
              <a:rPr lang="cs-CZ" sz="2400" dirty="0" smtClean="0"/>
              <a:t>Čapek „</a:t>
            </a:r>
            <a:r>
              <a:rPr lang="cs-CZ" sz="2400" dirty="0" err="1" smtClean="0"/>
              <a:t>didn</a:t>
            </a:r>
            <a:r>
              <a:rPr lang="cs-CZ" sz="2400" dirty="0" smtClean="0"/>
              <a:t>´t </a:t>
            </a:r>
            <a:r>
              <a:rPr lang="cs-CZ" sz="2400" i="1" dirty="0" err="1" smtClean="0"/>
              <a:t>really</a:t>
            </a:r>
            <a:r>
              <a:rPr lang="cs-CZ" sz="2400" i="1" dirty="0" smtClean="0"/>
              <a:t> </a:t>
            </a:r>
            <a:r>
              <a:rPr lang="cs-CZ" sz="2400" dirty="0" smtClean="0"/>
              <a:t> </a:t>
            </a:r>
            <a:r>
              <a:rPr lang="cs-CZ" sz="2400" dirty="0" err="1" smtClean="0"/>
              <a:t>understand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nature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evil</a:t>
            </a:r>
            <a:r>
              <a:rPr lang="cs-CZ" sz="2400" dirty="0" smtClean="0"/>
              <a:t>“</a:t>
            </a:r>
            <a:endParaRPr lang="en-GB" sz="2400" dirty="0" smtClean="0"/>
          </a:p>
          <a:p>
            <a:pPr algn="l"/>
            <a:r>
              <a:rPr lang="cs-CZ" sz="2400" dirty="0" smtClean="0"/>
              <a:t>	• „</a:t>
            </a:r>
            <a:r>
              <a:rPr lang="cs-CZ" sz="2400" dirty="0" err="1" smtClean="0"/>
              <a:t>was</a:t>
            </a:r>
            <a:r>
              <a:rPr lang="cs-CZ" sz="2400" dirty="0" smtClean="0"/>
              <a:t> </a:t>
            </a:r>
            <a:r>
              <a:rPr lang="cs-CZ" sz="2400" dirty="0" err="1" smtClean="0"/>
              <a:t>unoriginal</a:t>
            </a:r>
            <a:r>
              <a:rPr lang="cs-CZ" sz="2400" dirty="0" smtClean="0"/>
              <a:t>, </a:t>
            </a:r>
            <a:r>
              <a:rPr lang="cs-CZ" sz="2400" dirty="0" err="1" smtClean="0"/>
              <a:t>pedantic</a:t>
            </a:r>
            <a:r>
              <a:rPr lang="cs-CZ" sz="2400" dirty="0" smtClean="0"/>
              <a:t>“	</a:t>
            </a:r>
            <a:endParaRPr lang="en-GB" dirty="0" smtClean="0"/>
          </a:p>
          <a:p>
            <a:pPr algn="l"/>
            <a:r>
              <a:rPr lang="cs-CZ" dirty="0" smtClean="0"/>
              <a:t>	</a:t>
            </a:r>
            <a:r>
              <a:rPr lang="en-GB" dirty="0" smtClean="0"/>
              <a:t>• </a:t>
            </a:r>
            <a:r>
              <a:rPr lang="cs-CZ" dirty="0" smtClean="0"/>
              <a:t>„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optimist,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out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touch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reality“</a:t>
            </a:r>
          </a:p>
          <a:p>
            <a:pPr algn="l"/>
            <a:r>
              <a:rPr lang="cs-CZ" dirty="0" smtClean="0"/>
              <a:t>	</a:t>
            </a:r>
            <a:r>
              <a:rPr lang="cs-CZ" dirty="0" smtClean="0"/>
              <a:t>• „</a:t>
            </a:r>
            <a:r>
              <a:rPr lang="cs-CZ" dirty="0" err="1" smtClean="0"/>
              <a:t>instinctively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anti</a:t>
            </a:r>
            <a:r>
              <a:rPr lang="cs-CZ" dirty="0" smtClean="0"/>
              <a:t>-</a:t>
            </a:r>
            <a:r>
              <a:rPr lang="cs-CZ" dirty="0" err="1" smtClean="0"/>
              <a:t>Semite</a:t>
            </a:r>
            <a:r>
              <a:rPr lang="cs-CZ" dirty="0" smtClean="0"/>
              <a:t>“</a:t>
            </a:r>
          </a:p>
          <a:p>
            <a:pPr algn="l"/>
            <a:r>
              <a:rPr lang="cs-CZ" dirty="0" smtClean="0"/>
              <a:t>	</a:t>
            </a:r>
            <a:r>
              <a:rPr lang="cs-CZ" dirty="0" smtClean="0"/>
              <a:t>• „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anti</a:t>
            </a:r>
            <a:r>
              <a:rPr lang="cs-CZ" dirty="0" smtClean="0"/>
              <a:t>-</a:t>
            </a:r>
            <a:r>
              <a:rPr lang="cs-CZ" dirty="0" err="1" smtClean="0"/>
              <a:t>intellectual</a:t>
            </a:r>
            <a:r>
              <a:rPr lang="cs-CZ" dirty="0" smtClean="0"/>
              <a:t>“</a:t>
            </a:r>
            <a:endParaRPr lang="en-GB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219200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Karel Čapek (1890-1938):</a:t>
            </a:r>
            <a:br>
              <a:rPr lang="cs-CZ" sz="4000" dirty="0" smtClean="0"/>
            </a:br>
            <a:r>
              <a:rPr lang="cs-CZ" sz="4000" dirty="0" smtClean="0"/>
              <a:t>A </a:t>
            </a:r>
            <a:r>
              <a:rPr lang="cs-CZ" sz="4000" dirty="0" err="1" smtClean="0"/>
              <a:t>Writer</a:t>
            </a:r>
            <a:r>
              <a:rPr lang="cs-CZ" sz="4000" dirty="0" smtClean="0"/>
              <a:t> </a:t>
            </a:r>
            <a:r>
              <a:rPr lang="cs-CZ" sz="4000" dirty="0" err="1" smtClean="0"/>
              <a:t>for</a:t>
            </a:r>
            <a:r>
              <a:rPr lang="cs-CZ" sz="4000" dirty="0" smtClean="0"/>
              <a:t> </a:t>
            </a:r>
            <a:r>
              <a:rPr lang="cs-CZ" sz="4000" dirty="0" err="1" smtClean="0"/>
              <a:t>our</a:t>
            </a:r>
            <a:r>
              <a:rPr lang="cs-CZ" sz="4000" dirty="0" smtClean="0"/>
              <a:t> </a:t>
            </a:r>
            <a:r>
              <a:rPr lang="cs-CZ" sz="4000" dirty="0" err="1" smtClean="0"/>
              <a:t>Times</a:t>
            </a:r>
            <a:r>
              <a:rPr lang="cs-CZ" sz="4000" dirty="0" smtClean="0"/>
              <a:t>? 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743200"/>
            <a:ext cx="7854696" cy="3657600"/>
          </a:xfrm>
        </p:spPr>
        <p:txBody>
          <a:bodyPr/>
          <a:lstStyle/>
          <a:p>
            <a:pPr algn="l"/>
            <a:r>
              <a:rPr lang="en-GB" sz="2400" dirty="0" smtClean="0"/>
              <a:t>   </a:t>
            </a:r>
            <a:r>
              <a:rPr lang="cs-CZ" sz="2400" dirty="0" smtClean="0"/>
              <a:t>IS ČAPEK´S WRITING STILL TOPICAL?</a:t>
            </a:r>
          </a:p>
          <a:p>
            <a:pPr algn="l"/>
            <a:r>
              <a:rPr lang="cs-CZ" sz="2400" dirty="0" smtClean="0"/>
              <a:t>	</a:t>
            </a:r>
            <a:r>
              <a:rPr lang="cs-CZ" sz="2400" dirty="0" smtClean="0"/>
              <a:t>•</a:t>
            </a:r>
            <a:r>
              <a:rPr lang="cs-CZ" sz="2400" dirty="0" smtClean="0"/>
              <a:t> </a:t>
            </a:r>
            <a:r>
              <a:rPr lang="cs-CZ" sz="2400" dirty="0" smtClean="0"/>
              <a:t>His formative </a:t>
            </a:r>
            <a:r>
              <a:rPr lang="cs-CZ" sz="2400" dirty="0" err="1" smtClean="0"/>
              <a:t>years</a:t>
            </a:r>
            <a:r>
              <a:rPr lang="cs-CZ" sz="2400" dirty="0" smtClean="0"/>
              <a:t>: </a:t>
            </a:r>
            <a:r>
              <a:rPr lang="cs-CZ" sz="2400" dirty="0" err="1" smtClean="0"/>
              <a:t>Austro</a:t>
            </a:r>
            <a:r>
              <a:rPr lang="cs-CZ" sz="2400" dirty="0" smtClean="0"/>
              <a:t>-</a:t>
            </a:r>
            <a:r>
              <a:rPr lang="cs-CZ" sz="2400" dirty="0" err="1" smtClean="0"/>
              <a:t>Hungarian</a:t>
            </a:r>
            <a:r>
              <a:rPr lang="cs-CZ" sz="2400" dirty="0" smtClean="0"/>
              <a:t> Empire</a:t>
            </a:r>
            <a:r>
              <a:rPr lang="cs-CZ" sz="2400" dirty="0" smtClean="0"/>
              <a:t>	</a:t>
            </a:r>
            <a:endParaRPr lang="cs-CZ" sz="2400" dirty="0" smtClean="0"/>
          </a:p>
          <a:p>
            <a:pPr algn="l"/>
            <a:r>
              <a:rPr lang="cs-CZ" sz="2400" dirty="0" smtClean="0"/>
              <a:t>	</a:t>
            </a:r>
            <a:r>
              <a:rPr lang="cs-CZ" sz="2400" dirty="0" smtClean="0"/>
              <a:t>• </a:t>
            </a:r>
            <a:r>
              <a:rPr lang="cs-CZ" sz="2400" dirty="0" err="1" smtClean="0"/>
              <a:t>Traumatic</a:t>
            </a:r>
            <a:r>
              <a:rPr lang="cs-CZ" sz="2400" dirty="0" smtClean="0"/>
              <a:t> </a:t>
            </a:r>
            <a:r>
              <a:rPr lang="cs-CZ" sz="2400" dirty="0" err="1" smtClean="0"/>
              <a:t>experience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First</a:t>
            </a:r>
            <a:r>
              <a:rPr lang="cs-CZ" sz="2400" dirty="0" smtClean="0"/>
              <a:t> </a:t>
            </a:r>
            <a:r>
              <a:rPr lang="cs-CZ" sz="2400" dirty="0" err="1" smtClean="0"/>
              <a:t>World</a:t>
            </a:r>
            <a:r>
              <a:rPr lang="cs-CZ" sz="2400" dirty="0" smtClean="0"/>
              <a:t> </a:t>
            </a:r>
            <a:r>
              <a:rPr lang="cs-CZ" sz="2400" dirty="0" err="1" smtClean="0"/>
              <a:t>War</a:t>
            </a:r>
            <a:endParaRPr lang="cs-CZ" sz="2400" dirty="0" smtClean="0"/>
          </a:p>
          <a:p>
            <a:pPr algn="l"/>
            <a:r>
              <a:rPr lang="cs-CZ" sz="2400" dirty="0" smtClean="0"/>
              <a:t>	</a:t>
            </a:r>
            <a:r>
              <a:rPr lang="cs-CZ" sz="2400" dirty="0" smtClean="0"/>
              <a:t>• </a:t>
            </a:r>
            <a:r>
              <a:rPr lang="cs-CZ" sz="2400" dirty="0" err="1" smtClean="0"/>
              <a:t>Analysis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political</a:t>
            </a:r>
            <a:r>
              <a:rPr lang="cs-CZ" sz="2400" dirty="0" smtClean="0"/>
              <a:t> relations </a:t>
            </a:r>
            <a:r>
              <a:rPr lang="cs-CZ" sz="2400" dirty="0" err="1" smtClean="0"/>
              <a:t>under</a:t>
            </a:r>
            <a:r>
              <a:rPr lang="cs-CZ" sz="2400" dirty="0" smtClean="0"/>
              <a:t> </a:t>
            </a:r>
            <a:r>
              <a:rPr lang="cs-CZ" sz="2400" dirty="0" err="1" smtClean="0"/>
              <a:t>imperialism</a:t>
            </a:r>
            <a:r>
              <a:rPr lang="cs-CZ" sz="2400" dirty="0" smtClean="0"/>
              <a:t>:</a:t>
            </a:r>
          </a:p>
          <a:p>
            <a:pPr algn="l"/>
            <a:r>
              <a:rPr lang="cs-CZ" sz="2400" dirty="0" smtClean="0"/>
              <a:t>	</a:t>
            </a:r>
            <a:r>
              <a:rPr lang="cs-CZ" sz="2400" dirty="0" smtClean="0"/>
              <a:t>	- </a:t>
            </a:r>
            <a:r>
              <a:rPr lang="cs-CZ" sz="2400" dirty="0" err="1" smtClean="0"/>
              <a:t>topical</a:t>
            </a:r>
            <a:r>
              <a:rPr lang="cs-CZ" sz="2400" dirty="0" smtClean="0"/>
              <a:t> </a:t>
            </a:r>
            <a:r>
              <a:rPr lang="cs-CZ" sz="2400" dirty="0" err="1" smtClean="0"/>
              <a:t>again</a:t>
            </a:r>
            <a:r>
              <a:rPr lang="cs-CZ" sz="2400" dirty="0" smtClean="0"/>
              <a:t> </a:t>
            </a:r>
            <a:r>
              <a:rPr lang="cs-CZ" sz="2400" dirty="0" err="1" smtClean="0"/>
              <a:t>today</a:t>
            </a:r>
            <a:endParaRPr lang="en-GB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219200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Karel Čapek (1890-1938):</a:t>
            </a:r>
            <a:br>
              <a:rPr lang="cs-CZ" sz="4000" dirty="0" smtClean="0"/>
            </a:br>
            <a:r>
              <a:rPr lang="cs-CZ" sz="4000" dirty="0" smtClean="0"/>
              <a:t>A </a:t>
            </a:r>
            <a:r>
              <a:rPr lang="cs-CZ" sz="4000" dirty="0" err="1" smtClean="0"/>
              <a:t>Writer</a:t>
            </a:r>
            <a:r>
              <a:rPr lang="cs-CZ" sz="4000" dirty="0" smtClean="0"/>
              <a:t> </a:t>
            </a:r>
            <a:r>
              <a:rPr lang="cs-CZ" sz="4000" dirty="0" err="1" smtClean="0"/>
              <a:t>for</a:t>
            </a:r>
            <a:r>
              <a:rPr lang="cs-CZ" sz="4000" dirty="0" smtClean="0"/>
              <a:t> </a:t>
            </a:r>
            <a:r>
              <a:rPr lang="cs-CZ" sz="4000" dirty="0" err="1" smtClean="0"/>
              <a:t>our</a:t>
            </a:r>
            <a:r>
              <a:rPr lang="cs-CZ" sz="4000" dirty="0" smtClean="0"/>
              <a:t> </a:t>
            </a:r>
            <a:r>
              <a:rPr lang="cs-CZ" sz="4000" dirty="0" err="1" smtClean="0"/>
              <a:t>Times</a:t>
            </a:r>
            <a:r>
              <a:rPr lang="cs-CZ" sz="4000" dirty="0" smtClean="0"/>
              <a:t>? 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743200"/>
            <a:ext cx="7854696" cy="3657600"/>
          </a:xfrm>
        </p:spPr>
        <p:txBody>
          <a:bodyPr/>
          <a:lstStyle/>
          <a:p>
            <a:pPr algn="l"/>
            <a:r>
              <a:rPr lang="cs-CZ" sz="2400" dirty="0" smtClean="0"/>
              <a:t> </a:t>
            </a:r>
            <a:r>
              <a:rPr lang="cs-CZ" sz="2400" dirty="0" smtClean="0"/>
              <a:t>  DID ČAPEK BELIEVE IN PROGRESS?</a:t>
            </a:r>
          </a:p>
          <a:p>
            <a:pPr algn="l"/>
            <a:r>
              <a:rPr lang="cs-CZ" sz="2400" dirty="0" smtClean="0"/>
              <a:t>	</a:t>
            </a:r>
            <a:r>
              <a:rPr lang="cs-CZ" sz="2400" dirty="0" smtClean="0"/>
              <a:t>• </a:t>
            </a:r>
            <a:r>
              <a:rPr lang="cs-CZ" sz="2400" dirty="0" err="1" smtClean="0"/>
              <a:t>Was</a:t>
            </a:r>
            <a:r>
              <a:rPr lang="cs-CZ" sz="2400" dirty="0" smtClean="0"/>
              <a:t> Čapek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victim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„</a:t>
            </a:r>
            <a:r>
              <a:rPr lang="cs-CZ" sz="2400" dirty="0" err="1" smtClean="0"/>
              <a:t>struthious</a:t>
            </a:r>
            <a:r>
              <a:rPr lang="cs-CZ" sz="2400" dirty="0" smtClean="0"/>
              <a:t> </a:t>
            </a:r>
            <a:r>
              <a:rPr lang="cs-CZ" sz="2400" dirty="0" err="1" smtClean="0"/>
              <a:t>escapism</a:t>
            </a:r>
            <a:r>
              <a:rPr lang="cs-CZ" sz="2400" dirty="0" smtClean="0"/>
              <a:t>“?</a:t>
            </a:r>
          </a:p>
          <a:p>
            <a:pPr algn="l"/>
            <a:r>
              <a:rPr lang="cs-CZ" sz="2400" dirty="0" smtClean="0"/>
              <a:t>	</a:t>
            </a:r>
            <a:r>
              <a:rPr lang="cs-CZ" sz="2400" dirty="0" smtClean="0"/>
              <a:t>• </a:t>
            </a:r>
            <a:r>
              <a:rPr lang="cs-CZ" sz="2400" dirty="0" err="1" smtClean="0"/>
              <a:t>Did</a:t>
            </a:r>
            <a:r>
              <a:rPr lang="cs-CZ" sz="2400" dirty="0" smtClean="0"/>
              <a:t> he </a:t>
            </a:r>
            <a:r>
              <a:rPr lang="cs-CZ" sz="2400" dirty="0" err="1" smtClean="0"/>
              <a:t>believe</a:t>
            </a:r>
            <a:r>
              <a:rPr lang="cs-CZ" sz="2400" dirty="0" smtClean="0"/>
              <a:t> </a:t>
            </a:r>
            <a:r>
              <a:rPr lang="cs-CZ" sz="2400" dirty="0" err="1" smtClean="0"/>
              <a:t>that</a:t>
            </a:r>
            <a:r>
              <a:rPr lang="cs-CZ" sz="2400" dirty="0" smtClean="0"/>
              <a:t> </a:t>
            </a:r>
            <a:r>
              <a:rPr lang="cs-CZ" sz="2400" dirty="0" err="1" smtClean="0"/>
              <a:t>future</a:t>
            </a:r>
            <a:r>
              <a:rPr lang="cs-CZ" sz="2400" dirty="0" smtClean="0"/>
              <a:t> </a:t>
            </a:r>
            <a:r>
              <a:rPr lang="cs-CZ" sz="2400" dirty="0" err="1" smtClean="0"/>
              <a:t>will</a:t>
            </a:r>
            <a:r>
              <a:rPr lang="cs-CZ" sz="2400" dirty="0" smtClean="0"/>
              <a:t> </a:t>
            </a:r>
            <a:r>
              <a:rPr lang="cs-CZ" sz="2400" dirty="0" err="1" smtClean="0"/>
              <a:t>always</a:t>
            </a:r>
            <a:r>
              <a:rPr lang="cs-CZ" sz="2400" dirty="0" smtClean="0"/>
              <a:t> </a:t>
            </a:r>
            <a:r>
              <a:rPr lang="cs-CZ" sz="2400" dirty="0" err="1" smtClean="0"/>
              <a:t>be</a:t>
            </a:r>
            <a:r>
              <a:rPr lang="cs-CZ" sz="2400" dirty="0" smtClean="0"/>
              <a:t> </a:t>
            </a:r>
            <a:r>
              <a:rPr lang="cs-CZ" sz="2400" dirty="0" err="1" smtClean="0"/>
              <a:t>better</a:t>
            </a:r>
            <a:r>
              <a:rPr lang="cs-CZ" sz="2400" dirty="0" smtClean="0"/>
              <a:t>?</a:t>
            </a:r>
          </a:p>
          <a:p>
            <a:pPr algn="l"/>
            <a:endParaRPr lang="cs-CZ" sz="2400" dirty="0" smtClean="0"/>
          </a:p>
          <a:p>
            <a:pPr algn="ctr"/>
            <a:r>
              <a:rPr lang="cs-CZ" sz="2400" dirty="0" smtClean="0"/>
              <a:t>   FOR ČAPEK, CIVILISATION IS ALWAYSON THE BRINK OF DESTRUCTION</a:t>
            </a:r>
          </a:p>
          <a:p>
            <a:pPr algn="ctr"/>
            <a:r>
              <a:rPr lang="cs-CZ" sz="2400" dirty="0" smtClean="0"/>
              <a:t>(</a:t>
            </a:r>
            <a:r>
              <a:rPr lang="cs-CZ" sz="2400" dirty="0" err="1" smtClean="0"/>
              <a:t>Impact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First</a:t>
            </a:r>
            <a:r>
              <a:rPr lang="cs-CZ" sz="2400" dirty="0" smtClean="0"/>
              <a:t> </a:t>
            </a:r>
            <a:r>
              <a:rPr lang="cs-CZ" sz="2400" dirty="0" err="1" smtClean="0"/>
              <a:t>World</a:t>
            </a:r>
            <a:r>
              <a:rPr lang="cs-CZ" sz="2400" dirty="0" smtClean="0"/>
              <a:t> </a:t>
            </a:r>
            <a:r>
              <a:rPr lang="cs-CZ" sz="2400" dirty="0" err="1" smtClean="0"/>
              <a:t>War</a:t>
            </a:r>
            <a:r>
              <a:rPr lang="cs-CZ" sz="2400" dirty="0" smtClean="0"/>
              <a:t> trauma)</a:t>
            </a:r>
            <a:endParaRPr lang="en-GB" sz="2400" dirty="0" smtClean="0"/>
          </a:p>
          <a:p>
            <a:pPr algn="l"/>
            <a:endParaRPr lang="en-GB" sz="2400" dirty="0" smtClean="0"/>
          </a:p>
          <a:p>
            <a:pPr algn="l"/>
            <a:endParaRPr lang="en-GB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219200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Karel Čapek (1890-1938):</a:t>
            </a:r>
            <a:br>
              <a:rPr lang="cs-CZ" sz="4000" dirty="0" smtClean="0"/>
            </a:br>
            <a:r>
              <a:rPr lang="cs-CZ" sz="4000" dirty="0" smtClean="0"/>
              <a:t>A </a:t>
            </a:r>
            <a:r>
              <a:rPr lang="cs-CZ" sz="4000" dirty="0" err="1" smtClean="0"/>
              <a:t>Writer</a:t>
            </a:r>
            <a:r>
              <a:rPr lang="cs-CZ" sz="4000" dirty="0" smtClean="0"/>
              <a:t> </a:t>
            </a:r>
            <a:r>
              <a:rPr lang="cs-CZ" sz="4000" dirty="0" err="1" smtClean="0"/>
              <a:t>for</a:t>
            </a:r>
            <a:r>
              <a:rPr lang="cs-CZ" sz="4000" dirty="0" smtClean="0"/>
              <a:t> </a:t>
            </a:r>
            <a:r>
              <a:rPr lang="cs-CZ" sz="4000" dirty="0" err="1" smtClean="0"/>
              <a:t>our</a:t>
            </a:r>
            <a:r>
              <a:rPr lang="cs-CZ" sz="4000" dirty="0" smtClean="0"/>
              <a:t> </a:t>
            </a:r>
            <a:r>
              <a:rPr lang="cs-CZ" sz="4000" dirty="0" err="1" smtClean="0"/>
              <a:t>Times</a:t>
            </a:r>
            <a:r>
              <a:rPr lang="cs-CZ" sz="4000" dirty="0" smtClean="0"/>
              <a:t>? 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743200"/>
            <a:ext cx="7854696" cy="3657600"/>
          </a:xfrm>
        </p:spPr>
        <p:txBody>
          <a:bodyPr/>
          <a:lstStyle/>
          <a:p>
            <a:pPr algn="l"/>
            <a:r>
              <a:rPr lang="cs-CZ" sz="2400" dirty="0" smtClean="0"/>
              <a:t> </a:t>
            </a:r>
            <a:r>
              <a:rPr lang="cs-CZ" sz="2400" dirty="0" smtClean="0"/>
              <a:t>  WHAT ČAPEK WROTE:</a:t>
            </a:r>
          </a:p>
          <a:p>
            <a:pPr algn="l"/>
            <a:r>
              <a:rPr lang="cs-CZ" sz="2400" dirty="0" smtClean="0"/>
              <a:t>	</a:t>
            </a:r>
            <a:r>
              <a:rPr lang="cs-CZ" sz="2400" dirty="0" smtClean="0"/>
              <a:t>•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short</a:t>
            </a:r>
            <a:r>
              <a:rPr lang="cs-CZ" sz="2400" dirty="0" smtClean="0"/>
              <a:t> story line (</a:t>
            </a:r>
            <a:r>
              <a:rPr lang="cs-CZ" sz="2400" i="1" dirty="0" smtClean="0"/>
              <a:t>Boží muka, Trapné povídky, 	</a:t>
            </a:r>
            <a:r>
              <a:rPr lang="cs-CZ" sz="2400" i="1" dirty="0" err="1" smtClean="0"/>
              <a:t>Povídky</a:t>
            </a:r>
            <a:r>
              <a:rPr lang="cs-CZ" sz="2400" i="1" dirty="0" smtClean="0"/>
              <a:t> z jedné a druhé kapsy, Devatero pohádek</a:t>
            </a:r>
            <a:r>
              <a:rPr lang="cs-CZ" sz="2400" dirty="0" smtClean="0"/>
              <a:t>, 	</a:t>
            </a:r>
            <a:r>
              <a:rPr lang="cs-CZ" sz="2400" dirty="0" err="1" smtClean="0"/>
              <a:t>journalism</a:t>
            </a:r>
            <a:r>
              <a:rPr lang="cs-CZ" sz="2400" dirty="0" smtClean="0"/>
              <a:t>)</a:t>
            </a:r>
          </a:p>
          <a:p>
            <a:pPr algn="l"/>
            <a:r>
              <a:rPr lang="cs-CZ" sz="2400" dirty="0" smtClean="0"/>
              <a:t>	</a:t>
            </a:r>
            <a:r>
              <a:rPr lang="cs-CZ" sz="2400" dirty="0" smtClean="0"/>
              <a:t>•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utopias</a:t>
            </a:r>
            <a:r>
              <a:rPr lang="cs-CZ" sz="2400" dirty="0" smtClean="0"/>
              <a:t> (</a:t>
            </a:r>
            <a:r>
              <a:rPr lang="cs-CZ" sz="2400" i="1" dirty="0" smtClean="0"/>
              <a:t>RUR, Věc </a:t>
            </a:r>
            <a:r>
              <a:rPr lang="cs-CZ" sz="2400" i="1" dirty="0" err="1" smtClean="0"/>
              <a:t>Makropulos</a:t>
            </a:r>
            <a:r>
              <a:rPr lang="cs-CZ" sz="2400" i="1" dirty="0" smtClean="0"/>
              <a:t>, Továrna na 	Absolutno, Válka s Mloky, Bílá nemoc)</a:t>
            </a:r>
          </a:p>
          <a:p>
            <a:pPr algn="l"/>
            <a:r>
              <a:rPr lang="cs-CZ" sz="2400" i="1" dirty="0" smtClean="0"/>
              <a:t>	</a:t>
            </a:r>
            <a:r>
              <a:rPr lang="cs-CZ" sz="2400" dirty="0" smtClean="0"/>
              <a:t>• </a:t>
            </a:r>
            <a:r>
              <a:rPr lang="cs-CZ" sz="2400" dirty="0" err="1" smtClean="0"/>
              <a:t>The</a:t>
            </a:r>
            <a:r>
              <a:rPr lang="cs-CZ" sz="2400" dirty="0" smtClean="0"/>
              <a:t> „</a:t>
            </a:r>
            <a:r>
              <a:rPr lang="cs-CZ" sz="2400" dirty="0" err="1" smtClean="0"/>
              <a:t>noetic</a:t>
            </a:r>
            <a:r>
              <a:rPr lang="cs-CZ" sz="2400" dirty="0" smtClean="0"/>
              <a:t>“ line (</a:t>
            </a:r>
            <a:r>
              <a:rPr lang="cs-CZ" sz="2400" i="1" dirty="0" err="1" smtClean="0"/>
              <a:t>Hordubal</a:t>
            </a:r>
            <a:r>
              <a:rPr lang="cs-CZ" sz="2400" i="1" dirty="0" smtClean="0"/>
              <a:t>, Povětroň, Obyčejný 	život; </a:t>
            </a:r>
            <a:r>
              <a:rPr lang="cs-CZ" sz="2400" i="1" dirty="0" err="1" smtClean="0"/>
              <a:t>Život</a:t>
            </a:r>
            <a:r>
              <a:rPr lang="cs-CZ" sz="2400" i="1" dirty="0" smtClean="0"/>
              <a:t> a dílo skladatele </a:t>
            </a:r>
            <a:r>
              <a:rPr lang="cs-CZ" sz="2400" i="1" dirty="0" err="1" smtClean="0"/>
              <a:t>Folýna</a:t>
            </a:r>
            <a:r>
              <a:rPr lang="cs-CZ" sz="2400" i="1" dirty="0" smtClean="0"/>
              <a:t>)</a:t>
            </a:r>
            <a:endParaRPr lang="en-GB" sz="2400" dirty="0" smtClean="0"/>
          </a:p>
          <a:p>
            <a:pPr algn="l"/>
            <a:endParaRPr lang="en-GB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219200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Karel Čapek (1890-1938):</a:t>
            </a:r>
            <a:br>
              <a:rPr lang="cs-CZ" sz="4000" dirty="0" smtClean="0"/>
            </a:br>
            <a:r>
              <a:rPr lang="cs-CZ" sz="4000" dirty="0" smtClean="0"/>
              <a:t>A </a:t>
            </a:r>
            <a:r>
              <a:rPr lang="cs-CZ" sz="4000" dirty="0" err="1" smtClean="0"/>
              <a:t>Writer</a:t>
            </a:r>
            <a:r>
              <a:rPr lang="cs-CZ" sz="4000" dirty="0" smtClean="0"/>
              <a:t> </a:t>
            </a:r>
            <a:r>
              <a:rPr lang="cs-CZ" sz="4000" dirty="0" err="1" smtClean="0"/>
              <a:t>for</a:t>
            </a:r>
            <a:r>
              <a:rPr lang="cs-CZ" sz="4000" dirty="0" smtClean="0"/>
              <a:t> </a:t>
            </a:r>
            <a:r>
              <a:rPr lang="cs-CZ" sz="4000" dirty="0" err="1" smtClean="0"/>
              <a:t>our</a:t>
            </a:r>
            <a:r>
              <a:rPr lang="cs-CZ" sz="4000" dirty="0" smtClean="0"/>
              <a:t> </a:t>
            </a:r>
            <a:r>
              <a:rPr lang="cs-CZ" sz="4000" dirty="0" err="1" smtClean="0"/>
              <a:t>Times</a:t>
            </a:r>
            <a:r>
              <a:rPr lang="cs-CZ" sz="4000" dirty="0" smtClean="0"/>
              <a:t>? 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743200"/>
            <a:ext cx="7854696" cy="3657600"/>
          </a:xfrm>
        </p:spPr>
        <p:txBody>
          <a:bodyPr>
            <a:normAutofit lnSpcReduction="10000"/>
          </a:bodyPr>
          <a:lstStyle/>
          <a:p>
            <a:pPr algn="l"/>
            <a:r>
              <a:rPr lang="cs-CZ" sz="2400" i="1" dirty="0" smtClean="0"/>
              <a:t> </a:t>
            </a:r>
            <a:r>
              <a:rPr lang="cs-CZ" sz="2400" i="1" dirty="0" smtClean="0"/>
              <a:t>  BOŽÍ MUKA (WAYSIDE CROSSES) </a:t>
            </a:r>
            <a:r>
              <a:rPr lang="cs-CZ" sz="2400" dirty="0" smtClean="0"/>
              <a:t>(1917)</a:t>
            </a:r>
            <a:r>
              <a:rPr lang="cs-CZ" sz="2400" i="1" dirty="0" smtClean="0"/>
              <a:t>:</a:t>
            </a:r>
          </a:p>
          <a:p>
            <a:pPr algn="l"/>
            <a:r>
              <a:rPr lang="cs-CZ" sz="2400" i="1" dirty="0" smtClean="0"/>
              <a:t>	</a:t>
            </a:r>
            <a:r>
              <a:rPr lang="cs-CZ" sz="2400" dirty="0" smtClean="0"/>
              <a:t>•</a:t>
            </a:r>
            <a:r>
              <a:rPr lang="cs-CZ" sz="2400" i="1" dirty="0" smtClean="0"/>
              <a:t> </a:t>
            </a:r>
            <a:r>
              <a:rPr lang="cs-CZ" sz="2400" dirty="0" err="1" smtClean="0"/>
              <a:t>noetic</a:t>
            </a:r>
            <a:r>
              <a:rPr lang="cs-CZ" sz="2400" dirty="0" smtClean="0"/>
              <a:t> </a:t>
            </a:r>
            <a:r>
              <a:rPr lang="cs-CZ" sz="2400" dirty="0" err="1" smtClean="0"/>
              <a:t>uncertainty</a:t>
            </a:r>
            <a:endParaRPr lang="cs-CZ" sz="2400" dirty="0" smtClean="0"/>
          </a:p>
          <a:p>
            <a:pPr algn="l"/>
            <a:r>
              <a:rPr lang="cs-CZ" sz="2400" dirty="0" smtClean="0"/>
              <a:t>	</a:t>
            </a:r>
            <a:r>
              <a:rPr lang="cs-CZ" sz="2400" dirty="0" smtClean="0"/>
              <a:t>• </a:t>
            </a:r>
            <a:r>
              <a:rPr lang="cs-CZ" sz="2400" dirty="0" err="1" smtClean="0"/>
              <a:t>lyrical</a:t>
            </a:r>
            <a:r>
              <a:rPr lang="cs-CZ" sz="2400" dirty="0" smtClean="0"/>
              <a:t>, </a:t>
            </a:r>
            <a:r>
              <a:rPr lang="cs-CZ" sz="2400" dirty="0" err="1" smtClean="0"/>
              <a:t>fragmentary</a:t>
            </a:r>
            <a:r>
              <a:rPr lang="cs-CZ" sz="2400" dirty="0" smtClean="0"/>
              <a:t>, </a:t>
            </a:r>
            <a:r>
              <a:rPr lang="cs-CZ" sz="2400" dirty="0" err="1" smtClean="0"/>
              <a:t>expressionist</a:t>
            </a:r>
            <a:r>
              <a:rPr lang="cs-CZ" sz="2400" dirty="0" smtClean="0"/>
              <a:t> </a:t>
            </a:r>
            <a:r>
              <a:rPr lang="cs-CZ" sz="2400" dirty="0" err="1" smtClean="0"/>
              <a:t>texts</a:t>
            </a:r>
            <a:endParaRPr lang="cs-CZ" sz="2400" dirty="0" smtClean="0"/>
          </a:p>
          <a:p>
            <a:pPr algn="l"/>
            <a:r>
              <a:rPr lang="cs-CZ" sz="2400" dirty="0" smtClean="0"/>
              <a:t>	</a:t>
            </a:r>
            <a:r>
              <a:rPr lang="cs-CZ" sz="2400" dirty="0" smtClean="0"/>
              <a:t>• </a:t>
            </a:r>
            <a:r>
              <a:rPr lang="cs-CZ" sz="2400" dirty="0" err="1" smtClean="0"/>
              <a:t>latent</a:t>
            </a:r>
            <a:r>
              <a:rPr lang="cs-CZ" sz="2400" dirty="0" smtClean="0"/>
              <a:t> horror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smtClean="0"/>
              <a:t>„</a:t>
            </a:r>
            <a:r>
              <a:rPr lang="cs-CZ" sz="2400" dirty="0" err="1" smtClean="0"/>
              <a:t>beastly</a:t>
            </a:r>
            <a:r>
              <a:rPr lang="cs-CZ" sz="2400" dirty="0" smtClean="0"/>
              <a:t>“ </a:t>
            </a:r>
            <a:r>
              <a:rPr lang="cs-CZ" sz="2400" dirty="0" err="1" smtClean="0"/>
              <a:t>aspects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Man</a:t>
            </a:r>
          </a:p>
          <a:p>
            <a:pPr algn="l"/>
            <a:r>
              <a:rPr lang="cs-CZ" sz="2400" dirty="0" smtClean="0"/>
              <a:t>	</a:t>
            </a:r>
            <a:r>
              <a:rPr lang="cs-CZ" sz="2400" dirty="0" smtClean="0"/>
              <a:t>•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truth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unknowable</a:t>
            </a:r>
            <a:endParaRPr lang="cs-CZ" sz="2400" dirty="0" smtClean="0"/>
          </a:p>
          <a:p>
            <a:pPr algn="l"/>
            <a:r>
              <a:rPr lang="cs-CZ" sz="2400" dirty="0" smtClean="0"/>
              <a:t>	</a:t>
            </a:r>
            <a:r>
              <a:rPr lang="cs-CZ" sz="2400" dirty="0" smtClean="0"/>
              <a:t>• </a:t>
            </a:r>
            <a:r>
              <a:rPr lang="cs-CZ" sz="2400" dirty="0" err="1" smtClean="0"/>
              <a:t>Alienation</a:t>
            </a:r>
            <a:r>
              <a:rPr lang="cs-CZ" sz="2400" dirty="0" smtClean="0"/>
              <a:t>, </a:t>
            </a:r>
            <a:r>
              <a:rPr lang="cs-CZ" sz="2400" dirty="0" err="1" smtClean="0"/>
              <a:t>grotesqueness</a:t>
            </a:r>
            <a:endParaRPr lang="cs-CZ" sz="2400" dirty="0" smtClean="0"/>
          </a:p>
          <a:p>
            <a:pPr algn="l"/>
            <a:r>
              <a:rPr lang="cs-CZ" sz="2400" dirty="0" smtClean="0"/>
              <a:t>	</a:t>
            </a:r>
            <a:r>
              <a:rPr lang="cs-CZ" sz="2400" dirty="0" smtClean="0"/>
              <a:t>• </a:t>
            </a:r>
            <a:r>
              <a:rPr lang="cs-CZ" sz="2400" dirty="0" err="1" smtClean="0"/>
              <a:t>People</a:t>
            </a:r>
            <a:r>
              <a:rPr lang="cs-CZ" sz="2400" dirty="0" smtClean="0"/>
              <a:t>´s </a:t>
            </a:r>
            <a:r>
              <a:rPr lang="cs-CZ" sz="2400" dirty="0" err="1" smtClean="0"/>
              <a:t>motivation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hidden</a:t>
            </a:r>
            <a:r>
              <a:rPr lang="cs-CZ" sz="2400" dirty="0" smtClean="0"/>
              <a:t>; </a:t>
            </a:r>
            <a:r>
              <a:rPr lang="cs-CZ" sz="2400" dirty="0" err="1" smtClean="0"/>
              <a:t>sexual</a:t>
            </a:r>
            <a:r>
              <a:rPr lang="cs-CZ" sz="2400" dirty="0" smtClean="0"/>
              <a:t> </a:t>
            </a:r>
            <a:r>
              <a:rPr lang="cs-CZ" sz="2400" dirty="0" err="1" smtClean="0"/>
              <a:t>urges</a:t>
            </a:r>
            <a:endParaRPr lang="en-GB" sz="2400" dirty="0" smtClean="0"/>
          </a:p>
          <a:p>
            <a:pPr algn="l"/>
            <a:r>
              <a:rPr lang="cs-CZ" sz="2400" dirty="0" smtClean="0"/>
              <a:t> </a:t>
            </a:r>
            <a:endParaRPr lang="en-GB" sz="2400" dirty="0" smtClean="0"/>
          </a:p>
          <a:p>
            <a:pPr algn="l"/>
            <a:r>
              <a:rPr lang="cs-CZ" sz="2400" dirty="0" smtClean="0"/>
              <a:t> </a:t>
            </a:r>
            <a:endParaRPr lang="en-GB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219200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Karel Čapek (1890-1938):</a:t>
            </a:r>
            <a:br>
              <a:rPr lang="cs-CZ" sz="4000" dirty="0" smtClean="0"/>
            </a:br>
            <a:r>
              <a:rPr lang="cs-CZ" sz="4000" dirty="0" smtClean="0"/>
              <a:t>A </a:t>
            </a:r>
            <a:r>
              <a:rPr lang="cs-CZ" sz="4000" dirty="0" err="1" smtClean="0"/>
              <a:t>Writer</a:t>
            </a:r>
            <a:r>
              <a:rPr lang="cs-CZ" sz="4000" dirty="0" smtClean="0"/>
              <a:t> </a:t>
            </a:r>
            <a:r>
              <a:rPr lang="cs-CZ" sz="4000" dirty="0" err="1" smtClean="0"/>
              <a:t>for</a:t>
            </a:r>
            <a:r>
              <a:rPr lang="cs-CZ" sz="4000" dirty="0" smtClean="0"/>
              <a:t> </a:t>
            </a:r>
            <a:r>
              <a:rPr lang="cs-CZ" sz="4000" dirty="0" err="1" smtClean="0"/>
              <a:t>our</a:t>
            </a:r>
            <a:r>
              <a:rPr lang="cs-CZ" sz="4000" dirty="0" smtClean="0"/>
              <a:t> </a:t>
            </a:r>
            <a:r>
              <a:rPr lang="cs-CZ" sz="4000" dirty="0" err="1" smtClean="0"/>
              <a:t>Times</a:t>
            </a:r>
            <a:r>
              <a:rPr lang="cs-CZ" sz="4000" dirty="0" smtClean="0"/>
              <a:t>? 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743200"/>
            <a:ext cx="7854696" cy="3657600"/>
          </a:xfrm>
        </p:spPr>
        <p:txBody>
          <a:bodyPr>
            <a:normAutofit/>
          </a:bodyPr>
          <a:lstStyle/>
          <a:p>
            <a:pPr algn="l"/>
            <a:r>
              <a:rPr lang="cs-CZ" sz="2400" i="1" dirty="0" smtClean="0"/>
              <a:t> </a:t>
            </a:r>
            <a:r>
              <a:rPr lang="cs-CZ" sz="2400" i="1" dirty="0" smtClean="0"/>
              <a:t>  TRAPNÉ POVÍDKY (PAINFUL STORIES) </a:t>
            </a:r>
            <a:r>
              <a:rPr lang="cs-CZ" sz="2400" dirty="0" smtClean="0"/>
              <a:t>(1921)</a:t>
            </a:r>
          </a:p>
          <a:p>
            <a:pPr algn="l"/>
            <a:r>
              <a:rPr lang="cs-CZ" sz="2400" dirty="0" smtClean="0"/>
              <a:t>	</a:t>
            </a:r>
            <a:r>
              <a:rPr lang="cs-CZ" sz="2400" dirty="0" smtClean="0"/>
              <a:t>• </a:t>
            </a:r>
            <a:r>
              <a:rPr lang="cs-CZ" sz="2400" dirty="0" err="1" smtClean="0"/>
              <a:t>well</a:t>
            </a:r>
            <a:r>
              <a:rPr lang="cs-CZ" sz="2400" dirty="0" smtClean="0"/>
              <a:t> </a:t>
            </a:r>
            <a:r>
              <a:rPr lang="cs-CZ" sz="2400" dirty="0" err="1" smtClean="0"/>
              <a:t>constructed</a:t>
            </a:r>
            <a:r>
              <a:rPr lang="cs-CZ" sz="2400" dirty="0" smtClean="0"/>
              <a:t> </a:t>
            </a:r>
            <a:r>
              <a:rPr lang="cs-CZ" sz="2400" dirty="0" err="1" smtClean="0"/>
              <a:t>social</a:t>
            </a:r>
            <a:r>
              <a:rPr lang="cs-CZ" sz="2400" dirty="0" smtClean="0"/>
              <a:t> </a:t>
            </a:r>
            <a:r>
              <a:rPr lang="cs-CZ" sz="2400" dirty="0" err="1" smtClean="0"/>
              <a:t>critical</a:t>
            </a:r>
            <a:r>
              <a:rPr lang="cs-CZ" sz="2400" dirty="0" smtClean="0"/>
              <a:t> </a:t>
            </a:r>
            <a:r>
              <a:rPr lang="cs-CZ" sz="2400" dirty="0" err="1" smtClean="0"/>
              <a:t>narratives</a:t>
            </a:r>
            <a:endParaRPr lang="cs-CZ" sz="2400" dirty="0" smtClean="0"/>
          </a:p>
          <a:p>
            <a:pPr algn="l"/>
            <a:r>
              <a:rPr lang="cs-CZ" sz="2400" dirty="0" smtClean="0"/>
              <a:t>	</a:t>
            </a:r>
            <a:r>
              <a:rPr lang="cs-CZ" sz="2400" dirty="0" smtClean="0"/>
              <a:t>• sex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sexual</a:t>
            </a:r>
            <a:r>
              <a:rPr lang="cs-CZ" sz="2400" dirty="0" smtClean="0"/>
              <a:t> relations are </a:t>
            </a:r>
            <a:r>
              <a:rPr lang="cs-CZ" sz="2400" dirty="0" err="1" smtClean="0"/>
              <a:t>strongly</a:t>
            </a:r>
            <a:r>
              <a:rPr lang="cs-CZ" sz="2400" dirty="0" smtClean="0"/>
              <a:t> </a:t>
            </a:r>
            <a:r>
              <a:rPr lang="cs-CZ" sz="2400" dirty="0" err="1" smtClean="0"/>
              <a:t>present</a:t>
            </a:r>
            <a:endParaRPr lang="cs-CZ" sz="2400" dirty="0" smtClean="0"/>
          </a:p>
          <a:p>
            <a:pPr algn="l"/>
            <a:r>
              <a:rPr lang="cs-CZ" sz="2400" dirty="0" smtClean="0"/>
              <a:t>	</a:t>
            </a:r>
            <a:r>
              <a:rPr lang="cs-CZ" sz="2400" dirty="0" smtClean="0"/>
              <a:t>• </a:t>
            </a:r>
            <a:r>
              <a:rPr lang="cs-CZ" sz="2400" dirty="0" err="1" smtClean="0"/>
              <a:t>also</a:t>
            </a:r>
            <a:r>
              <a:rPr lang="cs-CZ" sz="2400" dirty="0" smtClean="0"/>
              <a:t> </a:t>
            </a:r>
            <a:r>
              <a:rPr lang="cs-CZ" sz="2400" dirty="0" err="1" smtClean="0"/>
              <a:t>greed</a:t>
            </a:r>
            <a:r>
              <a:rPr lang="cs-CZ" sz="2400" dirty="0" smtClean="0"/>
              <a:t>, </a:t>
            </a:r>
            <a:r>
              <a:rPr lang="cs-CZ" sz="2400" dirty="0" err="1" smtClean="0"/>
              <a:t>selfishness</a:t>
            </a:r>
            <a:endParaRPr lang="en-GB" sz="2400" dirty="0" smtClean="0"/>
          </a:p>
          <a:p>
            <a:pPr algn="l"/>
            <a:endParaRPr lang="en-GB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219200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Karel Čapek (1890-1938):</a:t>
            </a:r>
            <a:br>
              <a:rPr lang="cs-CZ" sz="4000" dirty="0" smtClean="0"/>
            </a:br>
            <a:r>
              <a:rPr lang="cs-CZ" sz="4000" dirty="0" smtClean="0"/>
              <a:t>A </a:t>
            </a:r>
            <a:r>
              <a:rPr lang="cs-CZ" sz="4000" dirty="0" err="1" smtClean="0"/>
              <a:t>Writer</a:t>
            </a:r>
            <a:r>
              <a:rPr lang="cs-CZ" sz="4000" dirty="0" smtClean="0"/>
              <a:t> </a:t>
            </a:r>
            <a:r>
              <a:rPr lang="cs-CZ" sz="4000" dirty="0" err="1" smtClean="0"/>
              <a:t>for</a:t>
            </a:r>
            <a:r>
              <a:rPr lang="cs-CZ" sz="4000" dirty="0" smtClean="0"/>
              <a:t> </a:t>
            </a:r>
            <a:r>
              <a:rPr lang="cs-CZ" sz="4000" dirty="0" err="1" smtClean="0"/>
              <a:t>our</a:t>
            </a:r>
            <a:r>
              <a:rPr lang="cs-CZ" sz="4000" dirty="0" smtClean="0"/>
              <a:t> </a:t>
            </a:r>
            <a:r>
              <a:rPr lang="cs-CZ" sz="4000" dirty="0" err="1" smtClean="0"/>
              <a:t>Times</a:t>
            </a:r>
            <a:r>
              <a:rPr lang="cs-CZ" sz="4000" dirty="0" smtClean="0"/>
              <a:t>? 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743200"/>
            <a:ext cx="7854696" cy="365760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cs-CZ" sz="2400" dirty="0" smtClean="0"/>
              <a:t> </a:t>
            </a:r>
            <a:r>
              <a:rPr lang="cs-CZ" sz="2400" dirty="0" smtClean="0"/>
              <a:t>  </a:t>
            </a:r>
            <a:r>
              <a:rPr lang="cs-CZ" sz="2900" dirty="0" smtClean="0"/>
              <a:t>ČAPEK´S STOCK IMAGES:</a:t>
            </a:r>
            <a:endParaRPr lang="cs-CZ" sz="2900" dirty="0" smtClean="0"/>
          </a:p>
          <a:p>
            <a:pPr algn="l"/>
            <a:r>
              <a:rPr lang="cs-CZ" sz="2900" dirty="0" smtClean="0"/>
              <a:t>	• </a:t>
            </a:r>
            <a:r>
              <a:rPr lang="cs-CZ" sz="2900" dirty="0" err="1" smtClean="0"/>
              <a:t>Boys</a:t>
            </a:r>
            <a:r>
              <a:rPr lang="cs-CZ" sz="2900" dirty="0" smtClean="0"/>
              <a:t> </a:t>
            </a:r>
            <a:r>
              <a:rPr lang="cs-CZ" sz="2900" dirty="0" err="1" smtClean="0"/>
              <a:t>sit</a:t>
            </a:r>
            <a:r>
              <a:rPr lang="cs-CZ" sz="2900" dirty="0" smtClean="0"/>
              <a:t> </a:t>
            </a:r>
            <a:r>
              <a:rPr lang="cs-CZ" sz="2900" dirty="0" err="1" smtClean="0"/>
              <a:t>of</a:t>
            </a:r>
            <a:r>
              <a:rPr lang="cs-CZ" sz="2900" dirty="0" smtClean="0"/>
              <a:t> </a:t>
            </a:r>
            <a:r>
              <a:rPr lang="cs-CZ" sz="2900" dirty="0" err="1" smtClean="0"/>
              <a:t>fathers</a:t>
            </a:r>
            <a:r>
              <a:rPr lang="cs-CZ" sz="2900" dirty="0" smtClean="0"/>
              <a:t>´</a:t>
            </a:r>
            <a:r>
              <a:rPr lang="cs-CZ" sz="2900" dirty="0" err="1" smtClean="0"/>
              <a:t>shoulders</a:t>
            </a:r>
            <a:endParaRPr lang="cs-CZ" sz="2900" dirty="0" smtClean="0"/>
          </a:p>
          <a:p>
            <a:pPr algn="l"/>
            <a:r>
              <a:rPr lang="cs-CZ" sz="2900" dirty="0" smtClean="0"/>
              <a:t>	• </a:t>
            </a:r>
            <a:r>
              <a:rPr lang="cs-CZ" sz="2900" dirty="0" err="1" smtClean="0"/>
              <a:t>Women</a:t>
            </a:r>
            <a:r>
              <a:rPr lang="cs-CZ" sz="2900" dirty="0" smtClean="0"/>
              <a:t> </a:t>
            </a:r>
            <a:r>
              <a:rPr lang="cs-CZ" sz="2900" dirty="0" err="1" smtClean="0"/>
              <a:t>touch</a:t>
            </a:r>
            <a:r>
              <a:rPr lang="cs-CZ" sz="2900" dirty="0" smtClean="0"/>
              <a:t> </a:t>
            </a:r>
            <a:r>
              <a:rPr lang="cs-CZ" sz="2900" dirty="0" err="1" smtClean="0"/>
              <a:t>their</a:t>
            </a:r>
            <a:r>
              <a:rPr lang="cs-CZ" sz="2900" dirty="0" smtClean="0"/>
              <a:t> </a:t>
            </a:r>
            <a:r>
              <a:rPr lang="cs-CZ" sz="2900" dirty="0" err="1" smtClean="0"/>
              <a:t>men</a:t>
            </a:r>
            <a:r>
              <a:rPr lang="cs-CZ" sz="2900" dirty="0" smtClean="0"/>
              <a:t> </a:t>
            </a:r>
            <a:r>
              <a:rPr lang="cs-CZ" sz="2900" dirty="0" err="1" smtClean="0"/>
              <a:t>with</a:t>
            </a:r>
            <a:r>
              <a:rPr lang="cs-CZ" sz="2900" dirty="0" smtClean="0"/>
              <a:t> a </a:t>
            </a:r>
            <a:r>
              <a:rPr lang="cs-CZ" sz="2900" dirty="0" err="1" smtClean="0"/>
              <a:t>shoulder</a:t>
            </a:r>
            <a:r>
              <a:rPr lang="cs-CZ" sz="2900" dirty="0" smtClean="0"/>
              <a:t>, put </a:t>
            </a:r>
          </a:p>
          <a:p>
            <a:pPr algn="l"/>
            <a:r>
              <a:rPr lang="cs-CZ" sz="2900" dirty="0" smtClean="0"/>
              <a:t>	</a:t>
            </a:r>
            <a:r>
              <a:rPr lang="cs-CZ" sz="2900" dirty="0" err="1" smtClean="0"/>
              <a:t>fingers</a:t>
            </a:r>
            <a:r>
              <a:rPr lang="cs-CZ" sz="2900" dirty="0" smtClean="0"/>
              <a:t> </a:t>
            </a:r>
            <a:r>
              <a:rPr lang="cs-CZ" sz="2900" dirty="0" err="1" smtClean="0"/>
              <a:t>through</a:t>
            </a:r>
            <a:r>
              <a:rPr lang="cs-CZ" sz="2900" dirty="0" smtClean="0"/>
              <a:t> </a:t>
            </a:r>
            <a:r>
              <a:rPr lang="cs-CZ" sz="2900" dirty="0" err="1" smtClean="0"/>
              <a:t>their</a:t>
            </a:r>
            <a:r>
              <a:rPr lang="cs-CZ" sz="2900" dirty="0" smtClean="0"/>
              <a:t> </a:t>
            </a:r>
            <a:r>
              <a:rPr lang="cs-CZ" sz="2900" dirty="0" err="1" smtClean="0"/>
              <a:t>hair</a:t>
            </a:r>
            <a:endParaRPr lang="en-GB" sz="2900" dirty="0" smtClean="0"/>
          </a:p>
          <a:p>
            <a:pPr algn="l"/>
            <a:r>
              <a:rPr lang="cs-CZ" sz="2900" dirty="0" smtClean="0"/>
              <a:t>	</a:t>
            </a:r>
            <a:r>
              <a:rPr lang="cs-CZ" sz="2900" dirty="0" smtClean="0"/>
              <a:t>• </a:t>
            </a:r>
            <a:r>
              <a:rPr lang="cs-CZ" sz="2900" dirty="0" err="1" smtClean="0"/>
              <a:t>Soldiers</a:t>
            </a:r>
            <a:r>
              <a:rPr lang="cs-CZ" sz="2900" dirty="0" smtClean="0"/>
              <a:t> </a:t>
            </a:r>
            <a:r>
              <a:rPr lang="cs-CZ" sz="2900" dirty="0" err="1" smtClean="0"/>
              <a:t>sleep</a:t>
            </a:r>
            <a:r>
              <a:rPr lang="cs-CZ" sz="2900" dirty="0" smtClean="0"/>
              <a:t> in </a:t>
            </a:r>
            <a:r>
              <a:rPr lang="cs-CZ" sz="2900" dirty="0" err="1" smtClean="0"/>
              <a:t>dirty</a:t>
            </a:r>
            <a:r>
              <a:rPr lang="cs-CZ" sz="2900" dirty="0" smtClean="0"/>
              <a:t> </a:t>
            </a:r>
            <a:r>
              <a:rPr lang="cs-CZ" sz="2900" dirty="0" err="1" smtClean="0"/>
              <a:t>railway</a:t>
            </a:r>
            <a:r>
              <a:rPr lang="cs-CZ" sz="2900" dirty="0" smtClean="0"/>
              <a:t> </a:t>
            </a:r>
            <a:r>
              <a:rPr lang="cs-CZ" sz="2900" dirty="0" err="1" smtClean="0"/>
              <a:t>stations</a:t>
            </a:r>
            <a:r>
              <a:rPr lang="cs-CZ" sz="2900" dirty="0" smtClean="0"/>
              <a:t> (</a:t>
            </a:r>
            <a:r>
              <a:rPr lang="cs-CZ" sz="2900" dirty="0" err="1" smtClean="0"/>
              <a:t>war</a:t>
            </a:r>
            <a:r>
              <a:rPr lang="cs-CZ" sz="2900" dirty="0" smtClean="0"/>
              <a:t>)</a:t>
            </a:r>
          </a:p>
          <a:p>
            <a:pPr algn="l"/>
            <a:r>
              <a:rPr lang="cs-CZ" sz="2900" dirty="0" smtClean="0"/>
              <a:t>	</a:t>
            </a:r>
            <a:r>
              <a:rPr lang="cs-CZ" sz="2900" dirty="0" smtClean="0"/>
              <a:t>• </a:t>
            </a:r>
            <a:r>
              <a:rPr lang="cs-CZ" sz="2900" dirty="0" err="1" smtClean="0"/>
              <a:t>Nature</a:t>
            </a:r>
            <a:r>
              <a:rPr lang="cs-CZ" sz="2900" dirty="0" smtClean="0"/>
              <a:t> </a:t>
            </a:r>
            <a:r>
              <a:rPr lang="cs-CZ" sz="2900" dirty="0" err="1" smtClean="0"/>
              <a:t>is</a:t>
            </a:r>
            <a:r>
              <a:rPr lang="cs-CZ" sz="2900" dirty="0" smtClean="0"/>
              <a:t> </a:t>
            </a:r>
            <a:r>
              <a:rPr lang="cs-CZ" sz="2900" dirty="0" err="1" smtClean="0"/>
              <a:t>observed</a:t>
            </a:r>
            <a:r>
              <a:rPr lang="cs-CZ" sz="2900" dirty="0" smtClean="0"/>
              <a:t> </a:t>
            </a:r>
            <a:r>
              <a:rPr lang="cs-CZ" sz="2900" dirty="0" err="1" smtClean="0"/>
              <a:t>intensely</a:t>
            </a:r>
            <a:endParaRPr lang="cs-CZ" sz="2900" dirty="0" smtClean="0"/>
          </a:p>
          <a:p>
            <a:pPr algn="l"/>
            <a:r>
              <a:rPr lang="cs-CZ" sz="2900" dirty="0" smtClean="0"/>
              <a:t>	</a:t>
            </a:r>
            <a:r>
              <a:rPr lang="cs-CZ" sz="2900" dirty="0" smtClean="0"/>
              <a:t>• „</a:t>
            </a:r>
            <a:r>
              <a:rPr lang="cs-CZ" sz="2900" dirty="0" err="1" smtClean="0"/>
              <a:t>intimately</a:t>
            </a:r>
            <a:r>
              <a:rPr lang="cs-CZ" sz="2900" dirty="0" smtClean="0"/>
              <a:t> </a:t>
            </a:r>
            <a:r>
              <a:rPr lang="cs-CZ" sz="2900" dirty="0" err="1" smtClean="0"/>
              <a:t>buzzing</a:t>
            </a:r>
            <a:r>
              <a:rPr lang="cs-CZ" sz="2900" dirty="0" smtClean="0"/>
              <a:t> lamp“ - </a:t>
            </a:r>
            <a:r>
              <a:rPr lang="cs-CZ" sz="2900" dirty="0" err="1" smtClean="0"/>
              <a:t>coziness</a:t>
            </a:r>
            <a:endParaRPr lang="cs-CZ" sz="2900" dirty="0" smtClean="0"/>
          </a:p>
          <a:p>
            <a:pPr algn="l"/>
            <a:r>
              <a:rPr lang="cs-CZ" sz="2900" dirty="0" smtClean="0"/>
              <a:t>	</a:t>
            </a:r>
            <a:r>
              <a:rPr lang="cs-CZ" sz="2900" dirty="0" smtClean="0"/>
              <a:t>• </a:t>
            </a:r>
            <a:r>
              <a:rPr lang="cs-CZ" sz="2900" dirty="0" err="1" smtClean="0"/>
              <a:t>concrete</a:t>
            </a:r>
            <a:r>
              <a:rPr lang="cs-CZ" sz="2900" dirty="0" smtClean="0"/>
              <a:t> </a:t>
            </a:r>
            <a:r>
              <a:rPr lang="cs-CZ" sz="2900" dirty="0" err="1" smtClean="0"/>
              <a:t>experiences</a:t>
            </a:r>
            <a:r>
              <a:rPr lang="cs-CZ" sz="2900" dirty="0" smtClean="0"/>
              <a:t>/</a:t>
            </a:r>
            <a:r>
              <a:rPr lang="cs-CZ" sz="2900" dirty="0" err="1" smtClean="0"/>
              <a:t>facts</a:t>
            </a:r>
            <a:r>
              <a:rPr lang="cs-CZ" sz="2900" dirty="0" smtClean="0"/>
              <a:t> </a:t>
            </a:r>
            <a:r>
              <a:rPr lang="cs-CZ" sz="2900" dirty="0" err="1" smtClean="0"/>
              <a:t>lead</a:t>
            </a:r>
            <a:r>
              <a:rPr lang="cs-CZ" sz="2900" dirty="0" smtClean="0"/>
              <a:t> to </a:t>
            </a:r>
            <a:r>
              <a:rPr lang="cs-CZ" sz="2900" dirty="0" err="1" smtClean="0"/>
              <a:t>contemplation</a:t>
            </a:r>
            <a:endParaRPr lang="cs-CZ" sz="2900" dirty="0" smtClean="0"/>
          </a:p>
          <a:p>
            <a:pPr algn="l"/>
            <a:r>
              <a:rPr lang="cs-CZ" sz="2900" dirty="0" smtClean="0"/>
              <a:t>	</a:t>
            </a:r>
            <a:r>
              <a:rPr lang="cs-CZ" sz="2900" dirty="0" smtClean="0"/>
              <a:t>• </a:t>
            </a:r>
            <a:r>
              <a:rPr lang="cs-CZ" sz="2900" dirty="0" err="1" smtClean="0"/>
              <a:t>fear</a:t>
            </a:r>
            <a:r>
              <a:rPr lang="cs-CZ" sz="2900" dirty="0" smtClean="0"/>
              <a:t> </a:t>
            </a:r>
            <a:r>
              <a:rPr lang="cs-CZ" sz="2900" dirty="0" err="1" smtClean="0"/>
              <a:t>of</a:t>
            </a:r>
            <a:r>
              <a:rPr lang="cs-CZ" sz="2900" dirty="0" smtClean="0"/>
              <a:t> </a:t>
            </a:r>
            <a:r>
              <a:rPr lang="cs-CZ" sz="2900" dirty="0" err="1" smtClean="0"/>
              <a:t>the</a:t>
            </a:r>
            <a:r>
              <a:rPr lang="cs-CZ" sz="2900" dirty="0" smtClean="0"/>
              <a:t> </a:t>
            </a:r>
            <a:r>
              <a:rPr lang="cs-CZ" sz="2900" dirty="0" err="1" smtClean="0"/>
              <a:t>underclass</a:t>
            </a:r>
            <a:r>
              <a:rPr lang="cs-CZ" sz="2900" dirty="0" smtClean="0"/>
              <a:t> – </a:t>
            </a:r>
            <a:r>
              <a:rPr lang="cs-CZ" sz="2900" dirty="0" err="1" smtClean="0"/>
              <a:t>thin</a:t>
            </a:r>
            <a:r>
              <a:rPr lang="cs-CZ" sz="2900" dirty="0" smtClean="0"/>
              <a:t> </a:t>
            </a:r>
            <a:r>
              <a:rPr lang="cs-CZ" sz="2900" dirty="0" err="1" smtClean="0"/>
              <a:t>veneer</a:t>
            </a:r>
            <a:r>
              <a:rPr lang="cs-CZ" sz="2900" dirty="0" smtClean="0"/>
              <a:t> </a:t>
            </a:r>
            <a:r>
              <a:rPr lang="cs-CZ" sz="2900" dirty="0" err="1" smtClean="0"/>
              <a:t>of</a:t>
            </a:r>
            <a:r>
              <a:rPr lang="cs-CZ" sz="2900" dirty="0" smtClean="0"/>
              <a:t> </a:t>
            </a:r>
            <a:r>
              <a:rPr lang="cs-CZ" sz="2900" dirty="0" err="1" smtClean="0"/>
              <a:t>civilisation</a:t>
            </a:r>
            <a:endParaRPr lang="en-GB" sz="2900" dirty="0" smtClean="0"/>
          </a:p>
          <a:p>
            <a:pPr algn="l"/>
            <a:endParaRPr lang="cs-CZ" sz="2900" dirty="0" smtClean="0"/>
          </a:p>
          <a:p>
            <a:pPr algn="l"/>
            <a:r>
              <a:rPr lang="cs-CZ" sz="2900" dirty="0" smtClean="0"/>
              <a:t>	</a:t>
            </a:r>
            <a:endParaRPr lang="en-GB" sz="2900" dirty="0" smtClean="0"/>
          </a:p>
          <a:p>
            <a:pPr algn="l"/>
            <a:endParaRPr lang="en-GB" sz="2900" dirty="0" smtClean="0"/>
          </a:p>
          <a:p>
            <a:pPr algn="l"/>
            <a:r>
              <a:rPr lang="cs-CZ" sz="2900" dirty="0" smtClean="0"/>
              <a:t> </a:t>
            </a:r>
            <a:endParaRPr lang="en-GB" sz="29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219200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Karel Čapek (1890-1938):</a:t>
            </a:r>
            <a:br>
              <a:rPr lang="cs-CZ" sz="4000" dirty="0" smtClean="0"/>
            </a:br>
            <a:r>
              <a:rPr lang="cs-CZ" sz="4000" dirty="0" smtClean="0"/>
              <a:t>A </a:t>
            </a:r>
            <a:r>
              <a:rPr lang="cs-CZ" sz="4000" dirty="0" err="1" smtClean="0"/>
              <a:t>Writer</a:t>
            </a:r>
            <a:r>
              <a:rPr lang="cs-CZ" sz="4000" dirty="0" smtClean="0"/>
              <a:t> </a:t>
            </a:r>
            <a:r>
              <a:rPr lang="cs-CZ" sz="4000" dirty="0" err="1" smtClean="0"/>
              <a:t>for</a:t>
            </a:r>
            <a:r>
              <a:rPr lang="cs-CZ" sz="4000" dirty="0" smtClean="0"/>
              <a:t> </a:t>
            </a:r>
            <a:r>
              <a:rPr lang="cs-CZ" sz="4000" dirty="0" err="1" smtClean="0"/>
              <a:t>our</a:t>
            </a:r>
            <a:r>
              <a:rPr lang="cs-CZ" sz="4000" dirty="0" smtClean="0"/>
              <a:t> </a:t>
            </a:r>
            <a:r>
              <a:rPr lang="cs-CZ" sz="4000" dirty="0" err="1" smtClean="0"/>
              <a:t>Times</a:t>
            </a:r>
            <a:r>
              <a:rPr lang="cs-CZ" sz="4000" dirty="0" smtClean="0"/>
              <a:t>? 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590800"/>
            <a:ext cx="7778496" cy="3581400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cs-CZ" sz="4400" i="1" dirty="0" smtClean="0"/>
              <a:t>KRAKATIT </a:t>
            </a:r>
            <a:r>
              <a:rPr lang="cs-CZ" sz="4400" dirty="0" smtClean="0"/>
              <a:t>(1924):</a:t>
            </a:r>
          </a:p>
          <a:p>
            <a:pPr algn="l"/>
            <a:endParaRPr lang="cs-CZ" sz="4400" dirty="0" smtClean="0"/>
          </a:p>
          <a:p>
            <a:pPr algn="l"/>
            <a:r>
              <a:rPr lang="cs-CZ" sz="4400" dirty="0" smtClean="0"/>
              <a:t>	</a:t>
            </a:r>
            <a:r>
              <a:rPr lang="cs-CZ" sz="4400" dirty="0" smtClean="0"/>
              <a:t>• A science-fiction </a:t>
            </a:r>
            <a:r>
              <a:rPr lang="cs-CZ" sz="4400" dirty="0" err="1" smtClean="0"/>
              <a:t>theme</a:t>
            </a:r>
            <a:r>
              <a:rPr lang="cs-CZ" sz="4400" dirty="0" smtClean="0"/>
              <a:t> </a:t>
            </a:r>
            <a:r>
              <a:rPr lang="cs-CZ" sz="4400" dirty="0" err="1" smtClean="0"/>
              <a:t>is</a:t>
            </a:r>
            <a:r>
              <a:rPr lang="cs-CZ" sz="4400" dirty="0" smtClean="0"/>
              <a:t> a point </a:t>
            </a:r>
            <a:r>
              <a:rPr lang="cs-CZ" sz="4400" dirty="0" err="1" smtClean="0"/>
              <a:t>of</a:t>
            </a:r>
            <a:r>
              <a:rPr lang="cs-CZ" sz="4400" dirty="0" smtClean="0"/>
              <a:t> </a:t>
            </a:r>
            <a:r>
              <a:rPr lang="cs-CZ" sz="4400" dirty="0" err="1" smtClean="0"/>
              <a:t>departure</a:t>
            </a:r>
            <a:r>
              <a:rPr lang="cs-CZ" sz="4400" dirty="0" smtClean="0"/>
              <a:t> </a:t>
            </a:r>
            <a:r>
              <a:rPr lang="cs-CZ" sz="4400" dirty="0" err="1" smtClean="0"/>
              <a:t>for</a:t>
            </a:r>
            <a:r>
              <a:rPr lang="cs-CZ" sz="4400" dirty="0" smtClean="0"/>
              <a:t> 	</a:t>
            </a:r>
            <a:r>
              <a:rPr lang="cs-CZ" sz="4400" dirty="0" err="1" smtClean="0"/>
              <a:t>philosophical</a:t>
            </a:r>
            <a:r>
              <a:rPr lang="cs-CZ" sz="4400" dirty="0" smtClean="0"/>
              <a:t> </a:t>
            </a:r>
            <a:r>
              <a:rPr lang="cs-CZ" sz="4400" dirty="0" err="1" smtClean="0"/>
              <a:t>contemplation</a:t>
            </a:r>
            <a:endParaRPr lang="cs-CZ" sz="4400" dirty="0" smtClean="0"/>
          </a:p>
          <a:p>
            <a:pPr algn="l"/>
            <a:r>
              <a:rPr lang="cs-CZ" sz="4400" dirty="0" smtClean="0"/>
              <a:t>	</a:t>
            </a:r>
            <a:r>
              <a:rPr lang="cs-CZ" sz="4400" dirty="0" smtClean="0"/>
              <a:t>• A </a:t>
            </a:r>
            <a:r>
              <a:rPr lang="cs-CZ" sz="4400" dirty="0" err="1" smtClean="0"/>
              <a:t>dramatic</a:t>
            </a:r>
            <a:r>
              <a:rPr lang="cs-CZ" sz="4400" dirty="0" smtClean="0"/>
              <a:t>, </a:t>
            </a:r>
            <a:r>
              <a:rPr lang="cs-CZ" sz="4400" dirty="0" err="1" smtClean="0"/>
              <a:t>lyrical</a:t>
            </a:r>
            <a:r>
              <a:rPr lang="cs-CZ" sz="4400" dirty="0" smtClean="0"/>
              <a:t> </a:t>
            </a:r>
            <a:r>
              <a:rPr lang="cs-CZ" sz="4400" dirty="0" err="1" smtClean="0"/>
              <a:t>evocation</a:t>
            </a:r>
            <a:r>
              <a:rPr lang="cs-CZ" sz="4400" dirty="0" smtClean="0"/>
              <a:t> </a:t>
            </a:r>
            <a:r>
              <a:rPr lang="cs-CZ" sz="4400" dirty="0" err="1" smtClean="0"/>
              <a:t>of</a:t>
            </a:r>
            <a:r>
              <a:rPr lang="cs-CZ" sz="4400" dirty="0" smtClean="0"/>
              <a:t> a </a:t>
            </a:r>
            <a:r>
              <a:rPr lang="cs-CZ" sz="4400" dirty="0" err="1" smtClean="0"/>
              <a:t>nightmarish</a:t>
            </a:r>
            <a:r>
              <a:rPr lang="cs-CZ" sz="4400" dirty="0" smtClean="0"/>
              <a:t> </a:t>
            </a:r>
            <a:r>
              <a:rPr lang="cs-CZ" sz="4400" dirty="0" err="1" smtClean="0"/>
              <a:t>military</a:t>
            </a:r>
            <a:r>
              <a:rPr lang="cs-CZ" sz="4400" dirty="0" smtClean="0"/>
              <a:t>-	</a:t>
            </a:r>
            <a:r>
              <a:rPr lang="cs-CZ" sz="4400" dirty="0" err="1" smtClean="0"/>
              <a:t>industrial</a:t>
            </a:r>
            <a:r>
              <a:rPr lang="cs-CZ" sz="4400" dirty="0" smtClean="0"/>
              <a:t> </a:t>
            </a:r>
            <a:r>
              <a:rPr lang="cs-CZ" sz="4400" dirty="0" err="1" smtClean="0"/>
              <a:t>complex</a:t>
            </a:r>
            <a:r>
              <a:rPr lang="cs-CZ" sz="4400" dirty="0" smtClean="0"/>
              <a:t> </a:t>
            </a:r>
            <a:r>
              <a:rPr lang="cs-CZ" sz="4400" dirty="0" smtClean="0"/>
              <a:t>in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dirty="0" err="1" smtClean="0"/>
              <a:t>era</a:t>
            </a:r>
            <a:r>
              <a:rPr lang="cs-CZ" sz="4400" dirty="0" smtClean="0"/>
              <a:t> </a:t>
            </a:r>
            <a:r>
              <a:rPr lang="cs-CZ" sz="4400" dirty="0" err="1" smtClean="0"/>
              <a:t>of</a:t>
            </a:r>
            <a:r>
              <a:rPr lang="cs-CZ" sz="4400" dirty="0" smtClean="0"/>
              <a:t> </a:t>
            </a:r>
            <a:r>
              <a:rPr lang="cs-CZ" sz="4400" dirty="0" err="1" smtClean="0"/>
              <a:t>imperialism</a:t>
            </a:r>
            <a:endParaRPr lang="cs-CZ" sz="4400" dirty="0" smtClean="0"/>
          </a:p>
          <a:p>
            <a:pPr algn="l"/>
            <a:r>
              <a:rPr lang="cs-CZ" sz="4400" dirty="0" smtClean="0"/>
              <a:t>	</a:t>
            </a:r>
            <a:r>
              <a:rPr lang="cs-CZ" sz="4400" dirty="0" smtClean="0"/>
              <a:t>• </a:t>
            </a:r>
            <a:r>
              <a:rPr lang="cs-CZ" sz="4400" dirty="0" err="1" smtClean="0"/>
              <a:t>Power</a:t>
            </a:r>
            <a:r>
              <a:rPr lang="cs-CZ" sz="4400" dirty="0" smtClean="0"/>
              <a:t> </a:t>
            </a:r>
            <a:r>
              <a:rPr lang="cs-CZ" sz="4400" dirty="0" err="1" smtClean="0"/>
              <a:t>is</a:t>
            </a:r>
            <a:r>
              <a:rPr lang="cs-CZ" sz="4400" dirty="0" smtClean="0"/>
              <a:t> </a:t>
            </a:r>
            <a:r>
              <a:rPr lang="cs-CZ" sz="4400" dirty="0" err="1" smtClean="0"/>
              <a:t>still</a:t>
            </a:r>
            <a:r>
              <a:rPr lang="cs-CZ" sz="4400" dirty="0" smtClean="0"/>
              <a:t> </a:t>
            </a:r>
            <a:r>
              <a:rPr lang="cs-CZ" sz="4400" dirty="0" err="1" smtClean="0"/>
              <a:t>held</a:t>
            </a:r>
            <a:r>
              <a:rPr lang="cs-CZ" sz="4400" dirty="0" smtClean="0"/>
              <a:t> by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dirty="0" err="1" smtClean="0"/>
              <a:t>aristocracy</a:t>
            </a:r>
            <a:endParaRPr lang="cs-CZ" sz="4400" dirty="0" smtClean="0"/>
          </a:p>
          <a:p>
            <a:pPr algn="l"/>
            <a:r>
              <a:rPr lang="cs-CZ" sz="4400" dirty="0" smtClean="0"/>
              <a:t>	</a:t>
            </a:r>
            <a:r>
              <a:rPr lang="cs-CZ" sz="4400" dirty="0" smtClean="0"/>
              <a:t>• </a:t>
            </a:r>
            <a:r>
              <a:rPr lang="cs-CZ" sz="4400" dirty="0" err="1" smtClean="0"/>
              <a:t>Strong</a:t>
            </a:r>
            <a:r>
              <a:rPr lang="cs-CZ" sz="4400" dirty="0" smtClean="0"/>
              <a:t> </a:t>
            </a:r>
            <a:r>
              <a:rPr lang="cs-CZ" sz="4400" dirty="0" err="1" smtClean="0"/>
              <a:t>erotic</a:t>
            </a:r>
            <a:r>
              <a:rPr lang="cs-CZ" sz="4400" dirty="0" smtClean="0"/>
              <a:t> line; </a:t>
            </a:r>
            <a:r>
              <a:rPr lang="cs-CZ" sz="4400" dirty="0" err="1" smtClean="0"/>
              <a:t>but</a:t>
            </a:r>
            <a:r>
              <a:rPr lang="cs-CZ" sz="4400" dirty="0" smtClean="0"/>
              <a:t> love </a:t>
            </a:r>
            <a:r>
              <a:rPr lang="cs-CZ" sz="4400" dirty="0" err="1" smtClean="0"/>
              <a:t>is</a:t>
            </a:r>
            <a:r>
              <a:rPr lang="cs-CZ" sz="4400" dirty="0" smtClean="0"/>
              <a:t> </a:t>
            </a:r>
            <a:r>
              <a:rPr lang="cs-CZ" sz="4400" dirty="0" err="1" smtClean="0"/>
              <a:t>always</a:t>
            </a:r>
            <a:r>
              <a:rPr lang="cs-CZ" sz="4400" dirty="0" smtClean="0"/>
              <a:t> </a:t>
            </a:r>
            <a:r>
              <a:rPr lang="cs-CZ" sz="4400" dirty="0" err="1" smtClean="0"/>
              <a:t>unsatisfactory</a:t>
            </a:r>
            <a:endParaRPr lang="en-GB" sz="4400" dirty="0" smtClean="0"/>
          </a:p>
          <a:p>
            <a:pPr algn="l"/>
            <a:endParaRPr lang="cs-CZ" sz="4400" dirty="0" smtClean="0"/>
          </a:p>
          <a:p>
            <a:pPr algn="l"/>
            <a:r>
              <a:rPr lang="cs-CZ" sz="4400" dirty="0" smtClean="0"/>
              <a:t>	</a:t>
            </a:r>
            <a:endParaRPr lang="cs-CZ" sz="4400" dirty="0" smtClean="0"/>
          </a:p>
          <a:p>
            <a:pPr algn="l"/>
            <a:endParaRPr lang="en-GB" sz="3200" dirty="0" smtClean="0"/>
          </a:p>
          <a:p>
            <a:pPr algn="l"/>
            <a:r>
              <a:rPr lang="cs-CZ" sz="3200" dirty="0" smtClean="0"/>
              <a:t> </a:t>
            </a:r>
            <a:endParaRPr lang="en-GB" sz="3200" dirty="0" smtClean="0"/>
          </a:p>
          <a:p>
            <a:pPr algn="l"/>
            <a:endParaRPr lang="en-GB" sz="29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546</TotalTime>
  <Words>188</Words>
  <Application>Microsoft Office PowerPoint</Application>
  <PresentationFormat>On-screen Show (4:3)</PresentationFormat>
  <Paragraphs>114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Karel Čapek (1890-1938): A Writer for our Times?  </vt:lpstr>
      <vt:lpstr>Karel Čapek (1890-1938): A Writer for our Times?  </vt:lpstr>
      <vt:lpstr>Karel Čapek (1890-1938): A Writer for our Times?  </vt:lpstr>
      <vt:lpstr>Karel Čapek (1890-1938): A Writer for our Times?  </vt:lpstr>
      <vt:lpstr>Karel Čapek (1890-1938): A Writer for our Times?  </vt:lpstr>
      <vt:lpstr>Karel Čapek (1890-1938): A Writer for our Times?  </vt:lpstr>
      <vt:lpstr>Karel Čapek (1890-1938): A Writer for our Times?  </vt:lpstr>
      <vt:lpstr>Karel Čapek (1890-1938): A Writer for our Times?  </vt:lpstr>
      <vt:lpstr>Karel Čapek (1890-1938): A Writer for our Times?  </vt:lpstr>
      <vt:lpstr>Karel Čapek (1890-1938): A Writer for our Times?  </vt:lpstr>
      <vt:lpstr>Karel Čapek (1890-1938): A Writer for our Times?  </vt:lpstr>
      <vt:lpstr>Karel Čapek (1890-1938): A Writer for our Times?  </vt:lpstr>
      <vt:lpstr>Karel Čapek (1890-1938): A Writer for our Times?  </vt:lpstr>
      <vt:lpstr>Karel Čapek (1890-1938): A Writer for our Times?  </vt:lpstr>
      <vt:lpstr>Karel Čapek (1890-1938): A Writer for our Times?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 culik</dc:creator>
  <cp:lastModifiedBy>jan culik</cp:lastModifiedBy>
  <cp:revision>45</cp:revision>
  <dcterms:created xsi:type="dcterms:W3CDTF">2010-01-20T10:53:14Z</dcterms:created>
  <dcterms:modified xsi:type="dcterms:W3CDTF">2010-01-20T19:59:44Z</dcterms:modified>
</cp:coreProperties>
</file>