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302" r:id="rId2"/>
    <p:sldId id="257" r:id="rId3"/>
    <p:sldId id="307" r:id="rId4"/>
    <p:sldId id="304" r:id="rId5"/>
    <p:sldId id="305" r:id="rId6"/>
    <p:sldId id="306" r:id="rId7"/>
    <p:sldId id="310" r:id="rId8"/>
    <p:sldId id="308" r:id="rId9"/>
    <p:sldId id="309" r:id="rId10"/>
    <p:sldId id="312" r:id="rId11"/>
    <p:sldId id="311" r:id="rId12"/>
    <p:sldId id="313" r:id="rId13"/>
    <p:sldId id="314" r:id="rId14"/>
    <p:sldId id="315" r:id="rId15"/>
    <p:sldId id="303" r:id="rId16"/>
  </p:sldIdLst>
  <p:sldSz cx="9144000" cy="6858000" type="screen4x3"/>
  <p:notesSz cx="6834188" cy="9979025"/>
  <p:defaultTextStyle>
    <a:defPPr>
      <a:defRPr lang="en-GB"/>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3">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5698" autoAdjust="0"/>
  </p:normalViewPr>
  <p:slideViewPr>
    <p:cSldViewPr>
      <p:cViewPr varScale="1">
        <p:scale>
          <a:sx n="110" d="100"/>
          <a:sy n="110" d="100"/>
        </p:scale>
        <p:origin x="166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106" y="-102"/>
      </p:cViewPr>
      <p:guideLst>
        <p:guide orient="horz" pos="3143"/>
        <p:guide pos="215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688" cy="498475"/>
          </a:xfrm>
          <a:prstGeom prst="rect">
            <a:avLst/>
          </a:prstGeom>
        </p:spPr>
        <p:txBody>
          <a:bodyPr vert="horz" lIns="91440" tIns="45720" rIns="91440" bIns="45720" rtlCol="0"/>
          <a:lstStyle>
            <a:lvl1pPr algn="l" eaLnBrk="0" hangingPunct="0">
              <a:defRPr sz="1200">
                <a:ea typeface="ＭＳ Ｐゴシック" charset="-128"/>
                <a:cs typeface="+mn-cs"/>
              </a:defRPr>
            </a:lvl1pPr>
          </a:lstStyle>
          <a:p>
            <a:pPr>
              <a:defRPr/>
            </a:pPr>
            <a:endParaRPr lang="en-GB"/>
          </a:p>
        </p:txBody>
      </p:sp>
      <p:sp>
        <p:nvSpPr>
          <p:cNvPr id="3" name="Date Placeholder 2"/>
          <p:cNvSpPr>
            <a:spLocks noGrp="1"/>
          </p:cNvSpPr>
          <p:nvPr>
            <p:ph type="dt" sz="quarter" idx="1"/>
          </p:nvPr>
        </p:nvSpPr>
        <p:spPr>
          <a:xfrm>
            <a:off x="3871913" y="0"/>
            <a:ext cx="2960687" cy="498475"/>
          </a:xfrm>
          <a:prstGeom prst="rect">
            <a:avLst/>
          </a:prstGeom>
        </p:spPr>
        <p:txBody>
          <a:bodyPr vert="horz" lIns="91440" tIns="45720" rIns="91440" bIns="45720" rtlCol="0"/>
          <a:lstStyle>
            <a:lvl1pPr algn="r" eaLnBrk="0" hangingPunct="0">
              <a:defRPr sz="1200">
                <a:ea typeface="ＭＳ Ｐゴシック" charset="-128"/>
                <a:cs typeface="+mn-cs"/>
              </a:defRPr>
            </a:lvl1pPr>
          </a:lstStyle>
          <a:p>
            <a:pPr>
              <a:defRPr/>
            </a:pPr>
            <a:fld id="{30380FF7-6E7A-4C20-934B-39B06A1992E2}" type="datetimeFigureOut">
              <a:rPr lang="en-GB"/>
              <a:pPr>
                <a:defRPr/>
              </a:pPr>
              <a:t>19/03/2018</a:t>
            </a:fld>
            <a:endParaRPr lang="en-GB"/>
          </a:p>
        </p:txBody>
      </p:sp>
      <p:sp>
        <p:nvSpPr>
          <p:cNvPr id="4" name="Footer Placeholder 3"/>
          <p:cNvSpPr>
            <a:spLocks noGrp="1"/>
          </p:cNvSpPr>
          <p:nvPr>
            <p:ph type="ftr" sz="quarter" idx="2"/>
          </p:nvPr>
        </p:nvSpPr>
        <p:spPr>
          <a:xfrm>
            <a:off x="0" y="9478963"/>
            <a:ext cx="2960688" cy="498475"/>
          </a:xfrm>
          <a:prstGeom prst="rect">
            <a:avLst/>
          </a:prstGeom>
        </p:spPr>
        <p:txBody>
          <a:bodyPr vert="horz" lIns="91440" tIns="45720" rIns="91440" bIns="45720" rtlCol="0" anchor="b"/>
          <a:lstStyle>
            <a:lvl1pPr algn="l" eaLnBrk="0" hangingPunct="0">
              <a:defRPr sz="1200">
                <a:ea typeface="ＭＳ Ｐゴシック" charset="-128"/>
                <a:cs typeface="+mn-cs"/>
              </a:defRPr>
            </a:lvl1pPr>
          </a:lstStyle>
          <a:p>
            <a:pPr>
              <a:defRPr/>
            </a:pPr>
            <a:endParaRPr lang="en-GB"/>
          </a:p>
        </p:txBody>
      </p:sp>
      <p:sp>
        <p:nvSpPr>
          <p:cNvPr id="5" name="Slide Number Placeholder 4"/>
          <p:cNvSpPr>
            <a:spLocks noGrp="1"/>
          </p:cNvSpPr>
          <p:nvPr>
            <p:ph type="sldNum" sz="quarter" idx="3"/>
          </p:nvPr>
        </p:nvSpPr>
        <p:spPr>
          <a:xfrm>
            <a:off x="3871913" y="9478963"/>
            <a:ext cx="2960687" cy="498475"/>
          </a:xfrm>
          <a:prstGeom prst="rect">
            <a:avLst/>
          </a:prstGeom>
        </p:spPr>
        <p:txBody>
          <a:bodyPr vert="horz" lIns="91440" tIns="45720" rIns="91440" bIns="45720" rtlCol="0" anchor="b"/>
          <a:lstStyle>
            <a:lvl1pPr algn="r" eaLnBrk="0" hangingPunct="0">
              <a:defRPr sz="1200">
                <a:ea typeface="ＭＳ Ｐゴシック" charset="-128"/>
                <a:cs typeface="+mn-cs"/>
              </a:defRPr>
            </a:lvl1pPr>
          </a:lstStyle>
          <a:p>
            <a:pPr>
              <a:defRPr/>
            </a:pPr>
            <a:fld id="{F551C023-103F-459B-B729-C369C15F7F5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0688" cy="498475"/>
          </a:xfrm>
          <a:prstGeom prst="rect">
            <a:avLst/>
          </a:prstGeom>
        </p:spPr>
        <p:txBody>
          <a:bodyPr vert="horz" lIns="91440" tIns="45720" rIns="91440" bIns="45720" rtlCol="0"/>
          <a:lstStyle>
            <a:lvl1pPr algn="l" eaLnBrk="0" hangingPunct="0">
              <a:defRPr sz="1200">
                <a:ea typeface="ＭＳ Ｐゴシック" charset="-128"/>
                <a:cs typeface="+mn-cs"/>
              </a:defRPr>
            </a:lvl1pPr>
          </a:lstStyle>
          <a:p>
            <a:pPr>
              <a:defRPr/>
            </a:pPr>
            <a:endParaRPr lang="en-GB"/>
          </a:p>
        </p:txBody>
      </p:sp>
      <p:sp>
        <p:nvSpPr>
          <p:cNvPr id="3" name="Date Placeholder 2"/>
          <p:cNvSpPr>
            <a:spLocks noGrp="1"/>
          </p:cNvSpPr>
          <p:nvPr>
            <p:ph type="dt" idx="1"/>
          </p:nvPr>
        </p:nvSpPr>
        <p:spPr>
          <a:xfrm>
            <a:off x="3871913" y="0"/>
            <a:ext cx="2960687" cy="498475"/>
          </a:xfrm>
          <a:prstGeom prst="rect">
            <a:avLst/>
          </a:prstGeom>
        </p:spPr>
        <p:txBody>
          <a:bodyPr vert="horz" lIns="91440" tIns="45720" rIns="91440" bIns="45720" rtlCol="0"/>
          <a:lstStyle>
            <a:lvl1pPr algn="r" eaLnBrk="0" hangingPunct="0">
              <a:defRPr sz="1200">
                <a:ea typeface="ＭＳ Ｐゴシック" charset="-128"/>
                <a:cs typeface="+mn-cs"/>
              </a:defRPr>
            </a:lvl1pPr>
          </a:lstStyle>
          <a:p>
            <a:pPr>
              <a:defRPr/>
            </a:pPr>
            <a:fld id="{7CC1E6AB-B44B-4913-9EA3-77E8B91E8C58}" type="datetimeFigureOut">
              <a:rPr lang="en-GB"/>
              <a:pPr>
                <a:defRPr/>
              </a:pPr>
              <a:t>19/03/2018</a:t>
            </a:fld>
            <a:endParaRPr lang="en-GB"/>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4213" y="4740275"/>
            <a:ext cx="5467350" cy="44910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eaLnBrk="0" hangingPunct="0">
              <a:defRPr sz="1200">
                <a:ea typeface="ＭＳ Ｐゴシック" charset="-128"/>
                <a:cs typeface="+mn-cs"/>
              </a:defRPr>
            </a:lvl1pPr>
          </a:lstStyle>
          <a:p>
            <a:pPr>
              <a:defRPr/>
            </a:pPr>
            <a:endParaRPr lang="en-GB"/>
          </a:p>
        </p:txBody>
      </p:sp>
      <p:sp>
        <p:nvSpPr>
          <p:cNvPr id="7" name="Slide Number Placeholder 6"/>
          <p:cNvSpPr>
            <a:spLocks noGrp="1"/>
          </p:cNvSpPr>
          <p:nvPr>
            <p:ph type="sldNum" sz="quarter" idx="5"/>
          </p:nvPr>
        </p:nvSpPr>
        <p:spPr>
          <a:xfrm>
            <a:off x="3871913" y="9478963"/>
            <a:ext cx="2960687" cy="498475"/>
          </a:xfrm>
          <a:prstGeom prst="rect">
            <a:avLst/>
          </a:prstGeom>
        </p:spPr>
        <p:txBody>
          <a:bodyPr vert="horz" lIns="91440" tIns="45720" rIns="91440" bIns="45720" rtlCol="0" anchor="b"/>
          <a:lstStyle>
            <a:lvl1pPr algn="r" eaLnBrk="0" hangingPunct="0">
              <a:defRPr sz="1200">
                <a:ea typeface="ＭＳ Ｐゴシック" charset="-128"/>
                <a:cs typeface="+mn-cs"/>
              </a:defRPr>
            </a:lvl1pPr>
          </a:lstStyle>
          <a:p>
            <a:pPr>
              <a:defRPr/>
            </a:pPr>
            <a:fld id="{B26AF2B5-DA49-46EF-AF4C-E46F08DE527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698F8A-91B6-4255-BFA4-C401A7EF8C04}" type="slidenum">
              <a:rPr lang="en-GB" smtClean="0">
                <a:ea typeface="ＭＳ Ｐゴシック"/>
                <a:cs typeface="ＭＳ Ｐゴシック"/>
              </a:rPr>
              <a:pPr/>
              <a:t>2</a:t>
            </a:fld>
            <a:endParaRPr lang="en-GB"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AE238-2CA0-49ED-A4E3-3BDF0F1BD46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5CF993-D9AF-43E9-9BC8-3C59BC35B05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3E11A8-3D14-49DF-A15B-A201AF1AA97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B6AD21-93ED-4A36-B46E-154AE3BEDB4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81DFC6-2607-4B73-BE32-86C0C8F49B8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2098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11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F25C85-9B48-44A3-91F7-DF907ABA6B9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8736C43-3B15-4C5D-844F-4463A624CDA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DF6F9-9B5E-4D79-A228-B5B3BB18B1C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4478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381000" y="2209800"/>
            <a:ext cx="8382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381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2819400" y="6248400"/>
            <a:ext cx="3352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213B"/>
                </a:solidFill>
                <a:ea typeface="ＭＳ Ｐゴシック" charset="-128"/>
                <a:cs typeface="+mn-cs"/>
              </a:defRPr>
            </a:lvl1pPr>
          </a:lstStyle>
          <a:p>
            <a:pPr>
              <a:defRPr/>
            </a:pPr>
            <a:fld id="{8BBF8F77-D9EB-4C54-857D-674248D7BD51}" type="slidenum">
              <a:rPr lang="en-GB"/>
              <a:pPr>
                <a:defRPr/>
              </a:pPr>
              <a:t>‹#›</a:t>
            </a:fld>
            <a:endParaRPr lang="en-GB"/>
          </a:p>
        </p:txBody>
      </p:sp>
      <p:sp>
        <p:nvSpPr>
          <p:cNvPr id="1036" name="Rectangle 12"/>
          <p:cNvSpPr>
            <a:spLocks noChangeArrowheads="1"/>
          </p:cNvSpPr>
          <p:nvPr/>
        </p:nvSpPr>
        <p:spPr bwMode="auto">
          <a:xfrm>
            <a:off x="0" y="0"/>
            <a:ext cx="9144000" cy="1381125"/>
          </a:xfrm>
          <a:prstGeom prst="rect">
            <a:avLst/>
          </a:prstGeom>
          <a:solidFill>
            <a:srgbClr val="00213B"/>
          </a:solidFill>
          <a:ln w="9525">
            <a:noFill/>
            <a:miter lim="800000"/>
            <a:headEnd/>
            <a:tailEnd/>
          </a:ln>
          <a:effectLst/>
        </p:spPr>
        <p:txBody>
          <a:bodyPr wrap="none" anchor="ctr"/>
          <a:lstStyle/>
          <a:p>
            <a:pPr>
              <a:defRPr/>
            </a:pPr>
            <a:endParaRPr lang="en-US" sz="1400">
              <a:latin typeface="Arial" pitchFamily="-106" charset="0"/>
              <a:ea typeface="Arial" pitchFamily="-106" charset="0"/>
              <a:cs typeface="Arial" pitchFamily="-106" charset="0"/>
            </a:endParaRPr>
          </a:p>
        </p:txBody>
      </p:sp>
      <p:pic>
        <p:nvPicPr>
          <p:cNvPr id="1032" name="Picture 5" descr="UoG_keyline.eps"/>
          <p:cNvPicPr>
            <a:picLocks noChangeAspect="1"/>
          </p:cNvPicPr>
          <p:nvPr/>
        </p:nvPicPr>
        <p:blipFill>
          <a:blip r:embed="rId10"/>
          <a:srcRect/>
          <a:stretch>
            <a:fillRect/>
          </a:stretch>
        </p:blipFill>
        <p:spPr bwMode="auto">
          <a:xfrm>
            <a:off x="412750" y="374650"/>
            <a:ext cx="1968500"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rtl="0" eaLnBrk="0" fontAlgn="base" hangingPunct="0">
        <a:spcBef>
          <a:spcPct val="0"/>
        </a:spcBef>
        <a:spcAft>
          <a:spcPct val="0"/>
        </a:spcAft>
        <a:defRPr sz="2800" b="1">
          <a:solidFill>
            <a:srgbClr val="00213B"/>
          </a:solidFill>
          <a:latin typeface="+mj-lt"/>
          <a:ea typeface="+mj-ea"/>
          <a:cs typeface="+mj-cs"/>
        </a:defRPr>
      </a:lvl1pPr>
      <a:lvl2pPr algn="l" rtl="0" eaLnBrk="0" fontAlgn="base" hangingPunct="0">
        <a:spcBef>
          <a:spcPct val="0"/>
        </a:spcBef>
        <a:spcAft>
          <a:spcPct val="0"/>
        </a:spcAft>
        <a:defRPr sz="2800" b="1">
          <a:solidFill>
            <a:srgbClr val="00213B"/>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rgbClr val="00213B"/>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rgbClr val="00213B"/>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rgbClr val="00213B"/>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400">
          <a:solidFill>
            <a:srgbClr val="00213B"/>
          </a:solidFill>
          <a:latin typeface="+mn-lt"/>
          <a:ea typeface="+mn-ea"/>
          <a:cs typeface="+mn-cs"/>
        </a:defRPr>
      </a:lvl1pPr>
      <a:lvl2pPr marL="742950" indent="-285750" algn="l" rtl="0" eaLnBrk="0" fontAlgn="base" hangingPunct="0">
        <a:spcBef>
          <a:spcPct val="20000"/>
        </a:spcBef>
        <a:spcAft>
          <a:spcPct val="0"/>
        </a:spcAft>
        <a:buChar char="–"/>
        <a:defRPr sz="2000">
          <a:solidFill>
            <a:srgbClr val="00213B"/>
          </a:solidFill>
          <a:latin typeface="+mn-lt"/>
          <a:ea typeface="+mn-ea"/>
          <a:cs typeface="ＭＳ Ｐゴシック"/>
        </a:defRPr>
      </a:lvl2pPr>
      <a:lvl3pPr marL="1143000" indent="-228600" algn="l" rtl="0" eaLnBrk="0" fontAlgn="base" hangingPunct="0">
        <a:spcBef>
          <a:spcPct val="20000"/>
        </a:spcBef>
        <a:spcAft>
          <a:spcPct val="0"/>
        </a:spcAft>
        <a:buChar char="•"/>
        <a:defRPr b="1">
          <a:solidFill>
            <a:srgbClr val="00213B"/>
          </a:solidFill>
          <a:latin typeface="+mn-lt"/>
          <a:ea typeface="+mn-ea"/>
          <a:cs typeface="ＭＳ Ｐゴシック"/>
        </a:defRPr>
      </a:lvl3pPr>
      <a:lvl4pPr marL="1600200" indent="-228600" algn="l" rtl="0" eaLnBrk="0" fontAlgn="base" hangingPunct="0">
        <a:spcBef>
          <a:spcPct val="20000"/>
        </a:spcBef>
        <a:spcAft>
          <a:spcPct val="0"/>
        </a:spcAft>
        <a:buChar char="–"/>
        <a:defRPr>
          <a:solidFill>
            <a:srgbClr val="00213B"/>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00213B"/>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leanor.lib.gla.ac.uk/search~S5/?searchtype=Z&amp;searcharg=guide+to+the+archives&amp;searchscope=5&amp;sortdropdown=-&amp;SORT=DZ&amp;extended=0&amp;searchlimits=&amp;searchorigarg=Zarchive+guide%26SORT%3D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iscovery.nationalarchives.gov.uk/" TargetMode="External"/><Relationship Id="rId2" Type="http://schemas.openxmlformats.org/officeDocument/2006/relationships/hyperlink" Target="http://www.unesco.org/new/en/communication-and-information/portals-and-platforms/unesco-archives-portal/" TargetMode="External"/><Relationship Id="rId1" Type="http://schemas.openxmlformats.org/officeDocument/2006/relationships/slideLayout" Target="../slideLayouts/slideLayout2.xml"/><Relationship Id="rId5" Type="http://schemas.openxmlformats.org/officeDocument/2006/relationships/hyperlink" Target="http://www.scan.org.uk/aboutus/indexonline.htm" TargetMode="External"/><Relationship Id="rId4" Type="http://schemas.openxmlformats.org/officeDocument/2006/relationships/hyperlink" Target="http://www.archiveshub.ac.uk/"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gla.ac.uk/myglasgow/archives/contact/searchroombookingfor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la.ac.uk/media/media_100121_en.pdf"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niversitystory.gla.ac.uk/papal-bul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hu.cam.ac.uk/archives/" TargetMode="External"/><Relationship Id="rId2" Type="http://schemas.openxmlformats.org/officeDocument/2006/relationships/hyperlink" Target="http://heritagearchives.rbs.com/use-our-archives.html" TargetMode="External"/><Relationship Id="rId1" Type="http://schemas.openxmlformats.org/officeDocument/2006/relationships/slideLayout" Target="../slideLayouts/slideLayout2.xml"/><Relationship Id="rId5" Type="http://schemas.openxmlformats.org/officeDocument/2006/relationships/hyperlink" Target="http://www.ica.org/en/ica-regional-branches" TargetMode="External"/><Relationship Id="rId4" Type="http://schemas.openxmlformats.org/officeDocument/2006/relationships/hyperlink" Target="http://discovery.nationalarchives.gov.uk/find-an-archiv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ationalarchives.gov.uk/about/our-role/plans-policies-performance-and-projects/our-policies/" TargetMode="External"/><Relationship Id="rId2" Type="http://schemas.openxmlformats.org/officeDocument/2006/relationships/hyperlink" Target="https://www.gla.ac.uk/myglasgow/specialcollections/aboutus/developmentpolicy/" TargetMode="External"/><Relationship Id="rId1" Type="http://schemas.openxmlformats.org/officeDocument/2006/relationships/slideLayout" Target="../slideLayouts/slideLayout2.xml"/><Relationship Id="rId6" Type="http://schemas.openxmlformats.org/officeDocument/2006/relationships/hyperlink" Target="http://archives.cheshire.gov.uk/about-us/collection-policy.aspx" TargetMode="External"/><Relationship Id="rId5" Type="http://schemas.openxmlformats.org/officeDocument/2006/relationships/hyperlink" Target="http://www.lse.ac.uk/library/about/library-collections-policy" TargetMode="External"/><Relationship Id="rId4" Type="http://schemas.openxmlformats.org/officeDocument/2006/relationships/hyperlink" Target="http://www.nas.gov.uk/recordkeeping/recordspolicies.as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000" y="0"/>
            <a:ext cx="6234546"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970" y="292030"/>
            <a:ext cx="1584176" cy="491369"/>
          </a:xfrm>
          <a:prstGeom prst="rect">
            <a:avLst/>
          </a:prstGeom>
        </p:spPr>
      </p:pic>
      <p:sp>
        <p:nvSpPr>
          <p:cNvPr id="10" name="TextBox 9"/>
          <p:cNvSpPr txBox="1"/>
          <p:nvPr/>
        </p:nvSpPr>
        <p:spPr>
          <a:xfrm>
            <a:off x="110803" y="2207580"/>
            <a:ext cx="4320480" cy="1569660"/>
          </a:xfrm>
          <a:prstGeom prst="rect">
            <a:avLst/>
          </a:prstGeom>
          <a:noFill/>
        </p:spPr>
        <p:txBody>
          <a:bodyPr wrap="square" rtlCol="0">
            <a:spAutoFit/>
          </a:bodyPr>
          <a:lstStyle/>
          <a:p>
            <a:r>
              <a:rPr lang="en-US" sz="3200" dirty="0" smtClean="0">
                <a:solidFill>
                  <a:schemeClr val="bg1"/>
                </a:solidFill>
              </a:rPr>
              <a:t>Archive Skills Guide: Locating Archives for your Research</a:t>
            </a:r>
            <a:endParaRPr lang="en-GB" sz="3200" dirty="0">
              <a:solidFill>
                <a:schemeClr val="bg1"/>
              </a:solidFill>
              <a:latin typeface="Arial" panose="020B0604020202020204" pitchFamily="34" charset="0"/>
              <a:cs typeface="Arial" panose="020B0604020202020204" pitchFamily="34" charset="0"/>
            </a:endParaRPr>
          </a:p>
        </p:txBody>
      </p:sp>
      <p:pic>
        <p:nvPicPr>
          <p:cNvPr id="13" name="Picture 12">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1196" y="5541447"/>
            <a:ext cx="1193800" cy="1193800"/>
          </a:xfrm>
          <a:prstGeom prst="rect">
            <a:avLst/>
          </a:prstGeom>
        </p:spPr>
      </p:pic>
      <p:sp>
        <p:nvSpPr>
          <p:cNvPr id="14" name="TextBox 13"/>
          <p:cNvSpPr txBox="1"/>
          <p:nvPr/>
        </p:nvSpPr>
        <p:spPr>
          <a:xfrm>
            <a:off x="165441" y="932304"/>
            <a:ext cx="3456384" cy="70788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Archives and Special Collections Training </a:t>
            </a:r>
            <a:endParaRPr lang="en-GB"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5A261D-E7C9-4450-BD86-1CF5B9EA9219}"/>
              </a:ext>
            </a:extLst>
          </p:cNvPr>
          <p:cNvPicPr>
            <a:picLocks noChangeAspect="1"/>
          </p:cNvPicPr>
          <p:nvPr/>
        </p:nvPicPr>
        <p:blipFill>
          <a:blip r:embed="rId6"/>
          <a:stretch>
            <a:fillRect/>
          </a:stretch>
        </p:blipFill>
        <p:spPr>
          <a:xfrm>
            <a:off x="200222" y="5730891"/>
            <a:ext cx="1847315" cy="646331"/>
          </a:xfrm>
          <a:prstGeom prst="rect">
            <a:avLst/>
          </a:prstGeom>
        </p:spPr>
      </p:pic>
      <p:sp>
        <p:nvSpPr>
          <p:cNvPr id="6" name="Rectangle 5">
            <a:extLst>
              <a:ext uri="{FF2B5EF4-FFF2-40B4-BE49-F238E27FC236}">
                <a16:creationId xmlns:a16="http://schemas.microsoft.com/office/drawing/2014/main" id="{D7B9CB2C-93C1-485A-B9DB-93BF60FF2ED0}"/>
              </a:ext>
            </a:extLst>
          </p:cNvPr>
          <p:cNvSpPr/>
          <p:nvPr/>
        </p:nvSpPr>
        <p:spPr>
          <a:xfrm>
            <a:off x="113483" y="6396693"/>
            <a:ext cx="3018358" cy="338554"/>
          </a:xfrm>
          <a:prstGeom prst="rect">
            <a:avLst/>
          </a:prstGeom>
        </p:spPr>
        <p:txBody>
          <a:bodyPr wrap="square">
            <a:spAutoFit/>
          </a:bodyPr>
          <a:lstStyle/>
          <a:p>
            <a:r>
              <a:rPr lang="fr-FR" sz="800" dirty="0">
                <a:solidFill>
                  <a:schemeClr val="bg1"/>
                </a:solidFill>
              </a:rPr>
              <a:t>This  work is made available under  a Creative Commons Attribution-Non Commercial 4.0 International License (CC BY-NC 4.0)</a:t>
            </a:r>
            <a:endParaRPr lang="en-GB" sz="800" dirty="0">
              <a:solidFill>
                <a:schemeClr val="bg1"/>
              </a:solidFill>
            </a:endParaRPr>
          </a:p>
        </p:txBody>
      </p:sp>
      <p:sp>
        <p:nvSpPr>
          <p:cNvPr id="11" name="TextBox 10">
            <a:extLst>
              <a:ext uri="{FF2B5EF4-FFF2-40B4-BE49-F238E27FC236}">
                <a16:creationId xmlns:a16="http://schemas.microsoft.com/office/drawing/2014/main" id="{3FEE170B-E908-4C7E-B3D3-1A19F28FE5C8}"/>
              </a:ext>
            </a:extLst>
          </p:cNvPr>
          <p:cNvSpPr txBox="1"/>
          <p:nvPr/>
        </p:nvSpPr>
        <p:spPr>
          <a:xfrm>
            <a:off x="144240" y="4419451"/>
            <a:ext cx="4109800" cy="1015663"/>
          </a:xfrm>
          <a:prstGeom prst="rect">
            <a:avLst/>
          </a:prstGeom>
          <a:noFill/>
        </p:spPr>
        <p:txBody>
          <a:bodyPr wrap="square" rtlCol="0">
            <a:spAutoFit/>
          </a:bodyPr>
          <a:lstStyle/>
          <a:p>
            <a:r>
              <a:rPr lang="en-GB" sz="2000" dirty="0" smtClean="0">
                <a:solidFill>
                  <a:schemeClr val="bg1"/>
                </a:solidFill>
                <a:latin typeface="Arial" panose="020B0604020202020204" pitchFamily="34" charset="0"/>
                <a:cs typeface="Arial" panose="020B0604020202020204" pitchFamily="34" charset="0"/>
              </a:rPr>
              <a:t>Archives and Special Collections (ASC)</a:t>
            </a:r>
            <a:endParaRPr lang="en-GB" sz="2000" dirty="0" smtClean="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50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24000"/>
            <a:ext cx="8382000" cy="685800"/>
          </a:xfrm>
        </p:spPr>
        <p:txBody>
          <a:bodyPr/>
          <a:lstStyle/>
          <a:p>
            <a:r>
              <a:rPr lang="en-GB" dirty="0"/>
              <a:t>Published archive </a:t>
            </a:r>
            <a:r>
              <a:rPr lang="en-GB" dirty="0" smtClean="0"/>
              <a:t>guides:</a:t>
            </a:r>
            <a:r>
              <a:rPr lang="en-GB" dirty="0"/>
              <a:t/>
            </a:r>
            <a:br>
              <a:rPr lang="en-GB" dirty="0"/>
            </a:br>
            <a:endParaRPr lang="en-GB" dirty="0"/>
          </a:p>
        </p:txBody>
      </p:sp>
      <p:sp>
        <p:nvSpPr>
          <p:cNvPr id="3" name="Content Placeholder 2"/>
          <p:cNvSpPr>
            <a:spLocks noGrp="1"/>
          </p:cNvSpPr>
          <p:nvPr>
            <p:ph idx="1"/>
          </p:nvPr>
        </p:nvSpPr>
        <p:spPr>
          <a:xfrm>
            <a:off x="224041" y="1916832"/>
            <a:ext cx="8382000" cy="3886200"/>
          </a:xfrm>
        </p:spPr>
        <p:txBody>
          <a:bodyPr/>
          <a:lstStyle/>
          <a:p>
            <a:pPr marL="0" indent="0">
              <a:buNone/>
            </a:pPr>
            <a:r>
              <a:rPr lang="en-GB" dirty="0" smtClean="0"/>
              <a:t>There </a:t>
            </a:r>
            <a:r>
              <a:rPr lang="en-GB" dirty="0"/>
              <a:t>are many published guides to archives of different organisations held in </a:t>
            </a:r>
            <a:r>
              <a:rPr lang="en-GB" dirty="0">
                <a:hlinkClick r:id="rId2"/>
              </a:rPr>
              <a:t>University of Glasgow Library</a:t>
            </a:r>
            <a:r>
              <a:rPr lang="en-GB" dirty="0"/>
              <a:t>.</a:t>
            </a:r>
          </a:p>
          <a:p>
            <a:endParaRPr lang="en-GB" dirty="0" smtClean="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852936"/>
            <a:ext cx="4544604" cy="3707984"/>
          </a:xfrm>
          <a:prstGeom prst="rect">
            <a:avLst/>
          </a:prstGeom>
        </p:spPr>
      </p:pic>
    </p:spTree>
    <p:extLst>
      <p:ext uri="{BB962C8B-B14F-4D97-AF65-F5344CB8AC3E}">
        <p14:creationId xmlns:p14="http://schemas.microsoft.com/office/powerpoint/2010/main" val="34063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Online archive resource discovery </a:t>
            </a:r>
            <a:r>
              <a:rPr lang="en-GB" dirty="0" smtClean="0"/>
              <a:t>portals:</a:t>
            </a:r>
            <a:endParaRPr lang="en-GB" dirty="0"/>
          </a:p>
        </p:txBody>
      </p:sp>
      <p:sp>
        <p:nvSpPr>
          <p:cNvPr id="3" name="Content Placeholder 2"/>
          <p:cNvSpPr>
            <a:spLocks noGrp="1"/>
          </p:cNvSpPr>
          <p:nvPr>
            <p:ph idx="1"/>
          </p:nvPr>
        </p:nvSpPr>
        <p:spPr>
          <a:xfrm>
            <a:off x="381000" y="2090057"/>
            <a:ext cx="8382000" cy="4531568"/>
          </a:xfrm>
        </p:spPr>
        <p:txBody>
          <a:bodyPr/>
          <a:lstStyle/>
          <a:p>
            <a:pPr marL="0" indent="0">
              <a:buNone/>
            </a:pPr>
            <a:r>
              <a:rPr lang="en-GB" dirty="0"/>
              <a:t>In addition to just doing general internet searches for records or record creators, there are many local, national and international gateways.</a:t>
            </a:r>
          </a:p>
          <a:p>
            <a:pPr lvl="1"/>
            <a:r>
              <a:rPr lang="en-GB" dirty="0"/>
              <a:t>The </a:t>
            </a:r>
            <a:r>
              <a:rPr lang="en-GB" dirty="0">
                <a:hlinkClick r:id="rId2"/>
              </a:rPr>
              <a:t>UNESCO Archives Portal</a:t>
            </a:r>
            <a:r>
              <a:rPr lang="en-GB" dirty="0"/>
              <a:t> lists thousands of resources all over the world.</a:t>
            </a:r>
          </a:p>
          <a:p>
            <a:pPr lvl="1"/>
            <a:r>
              <a:rPr lang="en-GB" dirty="0"/>
              <a:t>Those used most commonly by the University of Glasgow’s archivists are:</a:t>
            </a:r>
          </a:p>
          <a:p>
            <a:pPr lvl="1"/>
            <a:r>
              <a:rPr lang="en-GB" dirty="0">
                <a:hlinkClick r:id="rId3" tooltip="Discovery"/>
              </a:rPr>
              <a:t>Discovery</a:t>
            </a:r>
            <a:r>
              <a:rPr lang="en-GB" dirty="0"/>
              <a:t> (the UK national register of archives) - a database of worldwide archive collections that relate to British history.</a:t>
            </a:r>
          </a:p>
          <a:p>
            <a:pPr lvl="1"/>
            <a:r>
              <a:rPr lang="en-GB" dirty="0"/>
              <a:t>The </a:t>
            </a:r>
            <a:r>
              <a:rPr lang="en-GB" dirty="0">
                <a:hlinkClick r:id="rId4"/>
              </a:rPr>
              <a:t>Archives Hub</a:t>
            </a:r>
            <a:r>
              <a:rPr lang="en-GB" dirty="0"/>
              <a:t> - national gateway to descriptions of archives in UK universities and colleges.</a:t>
            </a:r>
          </a:p>
          <a:p>
            <a:pPr lvl="1"/>
            <a:r>
              <a:rPr lang="en-GB" dirty="0" smtClean="0"/>
              <a:t>The</a:t>
            </a:r>
            <a:r>
              <a:rPr lang="en-GB" dirty="0"/>
              <a:t> </a:t>
            </a:r>
            <a:r>
              <a:rPr lang="en-GB" dirty="0">
                <a:hlinkClick r:id="rId5"/>
              </a:rPr>
              <a:t>Scottish Archive Network</a:t>
            </a:r>
            <a:r>
              <a:rPr lang="en-GB" dirty="0"/>
              <a:t> - a catalogue of many archival resources held in Scotland.</a:t>
            </a:r>
          </a:p>
          <a:p>
            <a:endParaRPr lang="en-GB" dirty="0"/>
          </a:p>
        </p:txBody>
      </p:sp>
    </p:spTree>
    <p:extLst>
      <p:ext uri="{BB962C8B-B14F-4D97-AF65-F5344CB8AC3E}">
        <p14:creationId xmlns:p14="http://schemas.microsoft.com/office/powerpoint/2010/main" val="194600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People to ask for help with finding </a:t>
            </a:r>
            <a:r>
              <a:rPr lang="en-GB" dirty="0" smtClean="0"/>
              <a:t>archives:</a:t>
            </a:r>
            <a:endParaRPr lang="en-GB" dirty="0"/>
          </a:p>
        </p:txBody>
      </p:sp>
      <p:sp>
        <p:nvSpPr>
          <p:cNvPr id="3" name="Content Placeholder 2"/>
          <p:cNvSpPr>
            <a:spLocks noGrp="1"/>
          </p:cNvSpPr>
          <p:nvPr>
            <p:ph idx="1"/>
          </p:nvPr>
        </p:nvSpPr>
        <p:spPr/>
        <p:txBody>
          <a:bodyPr/>
          <a:lstStyle/>
          <a:p>
            <a:pPr marL="0" indent="0">
              <a:buNone/>
            </a:pPr>
            <a:r>
              <a:rPr lang="en-GB" dirty="0"/>
              <a:t>If you are a current student, the obvious person to ask is a course lecturer who is supervising you in undertaking this work. They should be able to help you to start looking in the right place.</a:t>
            </a:r>
          </a:p>
          <a:p>
            <a:pPr marL="0" indent="0">
              <a:buNone/>
            </a:pPr>
            <a:r>
              <a:rPr lang="en-GB" dirty="0"/>
              <a:t>The University of Glasgow’s Archivists can also help our staff and students to think through the possible places that information may be retained. </a:t>
            </a:r>
            <a:r>
              <a:rPr lang="en-GB" dirty="0">
                <a:hlinkClick r:id="rId2"/>
              </a:rPr>
              <a:t>Make an appointment</a:t>
            </a:r>
            <a:r>
              <a:rPr lang="en-GB" dirty="0"/>
              <a:t> via our website.</a:t>
            </a:r>
          </a:p>
          <a:p>
            <a:pPr marL="0" indent="0">
              <a:buNone/>
            </a:pPr>
            <a:r>
              <a:rPr lang="en-GB" dirty="0"/>
              <a:t>If we don’t think we are the best people to advise you, we will tell you who else to contact.</a:t>
            </a:r>
          </a:p>
          <a:p>
            <a:endParaRPr lang="en-GB" dirty="0"/>
          </a:p>
        </p:txBody>
      </p:sp>
    </p:spTree>
    <p:extLst>
      <p:ext uri="{BB962C8B-B14F-4D97-AF65-F5344CB8AC3E}">
        <p14:creationId xmlns:p14="http://schemas.microsoft.com/office/powerpoint/2010/main" val="48534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in the Archive Skills Guide collection</a:t>
            </a:r>
            <a:endParaRPr lang="en-GB" dirty="0"/>
          </a:p>
        </p:txBody>
      </p:sp>
      <p:sp>
        <p:nvSpPr>
          <p:cNvPr id="3" name="Content Placeholder 2"/>
          <p:cNvSpPr>
            <a:spLocks noGrp="1"/>
          </p:cNvSpPr>
          <p:nvPr>
            <p:ph idx="1"/>
          </p:nvPr>
        </p:nvSpPr>
        <p:spPr/>
        <p:txBody>
          <a:bodyPr/>
          <a:lstStyle/>
          <a:p>
            <a:r>
              <a:rPr lang="en-GB" dirty="0"/>
              <a:t>Planning your visit to use archives</a:t>
            </a:r>
          </a:p>
          <a:p>
            <a:r>
              <a:rPr lang="en-GB" dirty="0"/>
              <a:t>What to expect when you get there</a:t>
            </a:r>
          </a:p>
          <a:p>
            <a:r>
              <a:rPr lang="en-GB" dirty="0"/>
              <a:t>Reading old handwriting (Palaeography)</a:t>
            </a:r>
          </a:p>
          <a:p>
            <a:r>
              <a:rPr lang="en-GB" dirty="0"/>
              <a:t>Latin skills</a:t>
            </a:r>
          </a:p>
          <a:p>
            <a:r>
              <a:rPr lang="en-GB" dirty="0"/>
              <a:t>Legal issues when consulting and using archives</a:t>
            </a:r>
          </a:p>
          <a:p>
            <a:r>
              <a:rPr lang="en-GB" dirty="0"/>
              <a:t>Historical currency, weights, measures and dates</a:t>
            </a:r>
          </a:p>
        </p:txBody>
      </p:sp>
    </p:spTree>
    <p:extLst>
      <p:ext uri="{BB962C8B-B14F-4D97-AF65-F5344CB8AC3E}">
        <p14:creationId xmlns:p14="http://schemas.microsoft.com/office/powerpoint/2010/main" val="320044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us</a:t>
            </a:r>
            <a:endParaRPr lang="en-GB" dirty="0"/>
          </a:p>
        </p:txBody>
      </p:sp>
      <p:sp>
        <p:nvSpPr>
          <p:cNvPr id="3" name="Content Placeholder 2"/>
          <p:cNvSpPr>
            <a:spLocks noGrp="1"/>
          </p:cNvSpPr>
          <p:nvPr>
            <p:ph idx="1"/>
          </p:nvPr>
        </p:nvSpPr>
        <p:spPr/>
        <p:txBody>
          <a:bodyPr/>
          <a:lstStyle/>
          <a:p>
            <a:pPr marL="0" indent="0">
              <a:buNone/>
            </a:pPr>
            <a:r>
              <a:rPr lang="en-GB" dirty="0"/>
              <a:t>To learn more about ASC, our services and how we can support you, please visit our website: https://www.gla.ac.uk/</a:t>
            </a:r>
            <a:r>
              <a:rPr lang="en-GB" dirty="0" err="1"/>
              <a:t>myglasgow</a:t>
            </a:r>
            <a:r>
              <a:rPr lang="en-GB" dirty="0"/>
              <a:t>/</a:t>
            </a:r>
            <a:r>
              <a:rPr lang="en-GB" dirty="0" err="1"/>
              <a:t>archivespecialcollections</a:t>
            </a:r>
            <a:r>
              <a:rPr lang="en-GB" dirty="0"/>
              <a:t>/ </a:t>
            </a:r>
            <a:r>
              <a:rPr lang="en-GB" dirty="0" smtClean="0"/>
              <a:t> </a:t>
            </a:r>
            <a:endParaRPr lang="en-GB" dirty="0"/>
          </a:p>
        </p:txBody>
      </p:sp>
    </p:spTree>
    <p:extLst>
      <p:ext uri="{BB962C8B-B14F-4D97-AF65-F5344CB8AC3E}">
        <p14:creationId xmlns:p14="http://schemas.microsoft.com/office/powerpoint/2010/main" val="152108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179" y="-1"/>
            <a:ext cx="6234547" cy="68580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07745" cy="685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45343"/>
            <a:ext cx="1584176" cy="491369"/>
          </a:xfrm>
          <a:prstGeom prst="rect">
            <a:avLst/>
          </a:prstGeom>
        </p:spPr>
      </p:pic>
      <p:sp>
        <p:nvSpPr>
          <p:cNvPr id="8" name="TextBox 7"/>
          <p:cNvSpPr txBox="1"/>
          <p:nvPr/>
        </p:nvSpPr>
        <p:spPr>
          <a:xfrm>
            <a:off x="395536" y="1249015"/>
            <a:ext cx="3456384" cy="830997"/>
          </a:xfrm>
          <a:prstGeom prst="rect">
            <a:avLst/>
          </a:prstGeom>
          <a:noFill/>
        </p:spPr>
        <p:txBody>
          <a:bodyPr wrap="square" rtlCol="0">
            <a:spAutoFit/>
          </a:bodyPr>
          <a:lstStyle/>
          <a:p>
            <a:r>
              <a:rPr lang="en-GB" sz="2400" dirty="0">
                <a:solidFill>
                  <a:schemeClr val="bg1"/>
                </a:solidFill>
                <a:latin typeface="Arial" panose="020B0604020202020204" pitchFamily="34" charset="0"/>
                <a:cs typeface="Arial" panose="020B0604020202020204" pitchFamily="34" charset="0"/>
              </a:rPr>
              <a:t>Archives and Special Collections</a:t>
            </a:r>
            <a:endParaRPr lang="en-GB" sz="1400" dirty="0">
              <a:latin typeface="Arial" panose="020B0604020202020204" pitchFamily="34" charset="0"/>
              <a:cs typeface="Arial" panose="020B0604020202020204" pitchFamily="34" charset="0"/>
            </a:endParaRPr>
          </a:p>
        </p:txBody>
      </p:sp>
      <p:sp>
        <p:nvSpPr>
          <p:cNvPr id="10" name="TextBox 9"/>
          <p:cNvSpPr txBox="1"/>
          <p:nvPr/>
        </p:nvSpPr>
        <p:spPr>
          <a:xfrm>
            <a:off x="395536" y="3645024"/>
            <a:ext cx="4104456" cy="163121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To learn more about ASC, our services and how we can support </a:t>
            </a:r>
            <a:r>
              <a:rPr lang="en-GB" sz="2000" dirty="0">
                <a:solidFill>
                  <a:schemeClr val="bg1">
                    <a:lumMod val="95000"/>
                  </a:schemeClr>
                </a:solidFill>
                <a:latin typeface="Arial" panose="020B0604020202020204" pitchFamily="34" charset="0"/>
                <a:cs typeface="Arial" panose="020B0604020202020204" pitchFamily="34" charset="0"/>
              </a:rPr>
              <a:t>you, please visit our website: </a:t>
            </a:r>
            <a:r>
              <a:rPr lang="en-GB" sz="2000" u="sng" dirty="0">
                <a:solidFill>
                  <a:schemeClr val="bg1"/>
                </a:solidFill>
                <a:latin typeface="Arial" panose="020B0604020202020204" pitchFamily="34" charset="0"/>
                <a:cs typeface="Arial" panose="020B0604020202020204" pitchFamily="34" charset="0"/>
              </a:rPr>
              <a:t>https://www.gla.ac.uk/myglasgow/archivespecialcollections</a:t>
            </a:r>
            <a:r>
              <a:rPr lang="en-GB" sz="2000" dirty="0">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540D67AF-DB49-4122-AFBF-AC30568E18F3}"/>
              </a:ext>
            </a:extLst>
          </p:cNvPr>
          <p:cNvSpPr/>
          <p:nvPr/>
        </p:nvSpPr>
        <p:spPr>
          <a:xfrm>
            <a:off x="605792" y="5583644"/>
            <a:ext cx="1886157" cy="369332"/>
          </a:xfrm>
          <a:prstGeom prst="rect">
            <a:avLst/>
          </a:prstGeom>
        </p:spPr>
        <p:txBody>
          <a:bodyPr wrap="none">
            <a:spAutoFit/>
          </a:bodyPr>
          <a:lstStyle/>
          <a:p>
            <a:r>
              <a:rPr lang="en-GB" dirty="0">
                <a:solidFill>
                  <a:schemeClr val="bg1"/>
                </a:solidFill>
              </a:rPr>
              <a:t>@</a:t>
            </a:r>
            <a:r>
              <a:rPr lang="en-GB" dirty="0" err="1">
                <a:solidFill>
                  <a:schemeClr val="bg1"/>
                </a:solidFill>
              </a:rPr>
              <a:t>UofGlasgowASC</a:t>
            </a:r>
            <a:endParaRPr lang="en-GB" dirty="0">
              <a:solidFill>
                <a:schemeClr val="bg1"/>
              </a:solidFill>
            </a:endParaRPr>
          </a:p>
        </p:txBody>
      </p:sp>
      <p:pic>
        <p:nvPicPr>
          <p:cNvPr id="9" name="Picture 8">
            <a:extLst>
              <a:ext uri="{FF2B5EF4-FFF2-40B4-BE49-F238E27FC236}">
                <a16:creationId xmlns:a16="http://schemas.microsoft.com/office/drawing/2014/main" id="{2E65E2E2-58B5-4832-8D04-4F616DEE5480}"/>
              </a:ext>
            </a:extLst>
          </p:cNvPr>
          <p:cNvPicPr>
            <a:picLocks noChangeAspect="1"/>
          </p:cNvPicPr>
          <p:nvPr/>
        </p:nvPicPr>
        <p:blipFill>
          <a:blip r:embed="rId5"/>
          <a:stretch>
            <a:fillRect/>
          </a:stretch>
        </p:blipFill>
        <p:spPr>
          <a:xfrm>
            <a:off x="448435" y="5667510"/>
            <a:ext cx="242653" cy="201600"/>
          </a:xfrm>
          <a:prstGeom prst="rect">
            <a:avLst/>
          </a:prstGeom>
        </p:spPr>
      </p:pic>
    </p:spTree>
    <p:extLst>
      <p:ext uri="{BB962C8B-B14F-4D97-AF65-F5344CB8AC3E}">
        <p14:creationId xmlns:p14="http://schemas.microsoft.com/office/powerpoint/2010/main" val="72564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79512" y="1828723"/>
            <a:ext cx="5328592" cy="3887788"/>
          </a:xfrm>
        </p:spPr>
        <p:txBody>
          <a:bodyPr/>
          <a:lstStyle/>
          <a:p>
            <a:pPr algn="just" eaLnBrk="1" hangingPunct="1">
              <a:buFontTx/>
              <a:buNone/>
            </a:pPr>
            <a:r>
              <a:rPr lang="en-GB" dirty="0" smtClean="0"/>
              <a:t>	</a:t>
            </a:r>
            <a:r>
              <a:rPr lang="en-GB" dirty="0"/>
              <a:t>Sometimes it can be easy to find the sources you need, for example by doing simple internet searches for the person or organisation who created the records. However where this doesn’t work these are some steps that may help you to work out where you might find them.</a:t>
            </a:r>
            <a:endParaRPr lang="en-GB" dirty="0" smtClean="0"/>
          </a:p>
          <a:p>
            <a:pPr algn="just" eaLnBrk="1" hangingPunct="1">
              <a:buFontTx/>
              <a:buNone/>
            </a:pPr>
            <a:endParaRPr lang="en-GB" dirty="0" smtClean="0"/>
          </a:p>
        </p:txBody>
      </p:sp>
      <p:pic>
        <p:nvPicPr>
          <p:cNvPr id="3" name="Picture 2"/>
          <p:cNvPicPr>
            <a:picLocks noChangeAspect="1"/>
          </p:cNvPicPr>
          <p:nvPr/>
        </p:nvPicPr>
        <p:blipFill>
          <a:blip r:embed="rId3"/>
          <a:stretch>
            <a:fillRect/>
          </a:stretch>
        </p:blipFill>
        <p:spPr>
          <a:xfrm>
            <a:off x="6084168" y="1988839"/>
            <a:ext cx="2808312" cy="382454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382000" cy="685800"/>
          </a:xfrm>
        </p:spPr>
        <p:txBody>
          <a:bodyPr/>
          <a:lstStyle/>
          <a:p>
            <a:r>
              <a:rPr lang="en-GB" dirty="0" smtClean="0"/>
              <a:t>Citations in publications:</a:t>
            </a:r>
            <a:endParaRPr lang="en-GB" dirty="0"/>
          </a:p>
        </p:txBody>
      </p:sp>
      <p:sp>
        <p:nvSpPr>
          <p:cNvPr id="3" name="Content Placeholder 2"/>
          <p:cNvSpPr>
            <a:spLocks noGrp="1"/>
          </p:cNvSpPr>
          <p:nvPr>
            <p:ph idx="1"/>
          </p:nvPr>
        </p:nvSpPr>
        <p:spPr>
          <a:xfrm>
            <a:off x="272756" y="2174082"/>
            <a:ext cx="4371252" cy="3886200"/>
          </a:xfrm>
        </p:spPr>
        <p:txBody>
          <a:bodyPr/>
          <a:lstStyle/>
          <a:p>
            <a:pPr marL="0" indent="0" algn="just">
              <a:buNone/>
            </a:pPr>
            <a:r>
              <a:rPr lang="en-GB" dirty="0"/>
              <a:t>In most quality publications there will be notes about the sources used. Sometimes this will be in the form of footnotes for each reference or the author may have put together an appendix giving a detailed list of the sources consulted and where they can be found.</a:t>
            </a:r>
          </a:p>
          <a:p>
            <a:pPr marL="0" indent="0" algn="just">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637" y="188640"/>
            <a:ext cx="3825245" cy="5688632"/>
          </a:xfrm>
          <a:prstGeom prst="rect">
            <a:avLst/>
          </a:prstGeom>
          <a:ln>
            <a:solidFill>
              <a:schemeClr val="tx1"/>
            </a:solidFill>
          </a:ln>
        </p:spPr>
      </p:pic>
      <p:sp>
        <p:nvSpPr>
          <p:cNvPr id="6" name="Rectangle 5"/>
          <p:cNvSpPr/>
          <p:nvPr/>
        </p:nvSpPr>
        <p:spPr>
          <a:xfrm>
            <a:off x="4644008" y="5944259"/>
            <a:ext cx="4298504" cy="707886"/>
          </a:xfrm>
          <a:prstGeom prst="rect">
            <a:avLst/>
          </a:prstGeom>
        </p:spPr>
        <p:txBody>
          <a:bodyPr wrap="square">
            <a:spAutoFit/>
          </a:bodyPr>
          <a:lstStyle/>
          <a:p>
            <a:pPr marL="0" indent="0">
              <a:buNone/>
            </a:pPr>
            <a:r>
              <a:rPr lang="en-GB" sz="1000" dirty="0"/>
              <a:t>An example of the appendix approach, see </a:t>
            </a:r>
            <a:r>
              <a:rPr lang="en-GB" sz="1000" dirty="0">
                <a:hlinkClick r:id="rId3"/>
              </a:rPr>
              <a:t>appendix from University, City and State</a:t>
            </a:r>
            <a:r>
              <a:rPr lang="en-GB" sz="1000" dirty="0"/>
              <a:t> (1 page, 862kb), the first page of the Sources and Bibliography section from University City &amp; State - The University of Glasgow since 1870, by Michael Moss, J. Forbes Munro and Richard H. Trainor.</a:t>
            </a:r>
            <a:endParaRPr lang="en-GB" sz="1000" dirty="0"/>
          </a:p>
        </p:txBody>
      </p:sp>
    </p:spTree>
    <p:extLst>
      <p:ext uri="{BB962C8B-B14F-4D97-AF65-F5344CB8AC3E}">
        <p14:creationId xmlns:p14="http://schemas.microsoft.com/office/powerpoint/2010/main" val="54824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about record creation and </a:t>
            </a:r>
            <a:r>
              <a:rPr lang="en-GB" dirty="0" smtClean="0"/>
              <a:t>creators:</a:t>
            </a:r>
            <a:endParaRPr lang="en-GB" dirty="0"/>
          </a:p>
        </p:txBody>
      </p:sp>
      <p:sp>
        <p:nvSpPr>
          <p:cNvPr id="3" name="Content Placeholder 2"/>
          <p:cNvSpPr>
            <a:spLocks noGrp="1"/>
          </p:cNvSpPr>
          <p:nvPr>
            <p:ph idx="1"/>
          </p:nvPr>
        </p:nvSpPr>
        <p:spPr>
          <a:xfrm>
            <a:off x="381000" y="2209800"/>
            <a:ext cx="8382000" cy="4315544"/>
          </a:xfrm>
        </p:spPr>
        <p:txBody>
          <a:bodyPr/>
          <a:lstStyle/>
          <a:p>
            <a:pPr marL="0" indent="0">
              <a:buNone/>
            </a:pPr>
            <a:r>
              <a:rPr lang="en-GB" dirty="0"/>
              <a:t>Things are written down for any number of reasons but not everything is kept permanently as a </a:t>
            </a:r>
            <a:r>
              <a:rPr lang="en-GB" dirty="0" smtClean="0"/>
              <a:t>record. Think </a:t>
            </a:r>
            <a:r>
              <a:rPr lang="en-GB" dirty="0"/>
              <a:t>through such things as:</a:t>
            </a:r>
          </a:p>
          <a:p>
            <a:endParaRPr lang="en-GB" dirty="0"/>
          </a:p>
          <a:p>
            <a:pPr marL="0" indent="0">
              <a:buNone/>
            </a:pPr>
            <a:r>
              <a:rPr lang="en-GB" dirty="0" smtClean="0"/>
              <a:t>Why </a:t>
            </a:r>
            <a:r>
              <a:rPr lang="en-GB" dirty="0"/>
              <a:t>would anyone have written down or otherwise recorded the type of information you are interested in? For </a:t>
            </a:r>
            <a:r>
              <a:rPr lang="en-GB" dirty="0" smtClean="0"/>
              <a:t>example:</a:t>
            </a:r>
          </a:p>
          <a:p>
            <a:pPr marL="0" indent="0">
              <a:buNone/>
            </a:pPr>
            <a:endParaRPr lang="en-GB" dirty="0" smtClean="0"/>
          </a:p>
          <a:p>
            <a:pPr lvl="1">
              <a:buFont typeface="Arial" panose="020B0604020202020204" pitchFamily="34" charset="0"/>
              <a:buChar char="•"/>
            </a:pPr>
            <a:r>
              <a:rPr lang="en-GB" dirty="0" smtClean="0"/>
              <a:t>Was </a:t>
            </a:r>
            <a:r>
              <a:rPr lang="en-GB" dirty="0"/>
              <a:t>there a legal or regulatory requirement?</a:t>
            </a:r>
          </a:p>
          <a:p>
            <a:pPr lvl="1">
              <a:buFont typeface="Arial" panose="020B0604020202020204" pitchFamily="34" charset="0"/>
              <a:buChar char="•"/>
            </a:pPr>
            <a:r>
              <a:rPr lang="en-GB" dirty="0" smtClean="0"/>
              <a:t>Did </a:t>
            </a:r>
            <a:r>
              <a:rPr lang="en-GB" dirty="0"/>
              <a:t>they want to share information with other people like colleagues, customers or friends?</a:t>
            </a:r>
          </a:p>
        </p:txBody>
      </p:sp>
    </p:spTree>
    <p:extLst>
      <p:ext uri="{BB962C8B-B14F-4D97-AF65-F5344CB8AC3E}">
        <p14:creationId xmlns:p14="http://schemas.microsoft.com/office/powerpoint/2010/main" val="5017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about record creation and </a:t>
            </a:r>
            <a:r>
              <a:rPr lang="en-GB" dirty="0" smtClean="0"/>
              <a:t>creators:</a:t>
            </a:r>
            <a:endParaRPr lang="en-GB" dirty="0"/>
          </a:p>
        </p:txBody>
      </p:sp>
      <p:sp>
        <p:nvSpPr>
          <p:cNvPr id="3" name="Content Placeholder 2"/>
          <p:cNvSpPr>
            <a:spLocks noGrp="1"/>
          </p:cNvSpPr>
          <p:nvPr>
            <p:ph idx="1"/>
          </p:nvPr>
        </p:nvSpPr>
        <p:spPr/>
        <p:txBody>
          <a:bodyPr/>
          <a:lstStyle/>
          <a:p>
            <a:pPr marL="0" indent="0">
              <a:buNone/>
            </a:pPr>
            <a:r>
              <a:rPr lang="en-GB" b="1" dirty="0" smtClean="0">
                <a:solidFill>
                  <a:schemeClr val="accent6">
                    <a:lumMod val="50000"/>
                  </a:schemeClr>
                </a:solidFill>
                <a:latin typeface="Roboto Slab"/>
              </a:rPr>
              <a:t>Who </a:t>
            </a:r>
            <a:r>
              <a:rPr lang="en-GB" b="1" dirty="0">
                <a:solidFill>
                  <a:schemeClr val="accent6">
                    <a:lumMod val="50000"/>
                  </a:schemeClr>
                </a:solidFill>
                <a:latin typeface="Roboto Slab"/>
              </a:rPr>
              <a:t>would have recorded it? For </a:t>
            </a:r>
            <a:r>
              <a:rPr lang="en-GB" b="1" dirty="0" smtClean="0">
                <a:solidFill>
                  <a:schemeClr val="accent6">
                    <a:lumMod val="50000"/>
                  </a:schemeClr>
                </a:solidFill>
                <a:latin typeface="Roboto Slab"/>
              </a:rPr>
              <a:t>example:</a:t>
            </a:r>
            <a:endParaRPr lang="en-GB" dirty="0">
              <a:solidFill>
                <a:schemeClr val="accent6">
                  <a:lumMod val="50000"/>
                </a:schemeClr>
              </a:solidFill>
              <a:latin typeface="Roboto Slab"/>
            </a:endParaRPr>
          </a:p>
          <a:p>
            <a:pPr lvl="1">
              <a:buFont typeface="Arial" panose="020B0604020202020204" pitchFamily="34" charset="0"/>
              <a:buChar char="•"/>
            </a:pPr>
            <a:r>
              <a:rPr lang="en-GB" dirty="0">
                <a:solidFill>
                  <a:schemeClr val="accent6">
                    <a:lumMod val="50000"/>
                  </a:schemeClr>
                </a:solidFill>
                <a:latin typeface="Roboto Slab"/>
              </a:rPr>
              <a:t>Would it have been an official central organisation like a court or governmental organisation?</a:t>
            </a:r>
          </a:p>
          <a:p>
            <a:pPr lvl="1">
              <a:buFont typeface="Arial" panose="020B0604020202020204" pitchFamily="34" charset="0"/>
              <a:buChar char="•"/>
            </a:pPr>
            <a:r>
              <a:rPr lang="en-GB" dirty="0">
                <a:solidFill>
                  <a:schemeClr val="accent6">
                    <a:lumMod val="50000"/>
                  </a:schemeClr>
                </a:solidFill>
                <a:latin typeface="Roboto Slab"/>
              </a:rPr>
              <a:t>Would it have been an individual writing for personal reasons?</a:t>
            </a:r>
          </a:p>
          <a:p>
            <a:pPr lvl="1">
              <a:buFont typeface="Arial" panose="020B0604020202020204" pitchFamily="34" charset="0"/>
              <a:buChar char="•"/>
            </a:pPr>
            <a:r>
              <a:rPr lang="en-GB" dirty="0">
                <a:solidFill>
                  <a:schemeClr val="accent6">
                    <a:lumMod val="50000"/>
                  </a:schemeClr>
                </a:solidFill>
                <a:latin typeface="Roboto Slab"/>
              </a:rPr>
              <a:t>If the subject could not write, would the local lawyer or minister have recorded it on their behalf?</a:t>
            </a:r>
          </a:p>
          <a:p>
            <a:pPr lvl="1">
              <a:buFont typeface="Arial" panose="020B0604020202020204" pitchFamily="34" charset="0"/>
              <a:buChar char="•"/>
            </a:pPr>
            <a:r>
              <a:rPr lang="en-GB" dirty="0">
                <a:solidFill>
                  <a:schemeClr val="accent6">
                    <a:lumMod val="50000"/>
                  </a:schemeClr>
                </a:solidFill>
                <a:latin typeface="Roboto Slab"/>
              </a:rPr>
              <a:t>Would they have needed a professional like an accountant to do the work for them?</a:t>
            </a:r>
          </a:p>
          <a:p>
            <a:endParaRPr lang="en-GB" dirty="0"/>
          </a:p>
        </p:txBody>
      </p:sp>
    </p:spTree>
    <p:extLst>
      <p:ext uri="{BB962C8B-B14F-4D97-AF65-F5344CB8AC3E}">
        <p14:creationId xmlns:p14="http://schemas.microsoft.com/office/powerpoint/2010/main" val="397035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about record creation and </a:t>
            </a:r>
            <a:r>
              <a:rPr lang="en-GB" dirty="0" smtClean="0"/>
              <a:t>creators:</a:t>
            </a:r>
            <a:endParaRPr lang="en-GB" dirty="0"/>
          </a:p>
        </p:txBody>
      </p:sp>
      <p:sp>
        <p:nvSpPr>
          <p:cNvPr id="3" name="Content Placeholder 2"/>
          <p:cNvSpPr>
            <a:spLocks noGrp="1"/>
          </p:cNvSpPr>
          <p:nvPr>
            <p:ph idx="1"/>
          </p:nvPr>
        </p:nvSpPr>
        <p:spPr/>
        <p:txBody>
          <a:bodyPr/>
          <a:lstStyle/>
          <a:p>
            <a:pPr marL="0" indent="0">
              <a:buNone/>
            </a:pPr>
            <a:r>
              <a:rPr lang="en-GB" dirty="0"/>
              <a:t>How would they most likely have recorded it? For </a:t>
            </a:r>
            <a:r>
              <a:rPr lang="en-GB" dirty="0" smtClean="0"/>
              <a:t>example:</a:t>
            </a:r>
            <a:endParaRPr lang="en-GB" dirty="0"/>
          </a:p>
          <a:p>
            <a:pPr lvl="1">
              <a:buFont typeface="Arial" panose="020B0604020202020204" pitchFamily="34" charset="0"/>
              <a:buChar char="•"/>
            </a:pPr>
            <a:r>
              <a:rPr lang="en-GB" dirty="0" smtClean="0"/>
              <a:t>Filling </a:t>
            </a:r>
            <a:r>
              <a:rPr lang="en-GB" dirty="0"/>
              <a:t>out a form like a census return</a:t>
            </a:r>
          </a:p>
          <a:p>
            <a:pPr lvl="1">
              <a:buFont typeface="Arial" panose="020B0604020202020204" pitchFamily="34" charset="0"/>
              <a:buChar char="•"/>
            </a:pPr>
            <a:r>
              <a:rPr lang="en-GB" dirty="0"/>
              <a:t>Making a film or sound recording</a:t>
            </a:r>
          </a:p>
          <a:p>
            <a:pPr lvl="1">
              <a:buFont typeface="Arial" panose="020B0604020202020204" pitchFamily="34" charset="0"/>
              <a:buChar char="•"/>
            </a:pPr>
            <a:r>
              <a:rPr lang="en-GB" dirty="0"/>
              <a:t>Writing a letter</a:t>
            </a:r>
          </a:p>
        </p:txBody>
      </p:sp>
      <p:sp>
        <p:nvSpPr>
          <p:cNvPr id="4" name="Content Placeholder 2"/>
          <p:cNvSpPr txBox="1">
            <a:spLocks/>
          </p:cNvSpPr>
          <p:nvPr/>
        </p:nvSpPr>
        <p:spPr bwMode="auto">
          <a:xfrm>
            <a:off x="381000" y="4221088"/>
            <a:ext cx="8382000" cy="1795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00213B"/>
                </a:solidFill>
                <a:latin typeface="+mn-lt"/>
                <a:ea typeface="+mn-ea"/>
                <a:cs typeface="+mn-cs"/>
              </a:defRPr>
            </a:lvl1pPr>
            <a:lvl2pPr marL="742950" indent="-285750" algn="l" rtl="0" eaLnBrk="0" fontAlgn="base" hangingPunct="0">
              <a:spcBef>
                <a:spcPct val="20000"/>
              </a:spcBef>
              <a:spcAft>
                <a:spcPct val="0"/>
              </a:spcAft>
              <a:buChar char="–"/>
              <a:defRPr sz="2000">
                <a:solidFill>
                  <a:srgbClr val="00213B"/>
                </a:solidFill>
                <a:latin typeface="+mn-lt"/>
                <a:ea typeface="+mn-ea"/>
                <a:cs typeface="ＭＳ Ｐゴシック"/>
              </a:defRPr>
            </a:lvl2pPr>
            <a:lvl3pPr marL="1143000" indent="-228600" algn="l" rtl="0" eaLnBrk="0" fontAlgn="base" hangingPunct="0">
              <a:spcBef>
                <a:spcPct val="20000"/>
              </a:spcBef>
              <a:spcAft>
                <a:spcPct val="0"/>
              </a:spcAft>
              <a:buChar char="•"/>
              <a:defRPr b="1">
                <a:solidFill>
                  <a:srgbClr val="00213B"/>
                </a:solidFill>
                <a:latin typeface="+mn-lt"/>
                <a:ea typeface="+mn-ea"/>
                <a:cs typeface="ＭＳ Ｐゴシック"/>
              </a:defRPr>
            </a:lvl3pPr>
            <a:lvl4pPr marL="1600200" indent="-228600" algn="l" rtl="0" eaLnBrk="0" fontAlgn="base" hangingPunct="0">
              <a:spcBef>
                <a:spcPct val="20000"/>
              </a:spcBef>
              <a:spcAft>
                <a:spcPct val="0"/>
              </a:spcAft>
              <a:buChar char="–"/>
              <a:defRPr>
                <a:solidFill>
                  <a:srgbClr val="00213B"/>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rgbClr val="00213B"/>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a:lstStyle>
          <a:p>
            <a:pPr marL="0" indent="0">
              <a:buFontTx/>
              <a:buNone/>
            </a:pPr>
            <a:r>
              <a:rPr lang="en-GB" kern="0" smtClean="0"/>
              <a:t>Why would anyone have kept it? For example:</a:t>
            </a:r>
          </a:p>
          <a:p>
            <a:pPr lvl="1">
              <a:buFont typeface="Arial" panose="020B0604020202020204" pitchFamily="34" charset="0"/>
              <a:buChar char="•"/>
            </a:pPr>
            <a:r>
              <a:rPr lang="en-GB" kern="0" smtClean="0"/>
              <a:t>Because they were required to keep it by law?</a:t>
            </a:r>
          </a:p>
          <a:p>
            <a:pPr lvl="1">
              <a:buFont typeface="Arial" panose="020B0604020202020204" pitchFamily="34" charset="0"/>
              <a:buChar char="•"/>
            </a:pPr>
            <a:r>
              <a:rPr lang="en-GB" kern="0" smtClean="0"/>
              <a:t>Sentimental or family history reasons?</a:t>
            </a:r>
          </a:p>
          <a:p>
            <a:pPr lvl="1">
              <a:buFont typeface="Arial" panose="020B0604020202020204" pitchFamily="34" charset="0"/>
              <a:buChar char="•"/>
            </a:pPr>
            <a:r>
              <a:rPr lang="en-GB" kern="0" smtClean="0"/>
              <a:t>Accidental survival hidden in an attic?</a:t>
            </a:r>
            <a:endParaRPr lang="en-GB" kern="0" dirty="0"/>
          </a:p>
        </p:txBody>
      </p:sp>
    </p:spTree>
    <p:extLst>
      <p:ext uri="{BB962C8B-B14F-4D97-AF65-F5344CB8AC3E}">
        <p14:creationId xmlns:p14="http://schemas.microsoft.com/office/powerpoint/2010/main" val="151719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about record creation and </a:t>
            </a:r>
            <a:r>
              <a:rPr lang="en-GB" dirty="0" smtClean="0"/>
              <a:t>creators:</a:t>
            </a:r>
            <a:endParaRPr lang="en-GB" dirty="0"/>
          </a:p>
        </p:txBody>
      </p:sp>
      <p:sp>
        <p:nvSpPr>
          <p:cNvPr id="3" name="Content Placeholder 2"/>
          <p:cNvSpPr>
            <a:spLocks noGrp="1"/>
          </p:cNvSpPr>
          <p:nvPr>
            <p:ph idx="1"/>
          </p:nvPr>
        </p:nvSpPr>
        <p:spPr>
          <a:xfrm>
            <a:off x="381000" y="2209800"/>
            <a:ext cx="6639272" cy="643136"/>
          </a:xfrm>
        </p:spPr>
        <p:txBody>
          <a:bodyPr/>
          <a:lstStyle/>
          <a:p>
            <a:pPr marL="0" indent="0">
              <a:buNone/>
            </a:pPr>
            <a:r>
              <a:rPr lang="en-GB" dirty="0"/>
              <a:t>Why might it NOT have survived? For </a:t>
            </a:r>
            <a:r>
              <a:rPr lang="en-GB" dirty="0" smtClean="0"/>
              <a:t>example: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996952"/>
            <a:ext cx="3094946" cy="2703235"/>
          </a:xfrm>
          <a:prstGeom prst="rect">
            <a:avLst/>
          </a:prstGeom>
        </p:spPr>
      </p:pic>
      <p:sp>
        <p:nvSpPr>
          <p:cNvPr id="5" name="Rectangle 4"/>
          <p:cNvSpPr/>
          <p:nvPr/>
        </p:nvSpPr>
        <p:spPr>
          <a:xfrm>
            <a:off x="-297608" y="2780928"/>
            <a:ext cx="6165752" cy="3662541"/>
          </a:xfrm>
          <a:prstGeom prst="rect">
            <a:avLst/>
          </a:prstGeom>
        </p:spPr>
        <p:txBody>
          <a:bodyPr wrap="square">
            <a:spAutoFit/>
          </a:bodyPr>
          <a:lstStyle/>
          <a:p>
            <a:pPr marL="742950" lvl="1" indent="-285750" eaLnBrk="0" hangingPunct="0">
              <a:spcBef>
                <a:spcPct val="20000"/>
              </a:spcBef>
              <a:buFont typeface="Arial" panose="020B0604020202020204" pitchFamily="34" charset="0"/>
              <a:buChar char="•"/>
            </a:pPr>
            <a:r>
              <a:rPr lang="en-GB" sz="2000" kern="0" dirty="0">
                <a:solidFill>
                  <a:srgbClr val="00213B"/>
                </a:solidFill>
                <a:latin typeface="Arial"/>
              </a:rPr>
              <a:t>The creator or creating organisation didn’t think it was worth keeping as a record. This may or may not be a deliberate, conscious act.</a:t>
            </a:r>
          </a:p>
          <a:p>
            <a:pPr marL="742950" lvl="1" indent="-285750" eaLnBrk="0" hangingPunct="0">
              <a:spcBef>
                <a:spcPct val="20000"/>
              </a:spcBef>
              <a:buFont typeface="Arial" panose="020B0604020202020204" pitchFamily="34" charset="0"/>
              <a:buChar char="•"/>
            </a:pPr>
            <a:r>
              <a:rPr lang="en-GB" sz="2000" kern="0" dirty="0">
                <a:solidFill>
                  <a:srgbClr val="00213B"/>
                </a:solidFill>
                <a:latin typeface="Arial"/>
              </a:rPr>
              <a:t>The paper they used may have been very fragile.</a:t>
            </a:r>
          </a:p>
          <a:p>
            <a:pPr marL="742950" lvl="1" indent="-285750" eaLnBrk="0" hangingPunct="0">
              <a:spcBef>
                <a:spcPct val="20000"/>
              </a:spcBef>
              <a:buFont typeface="Arial" panose="020B0604020202020204" pitchFamily="34" charset="0"/>
              <a:buChar char="•"/>
            </a:pPr>
            <a:r>
              <a:rPr lang="en-GB" sz="2000" kern="0" dirty="0">
                <a:solidFill>
                  <a:srgbClr val="00213B"/>
                </a:solidFill>
                <a:latin typeface="Arial"/>
              </a:rPr>
              <a:t>If it was recorded on an early computer disc it may not now be recoverable.</a:t>
            </a:r>
          </a:p>
          <a:p>
            <a:pPr marL="742950" lvl="1" indent="-285750" eaLnBrk="0" hangingPunct="0">
              <a:spcBef>
                <a:spcPct val="20000"/>
              </a:spcBef>
              <a:buFont typeface="Arial" panose="020B0604020202020204" pitchFamily="34" charset="0"/>
              <a:buChar char="•"/>
            </a:pPr>
            <a:r>
              <a:rPr lang="en-GB" sz="2000" kern="0" dirty="0">
                <a:solidFill>
                  <a:srgbClr val="00213B"/>
                </a:solidFill>
                <a:latin typeface="Arial"/>
              </a:rPr>
              <a:t>It may have been destroyed or lost in conflict. See for example the story of the University’s original </a:t>
            </a:r>
            <a:r>
              <a:rPr lang="en-GB" sz="2000" kern="0" dirty="0">
                <a:solidFill>
                  <a:srgbClr val="00213B"/>
                </a:solidFill>
                <a:latin typeface="Arial"/>
                <a:hlinkClick r:id="rId3"/>
              </a:rPr>
              <a:t>Papal Bull</a:t>
            </a:r>
            <a:r>
              <a:rPr lang="en-GB" sz="2000" kern="0" dirty="0">
                <a:solidFill>
                  <a:srgbClr val="00213B"/>
                </a:solidFill>
                <a:latin typeface="Arial"/>
              </a:rPr>
              <a:t>.</a:t>
            </a:r>
            <a:endParaRPr lang="en-GB" sz="2000" kern="0" dirty="0">
              <a:solidFill>
                <a:srgbClr val="00213B"/>
              </a:solidFill>
              <a:latin typeface="Arial"/>
            </a:endParaRPr>
          </a:p>
        </p:txBody>
      </p:sp>
      <p:sp>
        <p:nvSpPr>
          <p:cNvPr id="6" name="Rectangle 5"/>
          <p:cNvSpPr/>
          <p:nvPr/>
        </p:nvSpPr>
        <p:spPr>
          <a:xfrm>
            <a:off x="6012160" y="5844203"/>
            <a:ext cx="2880320" cy="246221"/>
          </a:xfrm>
          <a:prstGeom prst="rect">
            <a:avLst/>
          </a:prstGeom>
        </p:spPr>
        <p:txBody>
          <a:bodyPr wrap="square">
            <a:spAutoFit/>
          </a:bodyPr>
          <a:lstStyle/>
          <a:p>
            <a:r>
              <a:rPr lang="en-GB" sz="1000" dirty="0">
                <a:hlinkClick r:id="rId3"/>
              </a:rPr>
              <a:t>http://</a:t>
            </a:r>
            <a:r>
              <a:rPr lang="en-GB" sz="1000" dirty="0" err="1">
                <a:hlinkClick r:id="rId3"/>
              </a:rPr>
              <a:t>www.universitystory.gla.ac.uk</a:t>
            </a:r>
            <a:r>
              <a:rPr lang="en-GB" sz="1000" dirty="0">
                <a:hlinkClick r:id="rId3"/>
              </a:rPr>
              <a:t>/papal-bull</a:t>
            </a:r>
            <a:r>
              <a:rPr lang="en-GB" sz="1000" dirty="0" smtClean="0">
                <a:hlinkClick r:id="rId3"/>
              </a:rPr>
              <a:t>/</a:t>
            </a:r>
            <a:r>
              <a:rPr lang="en-GB" sz="1000" dirty="0" smtClean="0"/>
              <a:t> </a:t>
            </a:r>
            <a:endParaRPr lang="en-GB" sz="1000" dirty="0"/>
          </a:p>
        </p:txBody>
      </p:sp>
    </p:spTree>
    <p:extLst>
      <p:ext uri="{BB962C8B-B14F-4D97-AF65-F5344CB8AC3E}">
        <p14:creationId xmlns:p14="http://schemas.microsoft.com/office/powerpoint/2010/main" val="236357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about record creation and </a:t>
            </a:r>
            <a:r>
              <a:rPr lang="en-GB" dirty="0" smtClean="0"/>
              <a:t>creators:</a:t>
            </a:r>
            <a:endParaRPr lang="en-GB" dirty="0"/>
          </a:p>
        </p:txBody>
      </p:sp>
      <p:sp>
        <p:nvSpPr>
          <p:cNvPr id="3" name="Content Placeholder 2"/>
          <p:cNvSpPr>
            <a:spLocks noGrp="1"/>
          </p:cNvSpPr>
          <p:nvPr>
            <p:ph idx="1"/>
          </p:nvPr>
        </p:nvSpPr>
        <p:spPr/>
        <p:txBody>
          <a:bodyPr/>
          <a:lstStyle/>
          <a:p>
            <a:pPr marL="0" indent="0">
              <a:buNone/>
            </a:pPr>
            <a:r>
              <a:rPr lang="en-GB" dirty="0"/>
              <a:t>Where might the record be now?</a:t>
            </a:r>
          </a:p>
          <a:p>
            <a:pPr lvl="1"/>
            <a:r>
              <a:rPr lang="en-GB" dirty="0" smtClean="0"/>
              <a:t>Some </a:t>
            </a:r>
            <a:r>
              <a:rPr lang="en-GB" dirty="0"/>
              <a:t>archives are still held by their creating body, for example the </a:t>
            </a:r>
            <a:r>
              <a:rPr lang="en-GB" dirty="0">
                <a:hlinkClick r:id="rId2"/>
              </a:rPr>
              <a:t>Royal Bank of Scotland Company Archive </a:t>
            </a:r>
            <a:r>
              <a:rPr lang="en-GB" dirty="0"/>
              <a:t>and some are held in collecting repositories like the </a:t>
            </a:r>
            <a:r>
              <a:rPr lang="en-GB" dirty="0">
                <a:hlinkClick r:id="rId3"/>
              </a:rPr>
              <a:t>Churchill Archives Centre</a:t>
            </a:r>
            <a:r>
              <a:rPr lang="en-GB" dirty="0"/>
              <a:t>. An online directory of the main places in the UK that archives are held is provided by the </a:t>
            </a:r>
            <a:r>
              <a:rPr lang="en-GB" dirty="0">
                <a:hlinkClick r:id="rId4"/>
              </a:rPr>
              <a:t>UK National Archives</a:t>
            </a:r>
            <a:r>
              <a:rPr lang="en-GB" dirty="0"/>
              <a:t>.</a:t>
            </a:r>
          </a:p>
          <a:p>
            <a:pPr lvl="1"/>
            <a:r>
              <a:rPr lang="en-GB" dirty="0"/>
              <a:t>For sources outside the UK, a good starting point is the </a:t>
            </a:r>
            <a:r>
              <a:rPr lang="en-GB" dirty="0">
                <a:hlinkClick r:id="rId5"/>
              </a:rPr>
              <a:t>International Council on Archives' Regional Branches page </a:t>
            </a:r>
            <a:r>
              <a:rPr lang="en-GB" dirty="0"/>
              <a:t>- choose a region, select "useful links", and you'll find the addresses of the main archives in the countries of that region</a:t>
            </a:r>
            <a:r>
              <a:rPr lang="en-GB" dirty="0" smtClean="0"/>
              <a:t>.</a:t>
            </a:r>
            <a:endParaRPr lang="en-GB" dirty="0"/>
          </a:p>
        </p:txBody>
      </p:sp>
    </p:spTree>
    <p:extLst>
      <p:ext uri="{BB962C8B-B14F-4D97-AF65-F5344CB8AC3E}">
        <p14:creationId xmlns:p14="http://schemas.microsoft.com/office/powerpoint/2010/main" val="398761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might the record be now? (continued)</a:t>
            </a:r>
            <a:endParaRPr lang="en-GB" dirty="0"/>
          </a:p>
        </p:txBody>
      </p:sp>
      <p:sp>
        <p:nvSpPr>
          <p:cNvPr id="3" name="Content Placeholder 2"/>
          <p:cNvSpPr>
            <a:spLocks noGrp="1"/>
          </p:cNvSpPr>
          <p:nvPr>
            <p:ph idx="1"/>
          </p:nvPr>
        </p:nvSpPr>
        <p:spPr/>
        <p:txBody>
          <a:bodyPr/>
          <a:lstStyle/>
          <a:p>
            <a:r>
              <a:rPr lang="en-GB" dirty="0"/>
              <a:t>Many archive repositories have collecting policies on their websites to tell you what they do and help you decide whether it is worth contacting them. For example:</a:t>
            </a:r>
          </a:p>
          <a:p>
            <a:pPr lvl="1"/>
            <a:r>
              <a:rPr lang="en-GB" dirty="0" smtClean="0">
                <a:hlinkClick r:id="rId2"/>
              </a:rPr>
              <a:t>Archives and Special Collections at </a:t>
            </a:r>
            <a:r>
              <a:rPr lang="en-GB" dirty="0">
                <a:hlinkClick r:id="rId2"/>
              </a:rPr>
              <a:t>the University of Glasgow</a:t>
            </a:r>
            <a:endParaRPr lang="en-GB" dirty="0"/>
          </a:p>
          <a:p>
            <a:pPr lvl="1"/>
            <a:r>
              <a:rPr lang="en-GB" dirty="0">
                <a:hlinkClick r:id="rId3"/>
              </a:rPr>
              <a:t>UK National Archives</a:t>
            </a:r>
            <a:endParaRPr lang="en-GB" dirty="0"/>
          </a:p>
          <a:p>
            <a:pPr lvl="1"/>
            <a:r>
              <a:rPr lang="en-GB" dirty="0">
                <a:hlinkClick r:id="rId4"/>
              </a:rPr>
              <a:t>National Archives of Scotland</a:t>
            </a:r>
            <a:endParaRPr lang="en-GB" dirty="0"/>
          </a:p>
          <a:p>
            <a:pPr lvl="1"/>
            <a:r>
              <a:rPr lang="en-GB" dirty="0">
                <a:hlinkClick r:id="rId5"/>
              </a:rPr>
              <a:t>London School of Economics</a:t>
            </a:r>
            <a:endParaRPr lang="en-GB" dirty="0"/>
          </a:p>
          <a:p>
            <a:pPr lvl="1"/>
            <a:r>
              <a:rPr lang="en-GB" dirty="0">
                <a:hlinkClick r:id="rId6"/>
              </a:rPr>
              <a:t>Cheshire Archives and Local Studies</a:t>
            </a:r>
            <a:endParaRPr lang="en-GB" dirty="0"/>
          </a:p>
          <a:p>
            <a:endParaRPr lang="en-GB" dirty="0"/>
          </a:p>
        </p:txBody>
      </p:sp>
    </p:spTree>
    <p:extLst>
      <p:ext uri="{BB962C8B-B14F-4D97-AF65-F5344CB8AC3E}">
        <p14:creationId xmlns:p14="http://schemas.microsoft.com/office/powerpoint/2010/main" val="1002211600"/>
      </p:ext>
    </p:extLst>
  </p:cSld>
  <p:clrMapOvr>
    <a:masterClrMapping/>
  </p:clrMapOvr>
</p:sld>
</file>

<file path=ppt/theme/theme1.xml><?xml version="1.0" encoding="utf-8"?>
<a:theme xmlns:a="http://schemas.openxmlformats.org/drawingml/2006/main" name="University Tower cove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Tower cover</Template>
  <TotalTime>882</TotalTime>
  <Words>873</Words>
  <Application>Microsoft Office PowerPoint</Application>
  <PresentationFormat>On-screen Show (4:3)</PresentationFormat>
  <Paragraphs>74</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Roboto Slab</vt:lpstr>
      <vt:lpstr>University Tower cover</vt:lpstr>
      <vt:lpstr>PowerPoint Presentation</vt:lpstr>
      <vt:lpstr>PowerPoint Presentation</vt:lpstr>
      <vt:lpstr>Citations in publications:</vt:lpstr>
      <vt:lpstr>Think about record creation and creators:</vt:lpstr>
      <vt:lpstr>Think about record creation and creators:</vt:lpstr>
      <vt:lpstr>Think about record creation and creators:</vt:lpstr>
      <vt:lpstr>Think about record creation and creators:</vt:lpstr>
      <vt:lpstr>Think about record creation and creators:</vt:lpstr>
      <vt:lpstr>Where might the record be now? (continued)</vt:lpstr>
      <vt:lpstr>Published archive guides: </vt:lpstr>
      <vt:lpstr>Online archive resource discovery portals:</vt:lpstr>
      <vt:lpstr>People to ask for help with finding archives:</vt:lpstr>
      <vt:lpstr>More in the Archive Skills Guide collection</vt:lpstr>
      <vt:lpstr>Contact us</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Moira Rankin</dc:creator>
  <cp:lastModifiedBy>Joy Davidson</cp:lastModifiedBy>
  <cp:revision>76</cp:revision>
  <dcterms:created xsi:type="dcterms:W3CDTF">2012-10-08T13:14:19Z</dcterms:created>
  <dcterms:modified xsi:type="dcterms:W3CDTF">2018-03-19T16:18:49Z</dcterms:modified>
</cp:coreProperties>
</file>