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2"/>
  </p:notesMasterIdLst>
  <p:handoutMasterIdLst>
    <p:handoutMasterId r:id="rId13"/>
  </p:handoutMasterIdLst>
  <p:sldIdLst>
    <p:sldId id="302" r:id="rId2"/>
    <p:sldId id="257" r:id="rId3"/>
    <p:sldId id="316" r:id="rId4"/>
    <p:sldId id="317" r:id="rId5"/>
    <p:sldId id="319" r:id="rId6"/>
    <p:sldId id="318" r:id="rId7"/>
    <p:sldId id="320" r:id="rId8"/>
    <p:sldId id="314" r:id="rId9"/>
    <p:sldId id="315" r:id="rId10"/>
    <p:sldId id="303" r:id="rId11"/>
  </p:sldIdLst>
  <p:sldSz cx="9144000" cy="6858000" type="screen4x3"/>
  <p:notesSz cx="6834188" cy="9979025"/>
  <p:defaultTextStyle>
    <a:defPPr>
      <a:defRPr lang="en-GB"/>
    </a:defPPr>
    <a:lvl1pPr algn="l" rtl="0" fontAlgn="base">
      <a:spcBef>
        <a:spcPct val="0"/>
      </a:spcBef>
      <a:spcAft>
        <a:spcPct val="0"/>
      </a:spcAft>
      <a:defRPr sz="2400" kern="1200">
        <a:solidFill>
          <a:schemeClr val="tx1"/>
        </a:solidFill>
        <a:latin typeface="Arial" charset="0"/>
        <a:ea typeface="ＭＳ Ｐゴシック"/>
        <a:cs typeface="ＭＳ Ｐゴシック"/>
      </a:defRPr>
    </a:lvl1pPr>
    <a:lvl2pPr marL="457200" algn="l" rtl="0" fontAlgn="base">
      <a:spcBef>
        <a:spcPct val="0"/>
      </a:spcBef>
      <a:spcAft>
        <a:spcPct val="0"/>
      </a:spcAft>
      <a:defRPr sz="2400" kern="1200">
        <a:solidFill>
          <a:schemeClr val="tx1"/>
        </a:solidFill>
        <a:latin typeface="Arial" charset="0"/>
        <a:ea typeface="ＭＳ Ｐゴシック"/>
        <a:cs typeface="ＭＳ Ｐゴシック"/>
      </a:defRPr>
    </a:lvl2pPr>
    <a:lvl3pPr marL="914400" algn="l" rtl="0" fontAlgn="base">
      <a:spcBef>
        <a:spcPct val="0"/>
      </a:spcBef>
      <a:spcAft>
        <a:spcPct val="0"/>
      </a:spcAft>
      <a:defRPr sz="2400" kern="1200">
        <a:solidFill>
          <a:schemeClr val="tx1"/>
        </a:solidFill>
        <a:latin typeface="Arial" charset="0"/>
        <a:ea typeface="ＭＳ Ｐゴシック"/>
        <a:cs typeface="ＭＳ Ｐゴシック"/>
      </a:defRPr>
    </a:lvl3pPr>
    <a:lvl4pPr marL="1371600" algn="l" rtl="0" fontAlgn="base">
      <a:spcBef>
        <a:spcPct val="0"/>
      </a:spcBef>
      <a:spcAft>
        <a:spcPct val="0"/>
      </a:spcAft>
      <a:defRPr sz="2400" kern="1200">
        <a:solidFill>
          <a:schemeClr val="tx1"/>
        </a:solidFill>
        <a:latin typeface="Arial" charset="0"/>
        <a:ea typeface="ＭＳ Ｐゴシック"/>
        <a:cs typeface="ＭＳ Ｐゴシック"/>
      </a:defRPr>
    </a:lvl4pPr>
    <a:lvl5pPr marL="1828800" algn="l" rtl="0" fontAlgn="base">
      <a:spcBef>
        <a:spcPct val="0"/>
      </a:spcBef>
      <a:spcAft>
        <a:spcPct val="0"/>
      </a:spcAft>
      <a:defRPr sz="2400" kern="1200">
        <a:solidFill>
          <a:schemeClr val="tx1"/>
        </a:solidFill>
        <a:latin typeface="Arial" charset="0"/>
        <a:ea typeface="ＭＳ Ｐゴシック"/>
        <a:cs typeface="ＭＳ Ｐゴシック"/>
      </a:defRPr>
    </a:lvl5pPr>
    <a:lvl6pPr marL="2286000" algn="l" defTabSz="914400" rtl="0" eaLnBrk="1" latinLnBrk="0" hangingPunct="1">
      <a:defRPr sz="2400" kern="1200">
        <a:solidFill>
          <a:schemeClr val="tx1"/>
        </a:solidFill>
        <a:latin typeface="Arial" charset="0"/>
        <a:ea typeface="ＭＳ Ｐゴシック"/>
        <a:cs typeface="ＭＳ Ｐゴシック"/>
      </a:defRPr>
    </a:lvl6pPr>
    <a:lvl7pPr marL="2743200" algn="l" defTabSz="914400" rtl="0" eaLnBrk="1" latinLnBrk="0" hangingPunct="1">
      <a:defRPr sz="2400" kern="1200">
        <a:solidFill>
          <a:schemeClr val="tx1"/>
        </a:solidFill>
        <a:latin typeface="Arial" charset="0"/>
        <a:ea typeface="ＭＳ Ｐゴシック"/>
        <a:cs typeface="ＭＳ Ｐゴシック"/>
      </a:defRPr>
    </a:lvl7pPr>
    <a:lvl8pPr marL="3200400" algn="l" defTabSz="914400" rtl="0" eaLnBrk="1" latinLnBrk="0" hangingPunct="1">
      <a:defRPr sz="2400" kern="1200">
        <a:solidFill>
          <a:schemeClr val="tx1"/>
        </a:solidFill>
        <a:latin typeface="Arial" charset="0"/>
        <a:ea typeface="ＭＳ Ｐゴシック"/>
        <a:cs typeface="ＭＳ Ｐゴシック"/>
      </a:defRPr>
    </a:lvl8pPr>
    <a:lvl9pPr marL="3657600" algn="l" defTabSz="914400" rtl="0" eaLnBrk="1" latinLnBrk="0" hangingPunct="1">
      <a:defRPr sz="2400" kern="1200">
        <a:solidFill>
          <a:schemeClr val="tx1"/>
        </a:solidFill>
        <a:latin typeface="Arial" charset="0"/>
        <a:ea typeface="ＭＳ Ｐゴシック"/>
        <a:cs typeface="ＭＳ Ｐゴシック"/>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43">
          <p15:clr>
            <a:srgbClr val="A4A3A4"/>
          </p15:clr>
        </p15:guide>
        <p15:guide id="2" pos="215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13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28" autoAdjust="0"/>
    <p:restoredTop sz="95698" autoAdjust="0"/>
  </p:normalViewPr>
  <p:slideViewPr>
    <p:cSldViewPr>
      <p:cViewPr varScale="1">
        <p:scale>
          <a:sx n="110" d="100"/>
          <a:sy n="110" d="100"/>
        </p:scale>
        <p:origin x="1668"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78" d="100"/>
          <a:sy n="78" d="100"/>
        </p:scale>
        <p:origin x="-2106" y="-102"/>
      </p:cViewPr>
      <p:guideLst>
        <p:guide orient="horz" pos="3143"/>
        <p:guide pos="215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60688" cy="498475"/>
          </a:xfrm>
          <a:prstGeom prst="rect">
            <a:avLst/>
          </a:prstGeom>
        </p:spPr>
        <p:txBody>
          <a:bodyPr vert="horz" lIns="91440" tIns="45720" rIns="91440" bIns="45720" rtlCol="0"/>
          <a:lstStyle>
            <a:lvl1pPr algn="l" eaLnBrk="0" hangingPunct="0">
              <a:defRPr sz="1200">
                <a:ea typeface="ＭＳ Ｐゴシック" charset="-128"/>
                <a:cs typeface="+mn-cs"/>
              </a:defRPr>
            </a:lvl1pPr>
          </a:lstStyle>
          <a:p>
            <a:pPr>
              <a:defRPr/>
            </a:pPr>
            <a:endParaRPr lang="en-GB"/>
          </a:p>
        </p:txBody>
      </p:sp>
      <p:sp>
        <p:nvSpPr>
          <p:cNvPr id="3" name="Date Placeholder 2"/>
          <p:cNvSpPr>
            <a:spLocks noGrp="1"/>
          </p:cNvSpPr>
          <p:nvPr>
            <p:ph type="dt" sz="quarter" idx="1"/>
          </p:nvPr>
        </p:nvSpPr>
        <p:spPr>
          <a:xfrm>
            <a:off x="3871913" y="0"/>
            <a:ext cx="2960687" cy="498475"/>
          </a:xfrm>
          <a:prstGeom prst="rect">
            <a:avLst/>
          </a:prstGeom>
        </p:spPr>
        <p:txBody>
          <a:bodyPr vert="horz" lIns="91440" tIns="45720" rIns="91440" bIns="45720" rtlCol="0"/>
          <a:lstStyle>
            <a:lvl1pPr algn="r" eaLnBrk="0" hangingPunct="0">
              <a:defRPr sz="1200">
                <a:ea typeface="ＭＳ Ｐゴシック" charset="-128"/>
                <a:cs typeface="+mn-cs"/>
              </a:defRPr>
            </a:lvl1pPr>
          </a:lstStyle>
          <a:p>
            <a:pPr>
              <a:defRPr/>
            </a:pPr>
            <a:fld id="{30380FF7-6E7A-4C20-934B-39B06A1992E2}" type="datetimeFigureOut">
              <a:rPr lang="en-GB"/>
              <a:pPr>
                <a:defRPr/>
              </a:pPr>
              <a:t>19/03/2018</a:t>
            </a:fld>
            <a:endParaRPr lang="en-GB"/>
          </a:p>
        </p:txBody>
      </p:sp>
      <p:sp>
        <p:nvSpPr>
          <p:cNvPr id="4" name="Footer Placeholder 3"/>
          <p:cNvSpPr>
            <a:spLocks noGrp="1"/>
          </p:cNvSpPr>
          <p:nvPr>
            <p:ph type="ftr" sz="quarter" idx="2"/>
          </p:nvPr>
        </p:nvSpPr>
        <p:spPr>
          <a:xfrm>
            <a:off x="0" y="9478963"/>
            <a:ext cx="2960688" cy="498475"/>
          </a:xfrm>
          <a:prstGeom prst="rect">
            <a:avLst/>
          </a:prstGeom>
        </p:spPr>
        <p:txBody>
          <a:bodyPr vert="horz" lIns="91440" tIns="45720" rIns="91440" bIns="45720" rtlCol="0" anchor="b"/>
          <a:lstStyle>
            <a:lvl1pPr algn="l" eaLnBrk="0" hangingPunct="0">
              <a:defRPr sz="1200">
                <a:ea typeface="ＭＳ Ｐゴシック" charset="-128"/>
                <a:cs typeface="+mn-cs"/>
              </a:defRPr>
            </a:lvl1pPr>
          </a:lstStyle>
          <a:p>
            <a:pPr>
              <a:defRPr/>
            </a:pPr>
            <a:endParaRPr lang="en-GB"/>
          </a:p>
        </p:txBody>
      </p:sp>
      <p:sp>
        <p:nvSpPr>
          <p:cNvPr id="5" name="Slide Number Placeholder 4"/>
          <p:cNvSpPr>
            <a:spLocks noGrp="1"/>
          </p:cNvSpPr>
          <p:nvPr>
            <p:ph type="sldNum" sz="quarter" idx="3"/>
          </p:nvPr>
        </p:nvSpPr>
        <p:spPr>
          <a:xfrm>
            <a:off x="3871913" y="9478963"/>
            <a:ext cx="2960687" cy="498475"/>
          </a:xfrm>
          <a:prstGeom prst="rect">
            <a:avLst/>
          </a:prstGeom>
        </p:spPr>
        <p:txBody>
          <a:bodyPr vert="horz" lIns="91440" tIns="45720" rIns="91440" bIns="45720" rtlCol="0" anchor="b"/>
          <a:lstStyle>
            <a:lvl1pPr algn="r" eaLnBrk="0" hangingPunct="0">
              <a:defRPr sz="1200">
                <a:ea typeface="ＭＳ Ｐゴシック" charset="-128"/>
                <a:cs typeface="+mn-cs"/>
              </a:defRPr>
            </a:lvl1pPr>
          </a:lstStyle>
          <a:p>
            <a:pPr>
              <a:defRPr/>
            </a:pPr>
            <a:fld id="{F551C023-103F-459B-B729-C369C15F7F5C}"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60688" cy="498475"/>
          </a:xfrm>
          <a:prstGeom prst="rect">
            <a:avLst/>
          </a:prstGeom>
        </p:spPr>
        <p:txBody>
          <a:bodyPr vert="horz" lIns="91440" tIns="45720" rIns="91440" bIns="45720" rtlCol="0"/>
          <a:lstStyle>
            <a:lvl1pPr algn="l" eaLnBrk="0" hangingPunct="0">
              <a:defRPr sz="1200">
                <a:ea typeface="ＭＳ Ｐゴシック" charset="-128"/>
                <a:cs typeface="+mn-cs"/>
              </a:defRPr>
            </a:lvl1pPr>
          </a:lstStyle>
          <a:p>
            <a:pPr>
              <a:defRPr/>
            </a:pPr>
            <a:endParaRPr lang="en-GB"/>
          </a:p>
        </p:txBody>
      </p:sp>
      <p:sp>
        <p:nvSpPr>
          <p:cNvPr id="3" name="Date Placeholder 2"/>
          <p:cNvSpPr>
            <a:spLocks noGrp="1"/>
          </p:cNvSpPr>
          <p:nvPr>
            <p:ph type="dt" idx="1"/>
          </p:nvPr>
        </p:nvSpPr>
        <p:spPr>
          <a:xfrm>
            <a:off x="3871913" y="0"/>
            <a:ext cx="2960687" cy="498475"/>
          </a:xfrm>
          <a:prstGeom prst="rect">
            <a:avLst/>
          </a:prstGeom>
        </p:spPr>
        <p:txBody>
          <a:bodyPr vert="horz" lIns="91440" tIns="45720" rIns="91440" bIns="45720" rtlCol="0"/>
          <a:lstStyle>
            <a:lvl1pPr algn="r" eaLnBrk="0" hangingPunct="0">
              <a:defRPr sz="1200">
                <a:ea typeface="ＭＳ Ｐゴシック" charset="-128"/>
                <a:cs typeface="+mn-cs"/>
              </a:defRPr>
            </a:lvl1pPr>
          </a:lstStyle>
          <a:p>
            <a:pPr>
              <a:defRPr/>
            </a:pPr>
            <a:fld id="{7CC1E6AB-B44B-4913-9EA3-77E8B91E8C58}" type="datetimeFigureOut">
              <a:rPr lang="en-GB"/>
              <a:pPr>
                <a:defRPr/>
              </a:pPr>
              <a:t>19/03/2018</a:t>
            </a:fld>
            <a:endParaRPr lang="en-GB"/>
          </a:p>
        </p:txBody>
      </p:sp>
      <p:sp>
        <p:nvSpPr>
          <p:cNvPr id="4" name="Slide Image Placeholder 3"/>
          <p:cNvSpPr>
            <a:spLocks noGrp="1" noRot="1" noChangeAspect="1"/>
          </p:cNvSpPr>
          <p:nvPr>
            <p:ph type="sldImg" idx="2"/>
          </p:nvPr>
        </p:nvSpPr>
        <p:spPr>
          <a:xfrm>
            <a:off x="922338" y="747713"/>
            <a:ext cx="4991100" cy="3743325"/>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4213" y="4740275"/>
            <a:ext cx="5467350" cy="4491038"/>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9478963"/>
            <a:ext cx="2960688" cy="498475"/>
          </a:xfrm>
          <a:prstGeom prst="rect">
            <a:avLst/>
          </a:prstGeom>
        </p:spPr>
        <p:txBody>
          <a:bodyPr vert="horz" lIns="91440" tIns="45720" rIns="91440" bIns="45720" rtlCol="0" anchor="b"/>
          <a:lstStyle>
            <a:lvl1pPr algn="l" eaLnBrk="0" hangingPunct="0">
              <a:defRPr sz="1200">
                <a:ea typeface="ＭＳ Ｐゴシック" charset="-128"/>
                <a:cs typeface="+mn-cs"/>
              </a:defRPr>
            </a:lvl1pPr>
          </a:lstStyle>
          <a:p>
            <a:pPr>
              <a:defRPr/>
            </a:pPr>
            <a:endParaRPr lang="en-GB"/>
          </a:p>
        </p:txBody>
      </p:sp>
      <p:sp>
        <p:nvSpPr>
          <p:cNvPr id="7" name="Slide Number Placeholder 6"/>
          <p:cNvSpPr>
            <a:spLocks noGrp="1"/>
          </p:cNvSpPr>
          <p:nvPr>
            <p:ph type="sldNum" sz="quarter" idx="5"/>
          </p:nvPr>
        </p:nvSpPr>
        <p:spPr>
          <a:xfrm>
            <a:off x="3871913" y="9478963"/>
            <a:ext cx="2960687" cy="498475"/>
          </a:xfrm>
          <a:prstGeom prst="rect">
            <a:avLst/>
          </a:prstGeom>
        </p:spPr>
        <p:txBody>
          <a:bodyPr vert="horz" lIns="91440" tIns="45720" rIns="91440" bIns="45720" rtlCol="0" anchor="b"/>
          <a:lstStyle>
            <a:lvl1pPr algn="r" eaLnBrk="0" hangingPunct="0">
              <a:defRPr sz="1200">
                <a:ea typeface="ＭＳ Ｐゴシック" charset="-128"/>
                <a:cs typeface="+mn-cs"/>
              </a:defRPr>
            </a:lvl1pPr>
          </a:lstStyle>
          <a:p>
            <a:pPr>
              <a:defRPr/>
            </a:pPr>
            <a:fld id="{B26AF2B5-DA49-46EF-AF4C-E46F08DE5272}"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dirty="0" smtClean="0"/>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2698F8A-91B6-4255-BFA4-C401A7EF8C04}" type="slidenum">
              <a:rPr lang="en-GB" smtClean="0">
                <a:ea typeface="ＭＳ Ｐゴシック"/>
                <a:cs typeface="ＭＳ Ｐゴシック"/>
              </a:rPr>
              <a:pPr/>
              <a:t>2</a:t>
            </a:fld>
            <a:endParaRPr lang="en-GB" smtClean="0">
              <a:ea typeface="ＭＳ Ｐゴシック"/>
              <a:cs typeface="ＭＳ Ｐゴシック"/>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90AE238-2CA0-49ED-A4E3-3BDF0F1BD46B}"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25CF993-D9AF-43E9-9BC8-3C59BC35B058}"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3E11A8-3D14-49DF-A15B-A201AF1AA97D}"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EAB6AD21-93ED-4A36-B46E-154AE3BEDB40}"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581DFC6-2607-4B73-BE32-86C0C8F49B86}"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2209800"/>
            <a:ext cx="41148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209800"/>
            <a:ext cx="41148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3F25C85-9B48-44A3-91F7-DF907ABA6B9F}"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78736C43-3B15-4C5D-844F-4463A624CDA1}"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E6DF6F9-9B5E-4D79-A228-B5B3BB18B1CA}"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1000" y="1447800"/>
            <a:ext cx="8382000"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Rectangle 3"/>
          <p:cNvSpPr>
            <a:spLocks noGrp="1" noChangeArrowheads="1"/>
          </p:cNvSpPr>
          <p:nvPr>
            <p:ph type="body" idx="1"/>
          </p:nvPr>
        </p:nvSpPr>
        <p:spPr bwMode="auto">
          <a:xfrm>
            <a:off x="381000" y="2209800"/>
            <a:ext cx="8382000" cy="3886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1028" name="Rectangle 4"/>
          <p:cNvSpPr>
            <a:spLocks noGrp="1" noChangeArrowheads="1"/>
          </p:cNvSpPr>
          <p:nvPr>
            <p:ph type="dt" sz="half" idx="2"/>
          </p:nvPr>
        </p:nvSpPr>
        <p:spPr bwMode="auto">
          <a:xfrm>
            <a:off x="3810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defRPr sz="1400">
                <a:ea typeface="ＭＳ Ｐゴシック" charset="-128"/>
                <a:cs typeface="+mn-cs"/>
              </a:defRPr>
            </a:lvl1pPr>
          </a:lstStyle>
          <a:p>
            <a:pPr>
              <a:defRPr/>
            </a:pPr>
            <a:endParaRPr lang="en-US"/>
          </a:p>
        </p:txBody>
      </p:sp>
      <p:sp>
        <p:nvSpPr>
          <p:cNvPr id="1029" name="Rectangle 5"/>
          <p:cNvSpPr>
            <a:spLocks noGrp="1" noChangeArrowheads="1"/>
          </p:cNvSpPr>
          <p:nvPr>
            <p:ph type="ftr" sz="quarter" idx="3"/>
          </p:nvPr>
        </p:nvSpPr>
        <p:spPr bwMode="auto">
          <a:xfrm>
            <a:off x="2819400" y="6248400"/>
            <a:ext cx="3352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0" hangingPunct="0">
              <a:defRPr sz="1400">
                <a:ea typeface="ＭＳ Ｐゴシック" charset="-128"/>
                <a:cs typeface="+mn-cs"/>
              </a:defRPr>
            </a:lvl1pPr>
          </a:lstStyle>
          <a:p>
            <a:pPr>
              <a:defRPr/>
            </a:pPr>
            <a:endParaRPr lang="en-US"/>
          </a:p>
        </p:txBody>
      </p:sp>
      <p:sp>
        <p:nvSpPr>
          <p:cNvPr id="1030" name="Rectangle 6"/>
          <p:cNvSpPr>
            <a:spLocks noGrp="1" noChangeArrowheads="1"/>
          </p:cNvSpPr>
          <p:nvPr>
            <p:ph type="sldNum" sz="quarter" idx="4"/>
          </p:nvPr>
        </p:nvSpPr>
        <p:spPr bwMode="auto">
          <a:xfrm>
            <a:off x="68580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defRPr sz="1400">
                <a:solidFill>
                  <a:srgbClr val="00213B"/>
                </a:solidFill>
                <a:ea typeface="ＭＳ Ｐゴシック" charset="-128"/>
                <a:cs typeface="+mn-cs"/>
              </a:defRPr>
            </a:lvl1pPr>
          </a:lstStyle>
          <a:p>
            <a:pPr>
              <a:defRPr/>
            </a:pPr>
            <a:fld id="{8BBF8F77-D9EB-4C54-857D-674248D7BD51}" type="slidenum">
              <a:rPr lang="en-GB"/>
              <a:pPr>
                <a:defRPr/>
              </a:pPr>
              <a:t>‹#›</a:t>
            </a:fld>
            <a:endParaRPr lang="en-GB"/>
          </a:p>
        </p:txBody>
      </p:sp>
      <p:sp>
        <p:nvSpPr>
          <p:cNvPr id="1036" name="Rectangle 12"/>
          <p:cNvSpPr>
            <a:spLocks noChangeArrowheads="1"/>
          </p:cNvSpPr>
          <p:nvPr/>
        </p:nvSpPr>
        <p:spPr bwMode="auto">
          <a:xfrm>
            <a:off x="0" y="0"/>
            <a:ext cx="9144000" cy="1381125"/>
          </a:xfrm>
          <a:prstGeom prst="rect">
            <a:avLst/>
          </a:prstGeom>
          <a:solidFill>
            <a:srgbClr val="00213B"/>
          </a:solidFill>
          <a:ln w="9525">
            <a:noFill/>
            <a:miter lim="800000"/>
            <a:headEnd/>
            <a:tailEnd/>
          </a:ln>
          <a:effectLst/>
        </p:spPr>
        <p:txBody>
          <a:bodyPr wrap="none" anchor="ctr"/>
          <a:lstStyle/>
          <a:p>
            <a:pPr>
              <a:defRPr/>
            </a:pPr>
            <a:endParaRPr lang="en-US" sz="1400">
              <a:latin typeface="Arial" pitchFamily="-106" charset="0"/>
              <a:ea typeface="Arial" pitchFamily="-106" charset="0"/>
              <a:cs typeface="Arial" pitchFamily="-106" charset="0"/>
            </a:endParaRPr>
          </a:p>
        </p:txBody>
      </p:sp>
      <p:pic>
        <p:nvPicPr>
          <p:cNvPr id="1032" name="Picture 5" descr="UoG_keyline.eps"/>
          <p:cNvPicPr>
            <a:picLocks noChangeAspect="1"/>
          </p:cNvPicPr>
          <p:nvPr/>
        </p:nvPicPr>
        <p:blipFill>
          <a:blip r:embed="rId10"/>
          <a:srcRect/>
          <a:stretch>
            <a:fillRect/>
          </a:stretch>
        </p:blipFill>
        <p:spPr bwMode="auto">
          <a:xfrm>
            <a:off x="412750" y="374650"/>
            <a:ext cx="1968500" cy="6223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p:txStyles>
    <p:titleStyle>
      <a:lvl1pPr algn="l" rtl="0" eaLnBrk="0" fontAlgn="base" hangingPunct="0">
        <a:spcBef>
          <a:spcPct val="0"/>
        </a:spcBef>
        <a:spcAft>
          <a:spcPct val="0"/>
        </a:spcAft>
        <a:defRPr sz="2800" b="1">
          <a:solidFill>
            <a:srgbClr val="00213B"/>
          </a:solidFill>
          <a:latin typeface="+mj-lt"/>
          <a:ea typeface="+mj-ea"/>
          <a:cs typeface="+mj-cs"/>
        </a:defRPr>
      </a:lvl1pPr>
      <a:lvl2pPr algn="l" rtl="0" eaLnBrk="0" fontAlgn="base" hangingPunct="0">
        <a:spcBef>
          <a:spcPct val="0"/>
        </a:spcBef>
        <a:spcAft>
          <a:spcPct val="0"/>
        </a:spcAft>
        <a:defRPr sz="2800" b="1">
          <a:solidFill>
            <a:srgbClr val="00213B"/>
          </a:solidFill>
          <a:latin typeface="Arial" charset="0"/>
          <a:ea typeface="ＭＳ Ｐゴシック" charset="-128"/>
          <a:cs typeface="ＭＳ Ｐゴシック" charset="-128"/>
        </a:defRPr>
      </a:lvl2pPr>
      <a:lvl3pPr algn="l" rtl="0" eaLnBrk="0" fontAlgn="base" hangingPunct="0">
        <a:spcBef>
          <a:spcPct val="0"/>
        </a:spcBef>
        <a:spcAft>
          <a:spcPct val="0"/>
        </a:spcAft>
        <a:defRPr sz="2800" b="1">
          <a:solidFill>
            <a:srgbClr val="00213B"/>
          </a:solidFill>
          <a:latin typeface="Arial" charset="0"/>
          <a:ea typeface="ＭＳ Ｐゴシック" charset="-128"/>
          <a:cs typeface="ＭＳ Ｐゴシック" charset="-128"/>
        </a:defRPr>
      </a:lvl3pPr>
      <a:lvl4pPr algn="l" rtl="0" eaLnBrk="0" fontAlgn="base" hangingPunct="0">
        <a:spcBef>
          <a:spcPct val="0"/>
        </a:spcBef>
        <a:spcAft>
          <a:spcPct val="0"/>
        </a:spcAft>
        <a:defRPr sz="2800" b="1">
          <a:solidFill>
            <a:srgbClr val="00213B"/>
          </a:solidFill>
          <a:latin typeface="Arial" charset="0"/>
          <a:ea typeface="ＭＳ Ｐゴシック" charset="-128"/>
          <a:cs typeface="ＭＳ Ｐゴシック" charset="-128"/>
        </a:defRPr>
      </a:lvl4pPr>
      <a:lvl5pPr algn="l" rtl="0" eaLnBrk="0" fontAlgn="base" hangingPunct="0">
        <a:spcBef>
          <a:spcPct val="0"/>
        </a:spcBef>
        <a:spcAft>
          <a:spcPct val="0"/>
        </a:spcAft>
        <a:defRPr sz="2800" b="1">
          <a:solidFill>
            <a:srgbClr val="00213B"/>
          </a:solidFill>
          <a:latin typeface="Arial" charset="0"/>
          <a:ea typeface="ＭＳ Ｐゴシック" charset="-128"/>
          <a:cs typeface="ＭＳ Ｐゴシック" charset="-128"/>
        </a:defRPr>
      </a:lvl5pPr>
      <a:lvl6pPr marL="457200" algn="l" rtl="0" eaLnBrk="1" fontAlgn="base" hangingPunct="1">
        <a:spcBef>
          <a:spcPct val="0"/>
        </a:spcBef>
        <a:spcAft>
          <a:spcPct val="0"/>
        </a:spcAft>
        <a:defRPr sz="2800" b="1">
          <a:solidFill>
            <a:srgbClr val="00213B"/>
          </a:solidFill>
          <a:latin typeface="Arial" charset="0"/>
          <a:ea typeface="ＭＳ Ｐゴシック" charset="-128"/>
          <a:cs typeface="ＭＳ Ｐゴシック" charset="-128"/>
        </a:defRPr>
      </a:lvl6pPr>
      <a:lvl7pPr marL="914400" algn="l" rtl="0" eaLnBrk="1" fontAlgn="base" hangingPunct="1">
        <a:spcBef>
          <a:spcPct val="0"/>
        </a:spcBef>
        <a:spcAft>
          <a:spcPct val="0"/>
        </a:spcAft>
        <a:defRPr sz="2800" b="1">
          <a:solidFill>
            <a:srgbClr val="00213B"/>
          </a:solidFill>
          <a:latin typeface="Arial" charset="0"/>
          <a:ea typeface="ＭＳ Ｐゴシック" charset="-128"/>
          <a:cs typeface="ＭＳ Ｐゴシック" charset="-128"/>
        </a:defRPr>
      </a:lvl7pPr>
      <a:lvl8pPr marL="1371600" algn="l" rtl="0" eaLnBrk="1" fontAlgn="base" hangingPunct="1">
        <a:spcBef>
          <a:spcPct val="0"/>
        </a:spcBef>
        <a:spcAft>
          <a:spcPct val="0"/>
        </a:spcAft>
        <a:defRPr sz="2800" b="1">
          <a:solidFill>
            <a:srgbClr val="00213B"/>
          </a:solidFill>
          <a:latin typeface="Arial" charset="0"/>
          <a:ea typeface="ＭＳ Ｐゴシック" charset="-128"/>
          <a:cs typeface="ＭＳ Ｐゴシック" charset="-128"/>
        </a:defRPr>
      </a:lvl8pPr>
      <a:lvl9pPr marL="1828800" algn="l" rtl="0" eaLnBrk="1" fontAlgn="base" hangingPunct="1">
        <a:spcBef>
          <a:spcPct val="0"/>
        </a:spcBef>
        <a:spcAft>
          <a:spcPct val="0"/>
        </a:spcAft>
        <a:defRPr sz="2800" b="1">
          <a:solidFill>
            <a:srgbClr val="00213B"/>
          </a:solidFill>
          <a:latin typeface="Arial" charset="0"/>
          <a:ea typeface="ＭＳ Ｐゴシック" charset="-128"/>
          <a:cs typeface="ＭＳ Ｐゴシック" charset="-128"/>
        </a:defRPr>
      </a:lvl9pPr>
    </p:titleStyle>
    <p:bodyStyle>
      <a:lvl1pPr marL="342900" indent="-342900" algn="l" rtl="0" eaLnBrk="0" fontAlgn="base" hangingPunct="0">
        <a:spcBef>
          <a:spcPct val="20000"/>
        </a:spcBef>
        <a:spcAft>
          <a:spcPct val="0"/>
        </a:spcAft>
        <a:buChar char="•"/>
        <a:defRPr sz="2400">
          <a:solidFill>
            <a:srgbClr val="00213B"/>
          </a:solidFill>
          <a:latin typeface="+mn-lt"/>
          <a:ea typeface="+mn-ea"/>
          <a:cs typeface="+mn-cs"/>
        </a:defRPr>
      </a:lvl1pPr>
      <a:lvl2pPr marL="742950" indent="-285750" algn="l" rtl="0" eaLnBrk="0" fontAlgn="base" hangingPunct="0">
        <a:spcBef>
          <a:spcPct val="20000"/>
        </a:spcBef>
        <a:spcAft>
          <a:spcPct val="0"/>
        </a:spcAft>
        <a:buChar char="–"/>
        <a:defRPr sz="2000">
          <a:solidFill>
            <a:srgbClr val="00213B"/>
          </a:solidFill>
          <a:latin typeface="+mn-lt"/>
          <a:ea typeface="+mn-ea"/>
          <a:cs typeface="ＭＳ Ｐゴシック"/>
        </a:defRPr>
      </a:lvl2pPr>
      <a:lvl3pPr marL="1143000" indent="-228600" algn="l" rtl="0" eaLnBrk="0" fontAlgn="base" hangingPunct="0">
        <a:spcBef>
          <a:spcPct val="20000"/>
        </a:spcBef>
        <a:spcAft>
          <a:spcPct val="0"/>
        </a:spcAft>
        <a:buChar char="•"/>
        <a:defRPr b="1">
          <a:solidFill>
            <a:srgbClr val="00213B"/>
          </a:solidFill>
          <a:latin typeface="+mn-lt"/>
          <a:ea typeface="+mn-ea"/>
          <a:cs typeface="ＭＳ Ｐゴシック"/>
        </a:defRPr>
      </a:lvl3pPr>
      <a:lvl4pPr marL="1600200" indent="-228600" algn="l" rtl="0" eaLnBrk="0" fontAlgn="base" hangingPunct="0">
        <a:spcBef>
          <a:spcPct val="20000"/>
        </a:spcBef>
        <a:spcAft>
          <a:spcPct val="0"/>
        </a:spcAft>
        <a:buChar char="–"/>
        <a:defRPr>
          <a:solidFill>
            <a:srgbClr val="00213B"/>
          </a:solidFill>
          <a:latin typeface="+mn-lt"/>
          <a:ea typeface="+mn-ea"/>
          <a:cs typeface="ＭＳ Ｐゴシック"/>
        </a:defRPr>
      </a:lvl4pPr>
      <a:lvl5pPr marL="2057400" indent="-228600" algn="l" rtl="0" eaLnBrk="0" fontAlgn="base" hangingPunct="0">
        <a:spcBef>
          <a:spcPct val="20000"/>
        </a:spcBef>
        <a:spcAft>
          <a:spcPct val="0"/>
        </a:spcAft>
        <a:buChar char="»"/>
        <a:defRPr sz="1600">
          <a:solidFill>
            <a:srgbClr val="00213B"/>
          </a:solidFill>
          <a:latin typeface="+mn-lt"/>
          <a:ea typeface="+mn-ea"/>
          <a:cs typeface="ＭＳ Ｐゴシック"/>
        </a:defRPr>
      </a:lvl5pPr>
      <a:lvl6pPr marL="2514600" indent="-228600" algn="l" rtl="0" eaLnBrk="1" fontAlgn="base" hangingPunct="1">
        <a:spcBef>
          <a:spcPct val="20000"/>
        </a:spcBef>
        <a:spcAft>
          <a:spcPct val="0"/>
        </a:spcAft>
        <a:buChar char="»"/>
        <a:defRPr sz="1600">
          <a:solidFill>
            <a:srgbClr val="00213B"/>
          </a:solidFill>
          <a:latin typeface="+mn-lt"/>
          <a:ea typeface="+mn-ea"/>
        </a:defRPr>
      </a:lvl6pPr>
      <a:lvl7pPr marL="2971800" indent="-228600" algn="l" rtl="0" eaLnBrk="1" fontAlgn="base" hangingPunct="1">
        <a:spcBef>
          <a:spcPct val="20000"/>
        </a:spcBef>
        <a:spcAft>
          <a:spcPct val="0"/>
        </a:spcAft>
        <a:buChar char="»"/>
        <a:defRPr sz="1600">
          <a:solidFill>
            <a:srgbClr val="00213B"/>
          </a:solidFill>
          <a:latin typeface="+mn-lt"/>
          <a:ea typeface="+mn-ea"/>
        </a:defRPr>
      </a:lvl7pPr>
      <a:lvl8pPr marL="3429000" indent="-228600" algn="l" rtl="0" eaLnBrk="1" fontAlgn="base" hangingPunct="1">
        <a:spcBef>
          <a:spcPct val="20000"/>
        </a:spcBef>
        <a:spcAft>
          <a:spcPct val="0"/>
        </a:spcAft>
        <a:buChar char="»"/>
        <a:defRPr sz="1600">
          <a:solidFill>
            <a:srgbClr val="00213B"/>
          </a:solidFill>
          <a:latin typeface="+mn-lt"/>
          <a:ea typeface="+mn-ea"/>
        </a:defRPr>
      </a:lvl8pPr>
      <a:lvl9pPr marL="3886200" indent="-228600" algn="l" rtl="0" eaLnBrk="1" fontAlgn="base" hangingPunct="1">
        <a:spcBef>
          <a:spcPct val="20000"/>
        </a:spcBef>
        <a:spcAft>
          <a:spcPct val="0"/>
        </a:spcAft>
        <a:buChar char="»"/>
        <a:defRPr sz="1600">
          <a:solidFill>
            <a:srgbClr val="00213B"/>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jp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jpg"/><Relationship Id="rId1" Type="http://schemas.openxmlformats.org/officeDocument/2006/relationships/slideLayout" Target="../slideLayouts/slideLayout1.xml"/><Relationship Id="rId5" Type="http://schemas.openxmlformats.org/officeDocument/2006/relationships/image" Target="../media/image9.emf"/><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gla.ac.uk/media/media_61652_en.pd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gla.ac.uk/myglasgow/archives/help/archiveskillsguide/legalissueswhenconsultingandusingarchives/"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16000" y="0"/>
            <a:ext cx="6234546" cy="6858000"/>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6607745" cy="685800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94970" y="292030"/>
            <a:ext cx="1584176" cy="491369"/>
          </a:xfrm>
          <a:prstGeom prst="rect">
            <a:avLst/>
          </a:prstGeom>
        </p:spPr>
      </p:pic>
      <p:sp>
        <p:nvSpPr>
          <p:cNvPr id="10" name="TextBox 9"/>
          <p:cNvSpPr txBox="1"/>
          <p:nvPr/>
        </p:nvSpPr>
        <p:spPr>
          <a:xfrm>
            <a:off x="110803" y="2207580"/>
            <a:ext cx="4320480" cy="1569660"/>
          </a:xfrm>
          <a:prstGeom prst="rect">
            <a:avLst/>
          </a:prstGeom>
          <a:noFill/>
        </p:spPr>
        <p:txBody>
          <a:bodyPr wrap="square" rtlCol="0">
            <a:spAutoFit/>
          </a:bodyPr>
          <a:lstStyle/>
          <a:p>
            <a:r>
              <a:rPr lang="en-US" sz="3200" dirty="0" smtClean="0">
                <a:solidFill>
                  <a:schemeClr val="bg1"/>
                </a:solidFill>
              </a:rPr>
              <a:t>Archive Skills Guide: </a:t>
            </a:r>
            <a:r>
              <a:rPr lang="en-US" sz="3200" dirty="0" smtClean="0">
                <a:solidFill>
                  <a:schemeClr val="bg1"/>
                </a:solidFill>
              </a:rPr>
              <a:t>Planning your visit to use archives</a:t>
            </a:r>
            <a:endParaRPr lang="en-GB" sz="3200" dirty="0">
              <a:solidFill>
                <a:schemeClr val="bg1"/>
              </a:solidFill>
              <a:latin typeface="Arial" panose="020B0604020202020204" pitchFamily="34" charset="0"/>
              <a:cs typeface="Arial" panose="020B0604020202020204" pitchFamily="34" charset="0"/>
            </a:endParaRPr>
          </a:p>
        </p:txBody>
      </p:sp>
      <p:pic>
        <p:nvPicPr>
          <p:cNvPr id="13" name="Picture 12">
            <a:hlinkClick r:id="" action="ppaction://hlinkshowjump?jump=nextslide"/>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201196" y="5541447"/>
            <a:ext cx="1193800" cy="1193800"/>
          </a:xfrm>
          <a:prstGeom prst="rect">
            <a:avLst/>
          </a:prstGeom>
        </p:spPr>
      </p:pic>
      <p:sp>
        <p:nvSpPr>
          <p:cNvPr id="14" name="TextBox 13"/>
          <p:cNvSpPr txBox="1"/>
          <p:nvPr/>
        </p:nvSpPr>
        <p:spPr>
          <a:xfrm>
            <a:off x="165441" y="932304"/>
            <a:ext cx="3456384" cy="707886"/>
          </a:xfrm>
          <a:prstGeom prst="rect">
            <a:avLst/>
          </a:prstGeom>
          <a:noFill/>
        </p:spPr>
        <p:txBody>
          <a:bodyPr wrap="square" rtlCol="0">
            <a:spAutoFit/>
          </a:bodyPr>
          <a:lstStyle/>
          <a:p>
            <a:r>
              <a:rPr lang="en-GB" sz="2000" dirty="0">
                <a:solidFill>
                  <a:schemeClr val="bg1"/>
                </a:solidFill>
                <a:latin typeface="Arial" panose="020B0604020202020204" pitchFamily="34" charset="0"/>
                <a:cs typeface="Arial" panose="020B0604020202020204" pitchFamily="34" charset="0"/>
              </a:rPr>
              <a:t>Archives and Special Collections Training </a:t>
            </a:r>
            <a:endParaRPr lang="en-GB" sz="2000" dirty="0">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CE5A261D-E7C9-4450-BD86-1CF5B9EA9219}"/>
              </a:ext>
            </a:extLst>
          </p:cNvPr>
          <p:cNvPicPr>
            <a:picLocks noChangeAspect="1"/>
          </p:cNvPicPr>
          <p:nvPr/>
        </p:nvPicPr>
        <p:blipFill>
          <a:blip r:embed="rId6"/>
          <a:stretch>
            <a:fillRect/>
          </a:stretch>
        </p:blipFill>
        <p:spPr>
          <a:xfrm>
            <a:off x="200222" y="5730891"/>
            <a:ext cx="1847315" cy="646331"/>
          </a:xfrm>
          <a:prstGeom prst="rect">
            <a:avLst/>
          </a:prstGeom>
        </p:spPr>
      </p:pic>
      <p:sp>
        <p:nvSpPr>
          <p:cNvPr id="6" name="Rectangle 5">
            <a:extLst>
              <a:ext uri="{FF2B5EF4-FFF2-40B4-BE49-F238E27FC236}">
                <a16:creationId xmlns:a16="http://schemas.microsoft.com/office/drawing/2014/main" id="{D7B9CB2C-93C1-485A-B9DB-93BF60FF2ED0}"/>
              </a:ext>
            </a:extLst>
          </p:cNvPr>
          <p:cNvSpPr/>
          <p:nvPr/>
        </p:nvSpPr>
        <p:spPr>
          <a:xfrm>
            <a:off x="113483" y="6396693"/>
            <a:ext cx="3018358" cy="338554"/>
          </a:xfrm>
          <a:prstGeom prst="rect">
            <a:avLst/>
          </a:prstGeom>
        </p:spPr>
        <p:txBody>
          <a:bodyPr wrap="square">
            <a:spAutoFit/>
          </a:bodyPr>
          <a:lstStyle/>
          <a:p>
            <a:r>
              <a:rPr lang="fr-FR" sz="800" dirty="0">
                <a:solidFill>
                  <a:schemeClr val="bg1"/>
                </a:solidFill>
              </a:rPr>
              <a:t>This  work is made available under  a Creative Commons Attribution-Non Commercial 4.0 International License (CC BY-NC 4.0)</a:t>
            </a:r>
            <a:endParaRPr lang="en-GB" sz="800" dirty="0">
              <a:solidFill>
                <a:schemeClr val="bg1"/>
              </a:solidFill>
            </a:endParaRPr>
          </a:p>
        </p:txBody>
      </p:sp>
      <p:sp>
        <p:nvSpPr>
          <p:cNvPr id="11" name="TextBox 10">
            <a:extLst>
              <a:ext uri="{FF2B5EF4-FFF2-40B4-BE49-F238E27FC236}">
                <a16:creationId xmlns:a16="http://schemas.microsoft.com/office/drawing/2014/main" id="{3FEE170B-E908-4C7E-B3D3-1A19F28FE5C8}"/>
              </a:ext>
            </a:extLst>
          </p:cNvPr>
          <p:cNvSpPr txBox="1"/>
          <p:nvPr/>
        </p:nvSpPr>
        <p:spPr>
          <a:xfrm>
            <a:off x="144240" y="4419451"/>
            <a:ext cx="4109800" cy="1015663"/>
          </a:xfrm>
          <a:prstGeom prst="rect">
            <a:avLst/>
          </a:prstGeom>
          <a:noFill/>
        </p:spPr>
        <p:txBody>
          <a:bodyPr wrap="square" rtlCol="0">
            <a:spAutoFit/>
          </a:bodyPr>
          <a:lstStyle/>
          <a:p>
            <a:r>
              <a:rPr lang="en-GB" sz="2000" dirty="0" smtClean="0">
                <a:solidFill>
                  <a:schemeClr val="bg1"/>
                </a:solidFill>
                <a:latin typeface="Arial" panose="020B0604020202020204" pitchFamily="34" charset="0"/>
                <a:cs typeface="Arial" panose="020B0604020202020204" pitchFamily="34" charset="0"/>
              </a:rPr>
              <a:t>Archives and Special Collections (ASC)</a:t>
            </a:r>
          </a:p>
          <a:p>
            <a:endParaRPr lang="en-GB" sz="20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195004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32179" y="-1"/>
            <a:ext cx="6234547" cy="6858001"/>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6607745" cy="685800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67544" y="345343"/>
            <a:ext cx="1584176" cy="491369"/>
          </a:xfrm>
          <a:prstGeom prst="rect">
            <a:avLst/>
          </a:prstGeom>
        </p:spPr>
      </p:pic>
      <p:sp>
        <p:nvSpPr>
          <p:cNvPr id="8" name="TextBox 7"/>
          <p:cNvSpPr txBox="1"/>
          <p:nvPr/>
        </p:nvSpPr>
        <p:spPr>
          <a:xfrm>
            <a:off x="395536" y="1249015"/>
            <a:ext cx="3456384" cy="830997"/>
          </a:xfrm>
          <a:prstGeom prst="rect">
            <a:avLst/>
          </a:prstGeom>
          <a:noFill/>
        </p:spPr>
        <p:txBody>
          <a:bodyPr wrap="square" rtlCol="0">
            <a:spAutoFit/>
          </a:bodyPr>
          <a:lstStyle/>
          <a:p>
            <a:r>
              <a:rPr lang="en-GB" sz="2400" dirty="0">
                <a:solidFill>
                  <a:schemeClr val="bg1"/>
                </a:solidFill>
                <a:latin typeface="Arial" panose="020B0604020202020204" pitchFamily="34" charset="0"/>
                <a:cs typeface="Arial" panose="020B0604020202020204" pitchFamily="34" charset="0"/>
              </a:rPr>
              <a:t>Archives and Special Collections</a:t>
            </a:r>
            <a:endParaRPr lang="en-GB" sz="1400" dirty="0">
              <a:latin typeface="Arial" panose="020B0604020202020204" pitchFamily="34" charset="0"/>
              <a:cs typeface="Arial" panose="020B0604020202020204" pitchFamily="34" charset="0"/>
            </a:endParaRPr>
          </a:p>
        </p:txBody>
      </p:sp>
      <p:sp>
        <p:nvSpPr>
          <p:cNvPr id="10" name="TextBox 9"/>
          <p:cNvSpPr txBox="1"/>
          <p:nvPr/>
        </p:nvSpPr>
        <p:spPr>
          <a:xfrm>
            <a:off x="395536" y="3645024"/>
            <a:ext cx="4104456" cy="1631216"/>
          </a:xfrm>
          <a:prstGeom prst="rect">
            <a:avLst/>
          </a:prstGeom>
          <a:noFill/>
        </p:spPr>
        <p:txBody>
          <a:bodyPr wrap="square" rtlCol="0">
            <a:spAutoFit/>
          </a:bodyPr>
          <a:lstStyle/>
          <a:p>
            <a:r>
              <a:rPr lang="en-GB" sz="2000" dirty="0">
                <a:solidFill>
                  <a:schemeClr val="bg1"/>
                </a:solidFill>
                <a:latin typeface="Arial" panose="020B0604020202020204" pitchFamily="34" charset="0"/>
                <a:cs typeface="Arial" panose="020B0604020202020204" pitchFamily="34" charset="0"/>
              </a:rPr>
              <a:t>To learn more about ASC, our services and how we can support </a:t>
            </a:r>
            <a:r>
              <a:rPr lang="en-GB" sz="2000" dirty="0">
                <a:solidFill>
                  <a:schemeClr val="bg1">
                    <a:lumMod val="95000"/>
                  </a:schemeClr>
                </a:solidFill>
                <a:latin typeface="Arial" panose="020B0604020202020204" pitchFamily="34" charset="0"/>
                <a:cs typeface="Arial" panose="020B0604020202020204" pitchFamily="34" charset="0"/>
              </a:rPr>
              <a:t>you, please visit our website: </a:t>
            </a:r>
            <a:r>
              <a:rPr lang="en-GB" sz="2000" u="sng" dirty="0">
                <a:solidFill>
                  <a:schemeClr val="bg1"/>
                </a:solidFill>
                <a:latin typeface="Arial" panose="020B0604020202020204" pitchFamily="34" charset="0"/>
                <a:cs typeface="Arial" panose="020B0604020202020204" pitchFamily="34" charset="0"/>
              </a:rPr>
              <a:t>https://www.gla.ac.uk/myglasgow/archivespecialcollections</a:t>
            </a:r>
            <a:r>
              <a:rPr lang="en-GB" sz="2000" dirty="0">
                <a:solidFill>
                  <a:schemeClr val="bg1"/>
                </a:solidFill>
                <a:latin typeface="Arial" panose="020B0604020202020204" pitchFamily="34" charset="0"/>
                <a:cs typeface="Arial" panose="020B0604020202020204" pitchFamily="34" charset="0"/>
              </a:rPr>
              <a:t>/  </a:t>
            </a:r>
          </a:p>
        </p:txBody>
      </p:sp>
      <p:sp>
        <p:nvSpPr>
          <p:cNvPr id="2" name="Rectangle 1">
            <a:extLst>
              <a:ext uri="{FF2B5EF4-FFF2-40B4-BE49-F238E27FC236}">
                <a16:creationId xmlns:a16="http://schemas.microsoft.com/office/drawing/2014/main" id="{540D67AF-DB49-4122-AFBF-AC30568E18F3}"/>
              </a:ext>
            </a:extLst>
          </p:cNvPr>
          <p:cNvSpPr/>
          <p:nvPr/>
        </p:nvSpPr>
        <p:spPr>
          <a:xfrm>
            <a:off x="605792" y="5583644"/>
            <a:ext cx="1886157" cy="369332"/>
          </a:xfrm>
          <a:prstGeom prst="rect">
            <a:avLst/>
          </a:prstGeom>
        </p:spPr>
        <p:txBody>
          <a:bodyPr wrap="none">
            <a:spAutoFit/>
          </a:bodyPr>
          <a:lstStyle/>
          <a:p>
            <a:r>
              <a:rPr lang="en-GB" dirty="0">
                <a:solidFill>
                  <a:schemeClr val="bg1"/>
                </a:solidFill>
              </a:rPr>
              <a:t>@</a:t>
            </a:r>
            <a:r>
              <a:rPr lang="en-GB" dirty="0" err="1">
                <a:solidFill>
                  <a:schemeClr val="bg1"/>
                </a:solidFill>
              </a:rPr>
              <a:t>UofGlasgowASC</a:t>
            </a:r>
            <a:endParaRPr lang="en-GB" dirty="0">
              <a:solidFill>
                <a:schemeClr val="bg1"/>
              </a:solidFill>
            </a:endParaRPr>
          </a:p>
        </p:txBody>
      </p:sp>
      <p:pic>
        <p:nvPicPr>
          <p:cNvPr id="9" name="Picture 8">
            <a:extLst>
              <a:ext uri="{FF2B5EF4-FFF2-40B4-BE49-F238E27FC236}">
                <a16:creationId xmlns:a16="http://schemas.microsoft.com/office/drawing/2014/main" id="{2E65E2E2-58B5-4832-8D04-4F616DEE5480}"/>
              </a:ext>
            </a:extLst>
          </p:cNvPr>
          <p:cNvPicPr>
            <a:picLocks noChangeAspect="1"/>
          </p:cNvPicPr>
          <p:nvPr/>
        </p:nvPicPr>
        <p:blipFill>
          <a:blip r:embed="rId5"/>
          <a:stretch>
            <a:fillRect/>
          </a:stretch>
        </p:blipFill>
        <p:spPr>
          <a:xfrm>
            <a:off x="448435" y="5667510"/>
            <a:ext cx="242653" cy="201600"/>
          </a:xfrm>
          <a:prstGeom prst="rect">
            <a:avLst/>
          </a:prstGeom>
        </p:spPr>
      </p:pic>
    </p:spTree>
    <p:extLst>
      <p:ext uri="{BB962C8B-B14F-4D97-AF65-F5344CB8AC3E}">
        <p14:creationId xmlns:p14="http://schemas.microsoft.com/office/powerpoint/2010/main" val="7256414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2"/>
          <p:cNvSpPr>
            <a:spLocks noGrp="1"/>
          </p:cNvSpPr>
          <p:nvPr>
            <p:ph idx="1"/>
          </p:nvPr>
        </p:nvSpPr>
        <p:spPr>
          <a:xfrm>
            <a:off x="179512" y="1772816"/>
            <a:ext cx="5328592" cy="3887788"/>
          </a:xfrm>
        </p:spPr>
        <p:txBody>
          <a:bodyPr/>
          <a:lstStyle/>
          <a:p>
            <a:pPr eaLnBrk="1" hangingPunct="1">
              <a:spcBef>
                <a:spcPts val="0"/>
              </a:spcBef>
              <a:buFontTx/>
              <a:buNone/>
            </a:pPr>
            <a:r>
              <a:rPr lang="en-GB" dirty="0" smtClean="0"/>
              <a:t>Planning </a:t>
            </a:r>
            <a:r>
              <a:rPr lang="en-GB" dirty="0"/>
              <a:t>ahead is always advisable </a:t>
            </a:r>
            <a:endParaRPr lang="en-GB" dirty="0" smtClean="0"/>
          </a:p>
          <a:p>
            <a:pPr eaLnBrk="1" hangingPunct="1">
              <a:spcBef>
                <a:spcPts val="0"/>
              </a:spcBef>
              <a:buFontTx/>
              <a:buNone/>
            </a:pPr>
            <a:r>
              <a:rPr lang="en-GB" dirty="0" smtClean="0"/>
              <a:t>to </a:t>
            </a:r>
            <a:r>
              <a:rPr lang="en-GB" dirty="0"/>
              <a:t>ensure you make the most of a visit </a:t>
            </a:r>
            <a:endParaRPr lang="en-GB" dirty="0" smtClean="0"/>
          </a:p>
          <a:p>
            <a:pPr eaLnBrk="1" hangingPunct="1">
              <a:spcBef>
                <a:spcPts val="0"/>
              </a:spcBef>
              <a:buFontTx/>
              <a:buNone/>
            </a:pPr>
            <a:r>
              <a:rPr lang="en-GB" dirty="0" smtClean="0"/>
              <a:t>to </a:t>
            </a:r>
            <a:r>
              <a:rPr lang="en-GB" dirty="0"/>
              <a:t>any archive repository.</a:t>
            </a:r>
          </a:p>
          <a:p>
            <a:pPr eaLnBrk="1" hangingPunct="1">
              <a:spcBef>
                <a:spcPts val="0"/>
              </a:spcBef>
              <a:buFontTx/>
              <a:buNone/>
            </a:pPr>
            <a:endParaRPr lang="en-GB" dirty="0"/>
          </a:p>
          <a:p>
            <a:pPr eaLnBrk="1" hangingPunct="1">
              <a:spcBef>
                <a:spcPts val="0"/>
              </a:spcBef>
              <a:buFontTx/>
              <a:buNone/>
            </a:pPr>
            <a:r>
              <a:rPr lang="en-GB" dirty="0"/>
              <a:t>Most archives have rules and </a:t>
            </a:r>
            <a:endParaRPr lang="en-GB" dirty="0" smtClean="0"/>
          </a:p>
          <a:p>
            <a:pPr eaLnBrk="1" hangingPunct="1">
              <a:spcBef>
                <a:spcPts val="0"/>
              </a:spcBef>
              <a:buFontTx/>
              <a:buNone/>
            </a:pPr>
            <a:r>
              <a:rPr lang="en-GB" dirty="0" smtClean="0"/>
              <a:t>regulations </a:t>
            </a:r>
            <a:r>
              <a:rPr lang="en-GB" dirty="0"/>
              <a:t>which seem strange to </a:t>
            </a:r>
            <a:endParaRPr lang="en-GB" dirty="0" smtClean="0"/>
          </a:p>
          <a:p>
            <a:pPr eaLnBrk="1" hangingPunct="1">
              <a:spcBef>
                <a:spcPts val="0"/>
              </a:spcBef>
              <a:buFontTx/>
              <a:buNone/>
            </a:pPr>
            <a:r>
              <a:rPr lang="en-GB" dirty="0" smtClean="0"/>
              <a:t>start </a:t>
            </a:r>
            <a:r>
              <a:rPr lang="en-GB" dirty="0"/>
              <a:t>with.  For example most only </a:t>
            </a:r>
            <a:endParaRPr lang="en-GB" dirty="0" smtClean="0"/>
          </a:p>
          <a:p>
            <a:pPr eaLnBrk="1" hangingPunct="1">
              <a:spcBef>
                <a:spcPts val="0"/>
              </a:spcBef>
              <a:buFontTx/>
              <a:buNone/>
            </a:pPr>
            <a:r>
              <a:rPr lang="en-GB" dirty="0" smtClean="0"/>
              <a:t>allow </a:t>
            </a:r>
            <a:r>
              <a:rPr lang="en-GB" dirty="0"/>
              <a:t>the use of pencils rather than </a:t>
            </a:r>
            <a:endParaRPr lang="en-GB" dirty="0" smtClean="0"/>
          </a:p>
          <a:p>
            <a:pPr eaLnBrk="1" hangingPunct="1">
              <a:spcBef>
                <a:spcPts val="0"/>
              </a:spcBef>
              <a:buFontTx/>
              <a:buNone/>
            </a:pPr>
            <a:r>
              <a:rPr lang="en-GB" dirty="0" smtClean="0"/>
              <a:t>pens </a:t>
            </a:r>
            <a:r>
              <a:rPr lang="en-GB" dirty="0"/>
              <a:t>for making notes as there is less </a:t>
            </a:r>
            <a:endParaRPr lang="en-GB" dirty="0" smtClean="0"/>
          </a:p>
          <a:p>
            <a:pPr eaLnBrk="1" hangingPunct="1">
              <a:spcBef>
                <a:spcPts val="0"/>
              </a:spcBef>
              <a:buFontTx/>
              <a:buNone/>
            </a:pPr>
            <a:r>
              <a:rPr lang="en-GB" dirty="0" smtClean="0"/>
              <a:t>danger </a:t>
            </a:r>
            <a:r>
              <a:rPr lang="en-GB" dirty="0"/>
              <a:t>of causing damage to unique </a:t>
            </a:r>
            <a:endParaRPr lang="en-GB" dirty="0" smtClean="0"/>
          </a:p>
          <a:p>
            <a:pPr eaLnBrk="1" hangingPunct="1">
              <a:spcBef>
                <a:spcPts val="0"/>
              </a:spcBef>
              <a:buFontTx/>
              <a:buNone/>
            </a:pPr>
            <a:r>
              <a:rPr lang="en-GB" dirty="0" smtClean="0"/>
              <a:t>and </a:t>
            </a:r>
            <a:r>
              <a:rPr lang="en-GB" dirty="0"/>
              <a:t>irreplaceable documents.</a:t>
            </a:r>
            <a:endParaRPr lang="en-GB" dirty="0" smtClean="0"/>
          </a:p>
        </p:txBody>
      </p:sp>
      <p:pic>
        <p:nvPicPr>
          <p:cNvPr id="2" name="Picture 1"/>
          <p:cNvPicPr>
            <a:picLocks noChangeAspect="1"/>
          </p:cNvPicPr>
          <p:nvPr/>
        </p:nvPicPr>
        <p:blipFill>
          <a:blip r:embed="rId3"/>
          <a:stretch>
            <a:fillRect/>
          </a:stretch>
        </p:blipFill>
        <p:spPr>
          <a:xfrm>
            <a:off x="5796136" y="1786109"/>
            <a:ext cx="2660898" cy="3979976"/>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University of Glasgow Archive</a:t>
            </a:r>
            <a:endParaRPr lang="en-GB" dirty="0"/>
          </a:p>
        </p:txBody>
      </p:sp>
      <p:sp>
        <p:nvSpPr>
          <p:cNvPr id="3" name="Content Placeholder 2"/>
          <p:cNvSpPr>
            <a:spLocks noGrp="1"/>
          </p:cNvSpPr>
          <p:nvPr>
            <p:ph idx="1"/>
          </p:nvPr>
        </p:nvSpPr>
        <p:spPr/>
        <p:txBody>
          <a:bodyPr/>
          <a:lstStyle/>
          <a:p>
            <a:pPr marL="0" indent="0">
              <a:buNone/>
            </a:pPr>
            <a:r>
              <a:rPr lang="en-GB" dirty="0"/>
              <a:t>The </a:t>
            </a:r>
            <a:r>
              <a:rPr lang="en-GB" dirty="0">
                <a:hlinkClick r:id="rId2"/>
              </a:rPr>
              <a:t>University of Glasgow’s rules and regulations </a:t>
            </a:r>
            <a:r>
              <a:rPr lang="en-GB" dirty="0" smtClean="0"/>
              <a:t>on </a:t>
            </a:r>
            <a:r>
              <a:rPr lang="en-GB" dirty="0"/>
              <a:t>using archives are fairly typical but you should check if there is anything else before you visit a new repository. </a:t>
            </a:r>
            <a:endParaRPr lang="en-GB" dirty="0" smtClean="0"/>
          </a:p>
          <a:p>
            <a:pPr marL="0" indent="0">
              <a:buNone/>
            </a:pPr>
            <a:endParaRPr lang="en-GB" dirty="0"/>
          </a:p>
          <a:p>
            <a:pPr marL="0" indent="0">
              <a:buNone/>
            </a:pPr>
            <a:r>
              <a:rPr lang="en-GB" dirty="0" smtClean="0"/>
              <a:t>Over the next few slides, we’ll suggest some things you should consider checking before your visit to an archive. </a:t>
            </a:r>
          </a:p>
          <a:p>
            <a:endParaRPr lang="en-GB" dirty="0"/>
          </a:p>
        </p:txBody>
      </p:sp>
    </p:spTree>
    <p:extLst>
      <p:ext uri="{BB962C8B-B14F-4D97-AF65-F5344CB8AC3E}">
        <p14:creationId xmlns:p14="http://schemas.microsoft.com/office/powerpoint/2010/main" val="8843968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Questions to consider before your visit:</a:t>
            </a:r>
            <a:endParaRPr lang="en-GB" dirty="0"/>
          </a:p>
        </p:txBody>
      </p:sp>
      <p:sp>
        <p:nvSpPr>
          <p:cNvPr id="3" name="Content Placeholder 2"/>
          <p:cNvSpPr>
            <a:spLocks noGrp="1"/>
          </p:cNvSpPr>
          <p:nvPr>
            <p:ph idx="1"/>
          </p:nvPr>
        </p:nvSpPr>
        <p:spPr>
          <a:xfrm>
            <a:off x="368139" y="2133600"/>
            <a:ext cx="8382000" cy="3886200"/>
          </a:xfrm>
        </p:spPr>
        <p:txBody>
          <a:bodyPr/>
          <a:lstStyle/>
          <a:p>
            <a:r>
              <a:rPr lang="en-GB" dirty="0"/>
              <a:t>Are there any special conditions of access for that particular archive repository? Some places require a formal letter of introduction from your University before they will allow access.</a:t>
            </a:r>
          </a:p>
          <a:p>
            <a:r>
              <a:rPr lang="en-GB" dirty="0"/>
              <a:t>What identification do you need to take with you?</a:t>
            </a:r>
          </a:p>
          <a:p>
            <a:r>
              <a:rPr lang="en-GB" dirty="0"/>
              <a:t>Do you need to make an appointment?</a:t>
            </a:r>
          </a:p>
          <a:p>
            <a:endParaRPr lang="en-GB" dirty="0"/>
          </a:p>
        </p:txBody>
      </p:sp>
    </p:spTree>
    <p:extLst>
      <p:ext uri="{BB962C8B-B14F-4D97-AF65-F5344CB8AC3E}">
        <p14:creationId xmlns:p14="http://schemas.microsoft.com/office/powerpoint/2010/main" val="39477032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Questions to consider before your </a:t>
            </a:r>
            <a:r>
              <a:rPr lang="en-GB" dirty="0" smtClean="0"/>
              <a:t>visit (continued)</a:t>
            </a:r>
            <a:endParaRPr lang="en-GB" dirty="0"/>
          </a:p>
        </p:txBody>
      </p:sp>
      <p:sp>
        <p:nvSpPr>
          <p:cNvPr id="3" name="Content Placeholder 2"/>
          <p:cNvSpPr>
            <a:spLocks noGrp="1"/>
          </p:cNvSpPr>
          <p:nvPr>
            <p:ph idx="1"/>
          </p:nvPr>
        </p:nvSpPr>
        <p:spPr>
          <a:xfrm>
            <a:off x="396213" y="2492896"/>
            <a:ext cx="8382000" cy="3886200"/>
          </a:xfrm>
        </p:spPr>
        <p:txBody>
          <a:bodyPr/>
          <a:lstStyle/>
          <a:p>
            <a:r>
              <a:rPr lang="en-GB" dirty="0"/>
              <a:t>Will the records you want be available at the time you want to visit?  For example sometimes records need to be brought from off-site stores, or they may be too fragile to consult without prior conservation treatment or some </a:t>
            </a:r>
            <a:r>
              <a:rPr lang="en-GB" dirty="0">
                <a:hlinkClick r:id="rId2"/>
              </a:rPr>
              <a:t>20th and 21st century records may have restrictions to protect the confidentiality of the subjects</a:t>
            </a:r>
            <a:r>
              <a:rPr lang="en-GB" dirty="0"/>
              <a:t>.</a:t>
            </a:r>
          </a:p>
          <a:p>
            <a:r>
              <a:rPr lang="en-GB" dirty="0"/>
              <a:t>If you are planning a whole day visit, is there somewhere you can buy food locally or should you take something with you?</a:t>
            </a:r>
          </a:p>
          <a:p>
            <a:endParaRPr lang="en-GB" dirty="0"/>
          </a:p>
        </p:txBody>
      </p:sp>
    </p:spTree>
    <p:extLst>
      <p:ext uri="{BB962C8B-B14F-4D97-AF65-F5344CB8AC3E}">
        <p14:creationId xmlns:p14="http://schemas.microsoft.com/office/powerpoint/2010/main" val="25185155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484784"/>
            <a:ext cx="8382000" cy="685800"/>
          </a:xfrm>
        </p:spPr>
        <p:txBody>
          <a:bodyPr/>
          <a:lstStyle/>
          <a:p>
            <a:r>
              <a:rPr lang="en-GB" dirty="0" smtClean="0"/>
              <a:t>Questions to consider before </a:t>
            </a:r>
            <a:r>
              <a:rPr lang="en-GB" dirty="0"/>
              <a:t>your visit (continued)</a:t>
            </a:r>
          </a:p>
        </p:txBody>
      </p:sp>
      <p:sp>
        <p:nvSpPr>
          <p:cNvPr id="3" name="Content Placeholder 2"/>
          <p:cNvSpPr>
            <a:spLocks noGrp="1"/>
          </p:cNvSpPr>
          <p:nvPr>
            <p:ph idx="1"/>
          </p:nvPr>
        </p:nvSpPr>
        <p:spPr>
          <a:xfrm>
            <a:off x="381000" y="2420888"/>
            <a:ext cx="8382000" cy="3886200"/>
          </a:xfrm>
        </p:spPr>
        <p:txBody>
          <a:bodyPr/>
          <a:lstStyle/>
          <a:p>
            <a:r>
              <a:rPr lang="en-GB" dirty="0"/>
              <a:t>Can you take a laptop computer?</a:t>
            </a:r>
          </a:p>
          <a:p>
            <a:r>
              <a:rPr lang="en-GB" dirty="0"/>
              <a:t>What size of bag will you be permitted to take into the reading room?  Are there lockers to leave larger bags?</a:t>
            </a:r>
          </a:p>
          <a:p>
            <a:r>
              <a:rPr lang="en-GB" dirty="0"/>
              <a:t>Do they allow pre-ordering of documents so you don’t have to wait for them to come from the stores?</a:t>
            </a:r>
          </a:p>
          <a:p>
            <a:r>
              <a:rPr lang="en-GB" dirty="0"/>
              <a:t>Do they allow digital cameras or do they have a photocopying service?</a:t>
            </a:r>
          </a:p>
          <a:p>
            <a:endParaRPr lang="en-GB" dirty="0"/>
          </a:p>
        </p:txBody>
      </p:sp>
    </p:spTree>
    <p:extLst>
      <p:ext uri="{BB962C8B-B14F-4D97-AF65-F5344CB8AC3E}">
        <p14:creationId xmlns:p14="http://schemas.microsoft.com/office/powerpoint/2010/main" val="38806305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Planning to use archive held in private hands</a:t>
            </a:r>
          </a:p>
        </p:txBody>
      </p:sp>
      <p:sp>
        <p:nvSpPr>
          <p:cNvPr id="3" name="Content Placeholder 2"/>
          <p:cNvSpPr>
            <a:spLocks noGrp="1"/>
          </p:cNvSpPr>
          <p:nvPr>
            <p:ph idx="1"/>
          </p:nvPr>
        </p:nvSpPr>
        <p:spPr/>
        <p:txBody>
          <a:bodyPr/>
          <a:lstStyle/>
          <a:p>
            <a:pPr marL="0" indent="0">
              <a:buNone/>
            </a:pPr>
            <a:r>
              <a:rPr lang="en-GB" dirty="0"/>
              <a:t>There is no legal obligation for archives held by private individuals or organisations to let you see their archives.  You should write outlining your research topic and why it is important that you see their archive and then hope that they will grant you access. There is little that you can do if they say no.</a:t>
            </a:r>
            <a:endParaRPr lang="en-GB" dirty="0"/>
          </a:p>
        </p:txBody>
      </p:sp>
    </p:spTree>
    <p:extLst>
      <p:ext uri="{BB962C8B-B14F-4D97-AF65-F5344CB8AC3E}">
        <p14:creationId xmlns:p14="http://schemas.microsoft.com/office/powerpoint/2010/main" val="27440100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More in the Archive Skills Guide collection</a:t>
            </a:r>
            <a:endParaRPr lang="en-GB" dirty="0"/>
          </a:p>
        </p:txBody>
      </p:sp>
      <p:sp>
        <p:nvSpPr>
          <p:cNvPr id="3" name="Content Placeholder 2"/>
          <p:cNvSpPr>
            <a:spLocks noGrp="1"/>
          </p:cNvSpPr>
          <p:nvPr>
            <p:ph idx="1"/>
          </p:nvPr>
        </p:nvSpPr>
        <p:spPr/>
        <p:txBody>
          <a:bodyPr/>
          <a:lstStyle/>
          <a:p>
            <a:r>
              <a:rPr lang="en-GB" dirty="0" smtClean="0"/>
              <a:t>Finding an archive for your research</a:t>
            </a:r>
            <a:endParaRPr lang="en-GB" dirty="0"/>
          </a:p>
          <a:p>
            <a:r>
              <a:rPr lang="en-GB" dirty="0"/>
              <a:t>What to expect when you get there</a:t>
            </a:r>
          </a:p>
          <a:p>
            <a:r>
              <a:rPr lang="en-GB" dirty="0"/>
              <a:t>Reading old handwriting (Palaeography)</a:t>
            </a:r>
          </a:p>
          <a:p>
            <a:r>
              <a:rPr lang="en-GB" dirty="0"/>
              <a:t>Latin skills</a:t>
            </a:r>
          </a:p>
          <a:p>
            <a:r>
              <a:rPr lang="en-GB" dirty="0"/>
              <a:t>Legal issues when consulting and using archives</a:t>
            </a:r>
          </a:p>
          <a:p>
            <a:r>
              <a:rPr lang="en-GB" dirty="0"/>
              <a:t>Historical currency, weights, measures and dates</a:t>
            </a:r>
          </a:p>
        </p:txBody>
      </p:sp>
    </p:spTree>
    <p:extLst>
      <p:ext uri="{BB962C8B-B14F-4D97-AF65-F5344CB8AC3E}">
        <p14:creationId xmlns:p14="http://schemas.microsoft.com/office/powerpoint/2010/main" val="32004439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Contact us</a:t>
            </a:r>
            <a:endParaRPr lang="en-GB" dirty="0"/>
          </a:p>
        </p:txBody>
      </p:sp>
      <p:sp>
        <p:nvSpPr>
          <p:cNvPr id="3" name="Content Placeholder 2"/>
          <p:cNvSpPr>
            <a:spLocks noGrp="1"/>
          </p:cNvSpPr>
          <p:nvPr>
            <p:ph idx="1"/>
          </p:nvPr>
        </p:nvSpPr>
        <p:spPr/>
        <p:txBody>
          <a:bodyPr/>
          <a:lstStyle/>
          <a:p>
            <a:pPr marL="0" indent="0">
              <a:buNone/>
            </a:pPr>
            <a:r>
              <a:rPr lang="en-GB" dirty="0"/>
              <a:t>To learn more about ASC, our services and how we can support you, please visit our website: https://www.gla.ac.uk/</a:t>
            </a:r>
            <a:r>
              <a:rPr lang="en-GB" dirty="0" err="1"/>
              <a:t>myglasgow</a:t>
            </a:r>
            <a:r>
              <a:rPr lang="en-GB" dirty="0"/>
              <a:t>/</a:t>
            </a:r>
            <a:r>
              <a:rPr lang="en-GB" dirty="0" err="1"/>
              <a:t>archivespecialcollections</a:t>
            </a:r>
            <a:r>
              <a:rPr lang="en-GB" dirty="0"/>
              <a:t>/ </a:t>
            </a:r>
            <a:r>
              <a:rPr lang="en-GB" dirty="0" smtClean="0"/>
              <a:t> </a:t>
            </a:r>
            <a:endParaRPr lang="en-GB" dirty="0"/>
          </a:p>
        </p:txBody>
      </p:sp>
    </p:spTree>
    <p:extLst>
      <p:ext uri="{BB962C8B-B14F-4D97-AF65-F5344CB8AC3E}">
        <p14:creationId xmlns:p14="http://schemas.microsoft.com/office/powerpoint/2010/main" val="1521087298"/>
      </p:ext>
    </p:extLst>
  </p:cSld>
  <p:clrMapOvr>
    <a:masterClrMapping/>
  </p:clrMapOvr>
</p:sld>
</file>

<file path=ppt/theme/theme1.xml><?xml version="1.0" encoding="utf-8"?>
<a:theme xmlns:a="http://schemas.openxmlformats.org/drawingml/2006/main" name="University Tower cover">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ea typeface="ＭＳ Ｐゴシック" charset="-128"/>
            <a:cs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ea typeface="ＭＳ Ｐゴシック" charset="-128"/>
            <a:cs typeface="ＭＳ Ｐゴシック" charset="-128"/>
          </a:defRPr>
        </a:defP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University Tower cover</Template>
  <TotalTime>892</TotalTime>
  <Words>394</Words>
  <Application>Microsoft Office PowerPoint</Application>
  <PresentationFormat>On-screen Show (4:3)</PresentationFormat>
  <Paragraphs>46</Paragraphs>
  <Slides>10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ＭＳ Ｐゴシック</vt:lpstr>
      <vt:lpstr>Arial</vt:lpstr>
      <vt:lpstr>Calibri</vt:lpstr>
      <vt:lpstr>University Tower cover</vt:lpstr>
      <vt:lpstr>PowerPoint Presentation</vt:lpstr>
      <vt:lpstr>PowerPoint Presentation</vt:lpstr>
      <vt:lpstr>University of Glasgow Archive</vt:lpstr>
      <vt:lpstr>Questions to consider before your visit:</vt:lpstr>
      <vt:lpstr>Questions to consider before your visit (continued)</vt:lpstr>
      <vt:lpstr>Questions to consider before your visit (continued)</vt:lpstr>
      <vt:lpstr>Planning to use archive held in private hands</vt:lpstr>
      <vt:lpstr>More in the Archive Skills Guide collection</vt:lpstr>
      <vt:lpstr>Contact us</vt:lpstr>
      <vt:lpstr>PowerPoint Presentation</vt:lpstr>
    </vt:vector>
  </TitlesOfParts>
  <Company>University of Glasgow</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Moira Rankin</dc:creator>
  <cp:lastModifiedBy>Joy Davidson</cp:lastModifiedBy>
  <cp:revision>78</cp:revision>
  <dcterms:created xsi:type="dcterms:W3CDTF">2012-10-08T13:14:19Z</dcterms:created>
  <dcterms:modified xsi:type="dcterms:W3CDTF">2018-03-19T16:34:17Z</dcterms:modified>
</cp:coreProperties>
</file>