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handoutMasterIdLst>
    <p:handoutMasterId r:id="rId10"/>
  </p:handoutMasterIdLst>
  <p:sldIdLst>
    <p:sldId id="302" r:id="rId2"/>
    <p:sldId id="257" r:id="rId3"/>
    <p:sldId id="316" r:id="rId4"/>
    <p:sldId id="317" r:id="rId5"/>
    <p:sldId id="314" r:id="rId6"/>
    <p:sldId id="315" r:id="rId7"/>
    <p:sldId id="303" r:id="rId8"/>
  </p:sldIdLst>
  <p:sldSz cx="9144000" cy="6858000" type="screen4x3"/>
  <p:notesSz cx="6834188" cy="9979025"/>
  <p:defaultTextStyle>
    <a:defPPr>
      <a:defRPr lang="en-GB"/>
    </a:defPPr>
    <a:lvl1pPr algn="l" rtl="0" fontAlgn="base">
      <a:spcBef>
        <a:spcPct val="0"/>
      </a:spcBef>
      <a:spcAft>
        <a:spcPct val="0"/>
      </a:spcAft>
      <a:defRPr sz="2400" kern="1200">
        <a:solidFill>
          <a:schemeClr val="tx1"/>
        </a:solidFill>
        <a:latin typeface="Arial" charset="0"/>
        <a:ea typeface="ＭＳ Ｐゴシック"/>
        <a:cs typeface="ＭＳ Ｐゴシック"/>
      </a:defRPr>
    </a:lvl1pPr>
    <a:lvl2pPr marL="457200" algn="l" rtl="0" fontAlgn="base">
      <a:spcBef>
        <a:spcPct val="0"/>
      </a:spcBef>
      <a:spcAft>
        <a:spcPct val="0"/>
      </a:spcAft>
      <a:defRPr sz="2400" kern="1200">
        <a:solidFill>
          <a:schemeClr val="tx1"/>
        </a:solidFill>
        <a:latin typeface="Arial" charset="0"/>
        <a:ea typeface="ＭＳ Ｐゴシック"/>
        <a:cs typeface="ＭＳ Ｐゴシック"/>
      </a:defRPr>
    </a:lvl2pPr>
    <a:lvl3pPr marL="914400" algn="l" rtl="0" fontAlgn="base">
      <a:spcBef>
        <a:spcPct val="0"/>
      </a:spcBef>
      <a:spcAft>
        <a:spcPct val="0"/>
      </a:spcAft>
      <a:defRPr sz="2400" kern="1200">
        <a:solidFill>
          <a:schemeClr val="tx1"/>
        </a:solidFill>
        <a:latin typeface="Arial" charset="0"/>
        <a:ea typeface="ＭＳ Ｐゴシック"/>
        <a:cs typeface="ＭＳ Ｐゴシック"/>
      </a:defRPr>
    </a:lvl3pPr>
    <a:lvl4pPr marL="1371600" algn="l" rtl="0" fontAlgn="base">
      <a:spcBef>
        <a:spcPct val="0"/>
      </a:spcBef>
      <a:spcAft>
        <a:spcPct val="0"/>
      </a:spcAft>
      <a:defRPr sz="2400" kern="1200">
        <a:solidFill>
          <a:schemeClr val="tx1"/>
        </a:solidFill>
        <a:latin typeface="Arial" charset="0"/>
        <a:ea typeface="ＭＳ Ｐゴシック"/>
        <a:cs typeface="ＭＳ Ｐゴシック"/>
      </a:defRPr>
    </a:lvl4pPr>
    <a:lvl5pPr marL="1828800" algn="l" rtl="0" fontAlgn="base">
      <a:spcBef>
        <a:spcPct val="0"/>
      </a:spcBef>
      <a:spcAft>
        <a:spcPct val="0"/>
      </a:spcAft>
      <a:defRPr sz="2400" kern="1200">
        <a:solidFill>
          <a:schemeClr val="tx1"/>
        </a:solidFill>
        <a:latin typeface="Arial" charset="0"/>
        <a:ea typeface="ＭＳ Ｐゴシック"/>
        <a:cs typeface="ＭＳ Ｐゴシック"/>
      </a:defRPr>
    </a:lvl5pPr>
    <a:lvl6pPr marL="2286000" algn="l" defTabSz="914400" rtl="0" eaLnBrk="1" latinLnBrk="0" hangingPunct="1">
      <a:defRPr sz="2400" kern="1200">
        <a:solidFill>
          <a:schemeClr val="tx1"/>
        </a:solidFill>
        <a:latin typeface="Arial" charset="0"/>
        <a:ea typeface="ＭＳ Ｐゴシック"/>
        <a:cs typeface="ＭＳ Ｐゴシック"/>
      </a:defRPr>
    </a:lvl6pPr>
    <a:lvl7pPr marL="2743200" algn="l" defTabSz="914400" rtl="0" eaLnBrk="1" latinLnBrk="0" hangingPunct="1">
      <a:defRPr sz="2400" kern="1200">
        <a:solidFill>
          <a:schemeClr val="tx1"/>
        </a:solidFill>
        <a:latin typeface="Arial" charset="0"/>
        <a:ea typeface="ＭＳ Ｐゴシック"/>
        <a:cs typeface="ＭＳ Ｐゴシック"/>
      </a:defRPr>
    </a:lvl7pPr>
    <a:lvl8pPr marL="3200400" algn="l" defTabSz="914400" rtl="0" eaLnBrk="1" latinLnBrk="0" hangingPunct="1">
      <a:defRPr sz="2400" kern="1200">
        <a:solidFill>
          <a:schemeClr val="tx1"/>
        </a:solidFill>
        <a:latin typeface="Arial" charset="0"/>
        <a:ea typeface="ＭＳ Ｐゴシック"/>
        <a:cs typeface="ＭＳ Ｐゴシック"/>
      </a:defRPr>
    </a:lvl8pPr>
    <a:lvl9pPr marL="3657600" algn="l" defTabSz="914400" rtl="0" eaLnBrk="1" latinLnBrk="0" hangingPunct="1">
      <a:defRPr sz="2400" kern="1200">
        <a:solidFill>
          <a:schemeClr val="tx1"/>
        </a:solidFill>
        <a:latin typeface="Arial" charset="0"/>
        <a:ea typeface="ＭＳ Ｐゴシック"/>
        <a:cs typeface="ＭＳ Ｐゴシック"/>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43">
          <p15:clr>
            <a:srgbClr val="A4A3A4"/>
          </p15:clr>
        </p15:guide>
        <p15:guide id="2" pos="215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8" autoAdjust="0"/>
    <p:restoredTop sz="95698" autoAdjust="0"/>
  </p:normalViewPr>
  <p:slideViewPr>
    <p:cSldViewPr>
      <p:cViewPr varScale="1">
        <p:scale>
          <a:sx n="110" d="100"/>
          <a:sy n="110" d="100"/>
        </p:scale>
        <p:origin x="166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106" y="-102"/>
      </p:cViewPr>
      <p:guideLst>
        <p:guide orient="horz" pos="3143"/>
        <p:guide pos="215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0688" cy="498475"/>
          </a:xfrm>
          <a:prstGeom prst="rect">
            <a:avLst/>
          </a:prstGeom>
        </p:spPr>
        <p:txBody>
          <a:bodyPr vert="horz" lIns="91440" tIns="45720" rIns="91440" bIns="45720" rtlCol="0"/>
          <a:lstStyle>
            <a:lvl1pPr algn="l" eaLnBrk="0" hangingPunct="0">
              <a:defRPr sz="1200">
                <a:ea typeface="ＭＳ Ｐゴシック" charset="-128"/>
                <a:cs typeface="+mn-cs"/>
              </a:defRPr>
            </a:lvl1pPr>
          </a:lstStyle>
          <a:p>
            <a:pPr>
              <a:defRPr/>
            </a:pPr>
            <a:endParaRPr lang="en-GB"/>
          </a:p>
        </p:txBody>
      </p:sp>
      <p:sp>
        <p:nvSpPr>
          <p:cNvPr id="3" name="Date Placeholder 2"/>
          <p:cNvSpPr>
            <a:spLocks noGrp="1"/>
          </p:cNvSpPr>
          <p:nvPr>
            <p:ph type="dt" sz="quarter" idx="1"/>
          </p:nvPr>
        </p:nvSpPr>
        <p:spPr>
          <a:xfrm>
            <a:off x="3871913" y="0"/>
            <a:ext cx="2960687" cy="498475"/>
          </a:xfrm>
          <a:prstGeom prst="rect">
            <a:avLst/>
          </a:prstGeom>
        </p:spPr>
        <p:txBody>
          <a:bodyPr vert="horz" lIns="91440" tIns="45720" rIns="91440" bIns="45720" rtlCol="0"/>
          <a:lstStyle>
            <a:lvl1pPr algn="r" eaLnBrk="0" hangingPunct="0">
              <a:defRPr sz="1200">
                <a:ea typeface="ＭＳ Ｐゴシック" charset="-128"/>
                <a:cs typeface="+mn-cs"/>
              </a:defRPr>
            </a:lvl1pPr>
          </a:lstStyle>
          <a:p>
            <a:pPr>
              <a:defRPr/>
            </a:pPr>
            <a:fld id="{30380FF7-6E7A-4C20-934B-39B06A1992E2}" type="datetimeFigureOut">
              <a:rPr lang="en-GB"/>
              <a:pPr>
                <a:defRPr/>
              </a:pPr>
              <a:t>19/03/2018</a:t>
            </a:fld>
            <a:endParaRPr lang="en-GB"/>
          </a:p>
        </p:txBody>
      </p:sp>
      <p:sp>
        <p:nvSpPr>
          <p:cNvPr id="4" name="Footer Placeholder 3"/>
          <p:cNvSpPr>
            <a:spLocks noGrp="1"/>
          </p:cNvSpPr>
          <p:nvPr>
            <p:ph type="ftr" sz="quarter" idx="2"/>
          </p:nvPr>
        </p:nvSpPr>
        <p:spPr>
          <a:xfrm>
            <a:off x="0" y="9478963"/>
            <a:ext cx="2960688" cy="498475"/>
          </a:xfrm>
          <a:prstGeom prst="rect">
            <a:avLst/>
          </a:prstGeom>
        </p:spPr>
        <p:txBody>
          <a:bodyPr vert="horz" lIns="91440" tIns="45720" rIns="91440" bIns="45720" rtlCol="0" anchor="b"/>
          <a:lstStyle>
            <a:lvl1pPr algn="l" eaLnBrk="0" hangingPunct="0">
              <a:defRPr sz="1200">
                <a:ea typeface="ＭＳ Ｐゴシック" charset="-128"/>
                <a:cs typeface="+mn-cs"/>
              </a:defRPr>
            </a:lvl1pPr>
          </a:lstStyle>
          <a:p>
            <a:pPr>
              <a:defRPr/>
            </a:pPr>
            <a:endParaRPr lang="en-GB"/>
          </a:p>
        </p:txBody>
      </p:sp>
      <p:sp>
        <p:nvSpPr>
          <p:cNvPr id="5" name="Slide Number Placeholder 4"/>
          <p:cNvSpPr>
            <a:spLocks noGrp="1"/>
          </p:cNvSpPr>
          <p:nvPr>
            <p:ph type="sldNum" sz="quarter" idx="3"/>
          </p:nvPr>
        </p:nvSpPr>
        <p:spPr>
          <a:xfrm>
            <a:off x="3871913" y="9478963"/>
            <a:ext cx="2960687" cy="498475"/>
          </a:xfrm>
          <a:prstGeom prst="rect">
            <a:avLst/>
          </a:prstGeom>
        </p:spPr>
        <p:txBody>
          <a:bodyPr vert="horz" lIns="91440" tIns="45720" rIns="91440" bIns="45720" rtlCol="0" anchor="b"/>
          <a:lstStyle>
            <a:lvl1pPr algn="r" eaLnBrk="0" hangingPunct="0">
              <a:defRPr sz="1200">
                <a:ea typeface="ＭＳ Ｐゴシック" charset="-128"/>
                <a:cs typeface="+mn-cs"/>
              </a:defRPr>
            </a:lvl1pPr>
          </a:lstStyle>
          <a:p>
            <a:pPr>
              <a:defRPr/>
            </a:pPr>
            <a:fld id="{F551C023-103F-459B-B729-C369C15F7F5C}"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0688" cy="498475"/>
          </a:xfrm>
          <a:prstGeom prst="rect">
            <a:avLst/>
          </a:prstGeom>
        </p:spPr>
        <p:txBody>
          <a:bodyPr vert="horz" lIns="91440" tIns="45720" rIns="91440" bIns="45720" rtlCol="0"/>
          <a:lstStyle>
            <a:lvl1pPr algn="l" eaLnBrk="0" hangingPunct="0">
              <a:defRPr sz="1200">
                <a:ea typeface="ＭＳ Ｐゴシック" charset="-128"/>
                <a:cs typeface="+mn-cs"/>
              </a:defRPr>
            </a:lvl1pPr>
          </a:lstStyle>
          <a:p>
            <a:pPr>
              <a:defRPr/>
            </a:pPr>
            <a:endParaRPr lang="en-GB"/>
          </a:p>
        </p:txBody>
      </p:sp>
      <p:sp>
        <p:nvSpPr>
          <p:cNvPr id="3" name="Date Placeholder 2"/>
          <p:cNvSpPr>
            <a:spLocks noGrp="1"/>
          </p:cNvSpPr>
          <p:nvPr>
            <p:ph type="dt" idx="1"/>
          </p:nvPr>
        </p:nvSpPr>
        <p:spPr>
          <a:xfrm>
            <a:off x="3871913" y="0"/>
            <a:ext cx="2960687" cy="498475"/>
          </a:xfrm>
          <a:prstGeom prst="rect">
            <a:avLst/>
          </a:prstGeom>
        </p:spPr>
        <p:txBody>
          <a:bodyPr vert="horz" lIns="91440" tIns="45720" rIns="91440" bIns="45720" rtlCol="0"/>
          <a:lstStyle>
            <a:lvl1pPr algn="r" eaLnBrk="0" hangingPunct="0">
              <a:defRPr sz="1200">
                <a:ea typeface="ＭＳ Ｐゴシック" charset="-128"/>
                <a:cs typeface="+mn-cs"/>
              </a:defRPr>
            </a:lvl1pPr>
          </a:lstStyle>
          <a:p>
            <a:pPr>
              <a:defRPr/>
            </a:pPr>
            <a:fld id="{7CC1E6AB-B44B-4913-9EA3-77E8B91E8C58}" type="datetimeFigureOut">
              <a:rPr lang="en-GB"/>
              <a:pPr>
                <a:defRPr/>
              </a:pPr>
              <a:t>19/03/2018</a:t>
            </a:fld>
            <a:endParaRPr lang="en-GB"/>
          </a:p>
        </p:txBody>
      </p:sp>
      <p:sp>
        <p:nvSpPr>
          <p:cNvPr id="4" name="Slide Image Placeholder 3"/>
          <p:cNvSpPr>
            <a:spLocks noGrp="1" noRot="1" noChangeAspect="1"/>
          </p:cNvSpPr>
          <p:nvPr>
            <p:ph type="sldImg" idx="2"/>
          </p:nvPr>
        </p:nvSpPr>
        <p:spPr>
          <a:xfrm>
            <a:off x="922338" y="747713"/>
            <a:ext cx="4991100" cy="3743325"/>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4213" y="4740275"/>
            <a:ext cx="5467350" cy="44910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478963"/>
            <a:ext cx="2960688" cy="498475"/>
          </a:xfrm>
          <a:prstGeom prst="rect">
            <a:avLst/>
          </a:prstGeom>
        </p:spPr>
        <p:txBody>
          <a:bodyPr vert="horz" lIns="91440" tIns="45720" rIns="91440" bIns="45720" rtlCol="0" anchor="b"/>
          <a:lstStyle>
            <a:lvl1pPr algn="l" eaLnBrk="0" hangingPunct="0">
              <a:defRPr sz="1200">
                <a:ea typeface="ＭＳ Ｐゴシック" charset="-128"/>
                <a:cs typeface="+mn-cs"/>
              </a:defRPr>
            </a:lvl1pPr>
          </a:lstStyle>
          <a:p>
            <a:pPr>
              <a:defRPr/>
            </a:pPr>
            <a:endParaRPr lang="en-GB"/>
          </a:p>
        </p:txBody>
      </p:sp>
      <p:sp>
        <p:nvSpPr>
          <p:cNvPr id="7" name="Slide Number Placeholder 6"/>
          <p:cNvSpPr>
            <a:spLocks noGrp="1"/>
          </p:cNvSpPr>
          <p:nvPr>
            <p:ph type="sldNum" sz="quarter" idx="5"/>
          </p:nvPr>
        </p:nvSpPr>
        <p:spPr>
          <a:xfrm>
            <a:off x="3871913" y="9478963"/>
            <a:ext cx="2960687" cy="498475"/>
          </a:xfrm>
          <a:prstGeom prst="rect">
            <a:avLst/>
          </a:prstGeom>
        </p:spPr>
        <p:txBody>
          <a:bodyPr vert="horz" lIns="91440" tIns="45720" rIns="91440" bIns="45720" rtlCol="0" anchor="b"/>
          <a:lstStyle>
            <a:lvl1pPr algn="r" eaLnBrk="0" hangingPunct="0">
              <a:defRPr sz="1200">
                <a:ea typeface="ＭＳ Ｐゴシック" charset="-128"/>
                <a:cs typeface="+mn-cs"/>
              </a:defRPr>
            </a:lvl1pPr>
          </a:lstStyle>
          <a:p>
            <a:pPr>
              <a:defRPr/>
            </a:pPr>
            <a:fld id="{B26AF2B5-DA49-46EF-AF4C-E46F08DE5272}"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dirty="0"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2698F8A-91B6-4255-BFA4-C401A7EF8C04}" type="slidenum">
              <a:rPr lang="en-GB" smtClean="0">
                <a:ea typeface="ＭＳ Ｐゴシック"/>
                <a:cs typeface="ＭＳ Ｐゴシック"/>
              </a:rPr>
              <a:pPr/>
              <a:t>2</a:t>
            </a:fld>
            <a:endParaRPr lang="en-GB" smtClean="0">
              <a:ea typeface="ＭＳ Ｐゴシック"/>
              <a:cs typeface="ＭＳ Ｐゴシック"/>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AE238-2CA0-49ED-A4E3-3BDF0F1BD46B}"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5CF993-D9AF-43E9-9BC8-3C59BC35B058}"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3E11A8-3D14-49DF-A15B-A201AF1AA97D}"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AB6AD21-93ED-4A36-B46E-154AE3BEDB40}"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581DFC6-2607-4B73-BE32-86C0C8F49B86}"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2209800"/>
            <a:ext cx="411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11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3F25C85-9B48-44A3-91F7-DF907ABA6B9F}"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8736C43-3B15-4C5D-844F-4463A624CDA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6DF6F9-9B5E-4D79-A228-B5B3BB18B1CA}"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447800"/>
            <a:ext cx="83820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Rectangle 3"/>
          <p:cNvSpPr>
            <a:spLocks noGrp="1" noChangeArrowheads="1"/>
          </p:cNvSpPr>
          <p:nvPr>
            <p:ph type="body" idx="1"/>
          </p:nvPr>
        </p:nvSpPr>
        <p:spPr bwMode="auto">
          <a:xfrm>
            <a:off x="381000" y="2209800"/>
            <a:ext cx="83820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1028" name="Rectangle 4"/>
          <p:cNvSpPr>
            <a:spLocks noGrp="1" noChangeArrowheads="1"/>
          </p:cNvSpPr>
          <p:nvPr>
            <p:ph type="dt" sz="half" idx="2"/>
          </p:nvPr>
        </p:nvSpPr>
        <p:spPr bwMode="auto">
          <a:xfrm>
            <a:off x="3810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sz="1400">
                <a:ea typeface="ＭＳ Ｐゴシック" charset="-128"/>
                <a:cs typeface="+mn-cs"/>
              </a:defRPr>
            </a:lvl1pPr>
          </a:lstStyle>
          <a:p>
            <a:pPr>
              <a:defRPr/>
            </a:pPr>
            <a:endParaRPr lang="en-US"/>
          </a:p>
        </p:txBody>
      </p:sp>
      <p:sp>
        <p:nvSpPr>
          <p:cNvPr id="1029" name="Rectangle 5"/>
          <p:cNvSpPr>
            <a:spLocks noGrp="1" noChangeArrowheads="1"/>
          </p:cNvSpPr>
          <p:nvPr>
            <p:ph type="ftr" sz="quarter" idx="3"/>
          </p:nvPr>
        </p:nvSpPr>
        <p:spPr bwMode="auto">
          <a:xfrm>
            <a:off x="2819400" y="6248400"/>
            <a:ext cx="3352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ea typeface="ＭＳ Ｐゴシック" charset="-128"/>
                <a:cs typeface="+mn-cs"/>
              </a:defRPr>
            </a:lvl1pPr>
          </a:lstStyle>
          <a:p>
            <a:pPr>
              <a:defRPr/>
            </a:pPr>
            <a:endParaRPr lang="en-US"/>
          </a:p>
        </p:txBody>
      </p:sp>
      <p:sp>
        <p:nvSpPr>
          <p:cNvPr id="1030" name="Rectangle 6"/>
          <p:cNvSpPr>
            <a:spLocks noGrp="1" noChangeArrowheads="1"/>
          </p:cNvSpPr>
          <p:nvPr>
            <p:ph type="sldNum" sz="quarter" idx="4"/>
          </p:nvPr>
        </p:nvSpPr>
        <p:spPr bwMode="auto">
          <a:xfrm>
            <a:off x="68580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400">
                <a:solidFill>
                  <a:srgbClr val="00213B"/>
                </a:solidFill>
                <a:ea typeface="ＭＳ Ｐゴシック" charset="-128"/>
                <a:cs typeface="+mn-cs"/>
              </a:defRPr>
            </a:lvl1pPr>
          </a:lstStyle>
          <a:p>
            <a:pPr>
              <a:defRPr/>
            </a:pPr>
            <a:fld id="{8BBF8F77-D9EB-4C54-857D-674248D7BD51}" type="slidenum">
              <a:rPr lang="en-GB"/>
              <a:pPr>
                <a:defRPr/>
              </a:pPr>
              <a:t>‹#›</a:t>
            </a:fld>
            <a:endParaRPr lang="en-GB"/>
          </a:p>
        </p:txBody>
      </p:sp>
      <p:sp>
        <p:nvSpPr>
          <p:cNvPr id="1036" name="Rectangle 12"/>
          <p:cNvSpPr>
            <a:spLocks noChangeArrowheads="1"/>
          </p:cNvSpPr>
          <p:nvPr/>
        </p:nvSpPr>
        <p:spPr bwMode="auto">
          <a:xfrm>
            <a:off x="0" y="0"/>
            <a:ext cx="9144000" cy="1381125"/>
          </a:xfrm>
          <a:prstGeom prst="rect">
            <a:avLst/>
          </a:prstGeom>
          <a:solidFill>
            <a:srgbClr val="00213B"/>
          </a:solidFill>
          <a:ln w="9525">
            <a:noFill/>
            <a:miter lim="800000"/>
            <a:headEnd/>
            <a:tailEnd/>
          </a:ln>
          <a:effectLst/>
        </p:spPr>
        <p:txBody>
          <a:bodyPr wrap="none" anchor="ctr"/>
          <a:lstStyle/>
          <a:p>
            <a:pPr>
              <a:defRPr/>
            </a:pPr>
            <a:endParaRPr lang="en-US" sz="1400">
              <a:latin typeface="Arial" pitchFamily="-106" charset="0"/>
              <a:ea typeface="Arial" pitchFamily="-106" charset="0"/>
              <a:cs typeface="Arial" pitchFamily="-106" charset="0"/>
            </a:endParaRPr>
          </a:p>
        </p:txBody>
      </p:sp>
      <p:pic>
        <p:nvPicPr>
          <p:cNvPr id="1032" name="Picture 5" descr="UoG_keyline.eps"/>
          <p:cNvPicPr>
            <a:picLocks noChangeAspect="1"/>
          </p:cNvPicPr>
          <p:nvPr/>
        </p:nvPicPr>
        <p:blipFill>
          <a:blip r:embed="rId10"/>
          <a:srcRect/>
          <a:stretch>
            <a:fillRect/>
          </a:stretch>
        </p:blipFill>
        <p:spPr bwMode="auto">
          <a:xfrm>
            <a:off x="412750" y="374650"/>
            <a:ext cx="1968500" cy="6223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rtl="0" eaLnBrk="0" fontAlgn="base" hangingPunct="0">
        <a:spcBef>
          <a:spcPct val="0"/>
        </a:spcBef>
        <a:spcAft>
          <a:spcPct val="0"/>
        </a:spcAft>
        <a:defRPr sz="2800" b="1">
          <a:solidFill>
            <a:srgbClr val="00213B"/>
          </a:solidFill>
          <a:latin typeface="+mj-lt"/>
          <a:ea typeface="+mj-ea"/>
          <a:cs typeface="+mj-cs"/>
        </a:defRPr>
      </a:lvl1pPr>
      <a:lvl2pPr algn="l" rtl="0" eaLnBrk="0" fontAlgn="base" hangingPunct="0">
        <a:spcBef>
          <a:spcPct val="0"/>
        </a:spcBef>
        <a:spcAft>
          <a:spcPct val="0"/>
        </a:spcAft>
        <a:defRPr sz="2800" b="1">
          <a:solidFill>
            <a:srgbClr val="00213B"/>
          </a:solidFill>
          <a:latin typeface="Arial" charset="0"/>
          <a:ea typeface="ＭＳ Ｐゴシック" charset="-128"/>
          <a:cs typeface="ＭＳ Ｐゴシック" charset="-128"/>
        </a:defRPr>
      </a:lvl2pPr>
      <a:lvl3pPr algn="l" rtl="0" eaLnBrk="0" fontAlgn="base" hangingPunct="0">
        <a:spcBef>
          <a:spcPct val="0"/>
        </a:spcBef>
        <a:spcAft>
          <a:spcPct val="0"/>
        </a:spcAft>
        <a:defRPr sz="2800" b="1">
          <a:solidFill>
            <a:srgbClr val="00213B"/>
          </a:solidFill>
          <a:latin typeface="Arial" charset="0"/>
          <a:ea typeface="ＭＳ Ｐゴシック" charset="-128"/>
          <a:cs typeface="ＭＳ Ｐゴシック" charset="-128"/>
        </a:defRPr>
      </a:lvl3pPr>
      <a:lvl4pPr algn="l" rtl="0" eaLnBrk="0" fontAlgn="base" hangingPunct="0">
        <a:spcBef>
          <a:spcPct val="0"/>
        </a:spcBef>
        <a:spcAft>
          <a:spcPct val="0"/>
        </a:spcAft>
        <a:defRPr sz="2800" b="1">
          <a:solidFill>
            <a:srgbClr val="00213B"/>
          </a:solidFill>
          <a:latin typeface="Arial" charset="0"/>
          <a:ea typeface="ＭＳ Ｐゴシック" charset="-128"/>
          <a:cs typeface="ＭＳ Ｐゴシック" charset="-128"/>
        </a:defRPr>
      </a:lvl4pPr>
      <a:lvl5pPr algn="l" rtl="0" eaLnBrk="0" fontAlgn="base" hangingPunct="0">
        <a:spcBef>
          <a:spcPct val="0"/>
        </a:spcBef>
        <a:spcAft>
          <a:spcPct val="0"/>
        </a:spcAft>
        <a:defRPr sz="2800" b="1">
          <a:solidFill>
            <a:srgbClr val="00213B"/>
          </a:solidFill>
          <a:latin typeface="Arial" charset="0"/>
          <a:ea typeface="ＭＳ Ｐゴシック" charset="-128"/>
          <a:cs typeface="ＭＳ Ｐゴシック" charset="-128"/>
        </a:defRPr>
      </a:lvl5pPr>
      <a:lvl6pPr marL="457200"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6pPr>
      <a:lvl7pPr marL="914400"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7pPr>
      <a:lvl8pPr marL="1371600"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8pPr>
      <a:lvl9pPr marL="1828800" algn="l" rtl="0" eaLnBrk="1" fontAlgn="base" hangingPunct="1">
        <a:spcBef>
          <a:spcPct val="0"/>
        </a:spcBef>
        <a:spcAft>
          <a:spcPct val="0"/>
        </a:spcAft>
        <a:defRPr sz="2800" b="1">
          <a:solidFill>
            <a:srgbClr val="00213B"/>
          </a:solidFill>
          <a:latin typeface="Arial"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Char char="•"/>
        <a:defRPr sz="2400">
          <a:solidFill>
            <a:srgbClr val="00213B"/>
          </a:solidFill>
          <a:latin typeface="+mn-lt"/>
          <a:ea typeface="+mn-ea"/>
          <a:cs typeface="+mn-cs"/>
        </a:defRPr>
      </a:lvl1pPr>
      <a:lvl2pPr marL="742950" indent="-285750" algn="l" rtl="0" eaLnBrk="0" fontAlgn="base" hangingPunct="0">
        <a:spcBef>
          <a:spcPct val="20000"/>
        </a:spcBef>
        <a:spcAft>
          <a:spcPct val="0"/>
        </a:spcAft>
        <a:buChar char="–"/>
        <a:defRPr sz="2000">
          <a:solidFill>
            <a:srgbClr val="00213B"/>
          </a:solidFill>
          <a:latin typeface="+mn-lt"/>
          <a:ea typeface="+mn-ea"/>
          <a:cs typeface="ＭＳ Ｐゴシック"/>
        </a:defRPr>
      </a:lvl2pPr>
      <a:lvl3pPr marL="1143000" indent="-228600" algn="l" rtl="0" eaLnBrk="0" fontAlgn="base" hangingPunct="0">
        <a:spcBef>
          <a:spcPct val="20000"/>
        </a:spcBef>
        <a:spcAft>
          <a:spcPct val="0"/>
        </a:spcAft>
        <a:buChar char="•"/>
        <a:defRPr b="1">
          <a:solidFill>
            <a:srgbClr val="00213B"/>
          </a:solidFill>
          <a:latin typeface="+mn-lt"/>
          <a:ea typeface="+mn-ea"/>
          <a:cs typeface="ＭＳ Ｐゴシック"/>
        </a:defRPr>
      </a:lvl3pPr>
      <a:lvl4pPr marL="1600200" indent="-228600" algn="l" rtl="0" eaLnBrk="0" fontAlgn="base" hangingPunct="0">
        <a:spcBef>
          <a:spcPct val="20000"/>
        </a:spcBef>
        <a:spcAft>
          <a:spcPct val="0"/>
        </a:spcAft>
        <a:buChar char="–"/>
        <a:defRPr>
          <a:solidFill>
            <a:srgbClr val="00213B"/>
          </a:solidFill>
          <a:latin typeface="+mn-lt"/>
          <a:ea typeface="+mn-ea"/>
          <a:cs typeface="ＭＳ Ｐゴシック"/>
        </a:defRPr>
      </a:lvl4pPr>
      <a:lvl5pPr marL="2057400" indent="-228600" algn="l" rtl="0" eaLnBrk="0" fontAlgn="base" hangingPunct="0">
        <a:spcBef>
          <a:spcPct val="20000"/>
        </a:spcBef>
        <a:spcAft>
          <a:spcPct val="0"/>
        </a:spcAft>
        <a:buChar char="»"/>
        <a:defRPr sz="1600">
          <a:solidFill>
            <a:srgbClr val="00213B"/>
          </a:solidFill>
          <a:latin typeface="+mn-lt"/>
          <a:ea typeface="+mn-ea"/>
          <a:cs typeface="ＭＳ Ｐゴシック"/>
        </a:defRPr>
      </a:lvl5pPr>
      <a:lvl6pPr marL="2514600" indent="-228600" algn="l" rtl="0" eaLnBrk="1" fontAlgn="base" hangingPunct="1">
        <a:spcBef>
          <a:spcPct val="20000"/>
        </a:spcBef>
        <a:spcAft>
          <a:spcPct val="0"/>
        </a:spcAft>
        <a:buChar char="»"/>
        <a:defRPr sz="1600">
          <a:solidFill>
            <a:srgbClr val="00213B"/>
          </a:solidFill>
          <a:latin typeface="+mn-lt"/>
          <a:ea typeface="+mn-ea"/>
        </a:defRPr>
      </a:lvl6pPr>
      <a:lvl7pPr marL="2971800" indent="-228600" algn="l" rtl="0" eaLnBrk="1" fontAlgn="base" hangingPunct="1">
        <a:spcBef>
          <a:spcPct val="20000"/>
        </a:spcBef>
        <a:spcAft>
          <a:spcPct val="0"/>
        </a:spcAft>
        <a:buChar char="»"/>
        <a:defRPr sz="1600">
          <a:solidFill>
            <a:srgbClr val="00213B"/>
          </a:solidFill>
          <a:latin typeface="+mn-lt"/>
          <a:ea typeface="+mn-ea"/>
        </a:defRPr>
      </a:lvl7pPr>
      <a:lvl8pPr marL="3429000" indent="-228600" algn="l" rtl="0" eaLnBrk="1" fontAlgn="base" hangingPunct="1">
        <a:spcBef>
          <a:spcPct val="20000"/>
        </a:spcBef>
        <a:spcAft>
          <a:spcPct val="0"/>
        </a:spcAft>
        <a:buChar char="»"/>
        <a:defRPr sz="1600">
          <a:solidFill>
            <a:srgbClr val="00213B"/>
          </a:solidFill>
          <a:latin typeface="+mn-lt"/>
          <a:ea typeface="+mn-ea"/>
        </a:defRPr>
      </a:lvl8pPr>
      <a:lvl9pPr marL="3886200" indent="-228600" algn="l" rtl="0" eaLnBrk="1" fontAlgn="base" hangingPunct="1">
        <a:spcBef>
          <a:spcPct val="20000"/>
        </a:spcBef>
        <a:spcAft>
          <a:spcPct val="0"/>
        </a:spcAft>
        <a:buChar char="»"/>
        <a:defRPr sz="1600">
          <a:solidFill>
            <a:srgbClr val="00213B"/>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using-somebody-elses-intellectual-property" TargetMode="External"/><Relationship Id="rId2" Type="http://schemas.openxmlformats.org/officeDocument/2006/relationships/hyperlink" Target="https://www.gov.uk/guidance/exceptions-to-copyrigh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nationalarchives.gov.uk/information-management/legislation/data-protection/" TargetMode="External"/><Relationship Id="rId2" Type="http://schemas.openxmlformats.org/officeDocument/2006/relationships/hyperlink" Target="http://www.gla.ac.uk/services/dpfoioffice/a-ztopic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g"/><Relationship Id="rId1" Type="http://schemas.openxmlformats.org/officeDocument/2006/relationships/slideLayout" Target="../slideLayouts/slideLayout1.xml"/><Relationship Id="rId5" Type="http://schemas.openxmlformats.org/officeDocument/2006/relationships/image" Target="../media/image8.emf"/><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16000" y="0"/>
            <a:ext cx="6234546" cy="68580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607745" cy="68580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4970" y="292030"/>
            <a:ext cx="1584176" cy="491369"/>
          </a:xfrm>
          <a:prstGeom prst="rect">
            <a:avLst/>
          </a:prstGeom>
        </p:spPr>
      </p:pic>
      <p:sp>
        <p:nvSpPr>
          <p:cNvPr id="10" name="TextBox 9"/>
          <p:cNvSpPr txBox="1"/>
          <p:nvPr/>
        </p:nvSpPr>
        <p:spPr>
          <a:xfrm>
            <a:off x="110803" y="2207580"/>
            <a:ext cx="4320480" cy="2062103"/>
          </a:xfrm>
          <a:prstGeom prst="rect">
            <a:avLst/>
          </a:prstGeom>
          <a:noFill/>
        </p:spPr>
        <p:txBody>
          <a:bodyPr wrap="square" rtlCol="0">
            <a:spAutoFit/>
          </a:bodyPr>
          <a:lstStyle/>
          <a:p>
            <a:r>
              <a:rPr lang="en-US" sz="3200" dirty="0" smtClean="0">
                <a:solidFill>
                  <a:schemeClr val="bg1"/>
                </a:solidFill>
              </a:rPr>
              <a:t>Archive Skills Guide: </a:t>
            </a:r>
            <a:r>
              <a:rPr lang="en-GB" sz="3200" dirty="0">
                <a:solidFill>
                  <a:schemeClr val="bg1"/>
                </a:solidFill>
              </a:rPr>
              <a:t>Legal issues when consulting and using </a:t>
            </a:r>
            <a:r>
              <a:rPr lang="en-GB" sz="3200" dirty="0" smtClean="0">
                <a:solidFill>
                  <a:schemeClr val="bg1"/>
                </a:solidFill>
              </a:rPr>
              <a:t>archives</a:t>
            </a:r>
            <a:endParaRPr lang="en-GB" sz="3200" dirty="0">
              <a:solidFill>
                <a:schemeClr val="bg1"/>
              </a:solidFill>
            </a:endParaRPr>
          </a:p>
        </p:txBody>
      </p:sp>
      <p:pic>
        <p:nvPicPr>
          <p:cNvPr id="13" name="Picture 12">
            <a:hlinkClick r:id="" action="ppaction://hlinkshowjump?jump=nextslide"/>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01196" y="5541447"/>
            <a:ext cx="1193800" cy="1193800"/>
          </a:xfrm>
          <a:prstGeom prst="rect">
            <a:avLst/>
          </a:prstGeom>
        </p:spPr>
      </p:pic>
      <p:sp>
        <p:nvSpPr>
          <p:cNvPr id="14" name="TextBox 13"/>
          <p:cNvSpPr txBox="1"/>
          <p:nvPr/>
        </p:nvSpPr>
        <p:spPr>
          <a:xfrm>
            <a:off x="165441" y="932304"/>
            <a:ext cx="3456384" cy="707886"/>
          </a:xfrm>
          <a:prstGeom prst="rect">
            <a:avLst/>
          </a:prstGeom>
          <a:noFill/>
        </p:spPr>
        <p:txBody>
          <a:bodyPr wrap="square" rtlCol="0">
            <a:spAutoFit/>
          </a:bodyPr>
          <a:lstStyle/>
          <a:p>
            <a:r>
              <a:rPr lang="en-GB" sz="2000" dirty="0">
                <a:solidFill>
                  <a:schemeClr val="bg1"/>
                </a:solidFill>
                <a:latin typeface="Arial" panose="020B0604020202020204" pitchFamily="34" charset="0"/>
                <a:cs typeface="Arial" panose="020B0604020202020204" pitchFamily="34" charset="0"/>
              </a:rPr>
              <a:t>Archives and Special Collections Training </a:t>
            </a:r>
            <a:endParaRPr lang="en-GB" sz="2000" dirty="0">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CE5A261D-E7C9-4450-BD86-1CF5B9EA9219}"/>
              </a:ext>
            </a:extLst>
          </p:cNvPr>
          <p:cNvPicPr>
            <a:picLocks noChangeAspect="1"/>
          </p:cNvPicPr>
          <p:nvPr/>
        </p:nvPicPr>
        <p:blipFill>
          <a:blip r:embed="rId6"/>
          <a:stretch>
            <a:fillRect/>
          </a:stretch>
        </p:blipFill>
        <p:spPr>
          <a:xfrm>
            <a:off x="200222" y="5730891"/>
            <a:ext cx="1847315" cy="646331"/>
          </a:xfrm>
          <a:prstGeom prst="rect">
            <a:avLst/>
          </a:prstGeom>
        </p:spPr>
      </p:pic>
      <p:sp>
        <p:nvSpPr>
          <p:cNvPr id="6" name="Rectangle 5">
            <a:extLst>
              <a:ext uri="{FF2B5EF4-FFF2-40B4-BE49-F238E27FC236}">
                <a16:creationId xmlns:a16="http://schemas.microsoft.com/office/drawing/2014/main" id="{D7B9CB2C-93C1-485A-B9DB-93BF60FF2ED0}"/>
              </a:ext>
            </a:extLst>
          </p:cNvPr>
          <p:cNvSpPr/>
          <p:nvPr/>
        </p:nvSpPr>
        <p:spPr>
          <a:xfrm>
            <a:off x="113483" y="6396693"/>
            <a:ext cx="3018358" cy="338554"/>
          </a:xfrm>
          <a:prstGeom prst="rect">
            <a:avLst/>
          </a:prstGeom>
        </p:spPr>
        <p:txBody>
          <a:bodyPr wrap="square">
            <a:spAutoFit/>
          </a:bodyPr>
          <a:lstStyle/>
          <a:p>
            <a:r>
              <a:rPr lang="fr-FR" sz="800" dirty="0">
                <a:solidFill>
                  <a:schemeClr val="bg1"/>
                </a:solidFill>
              </a:rPr>
              <a:t>This  work is made available under  a Creative Commons Attribution-Non Commercial 4.0 International License (CC BY-NC 4.0)</a:t>
            </a:r>
            <a:endParaRPr lang="en-GB" sz="800" dirty="0">
              <a:solidFill>
                <a:schemeClr val="bg1"/>
              </a:solidFill>
            </a:endParaRPr>
          </a:p>
        </p:txBody>
      </p:sp>
      <p:sp>
        <p:nvSpPr>
          <p:cNvPr id="11" name="TextBox 10">
            <a:extLst>
              <a:ext uri="{FF2B5EF4-FFF2-40B4-BE49-F238E27FC236}">
                <a16:creationId xmlns:a16="http://schemas.microsoft.com/office/drawing/2014/main" id="{3FEE170B-E908-4C7E-B3D3-1A19F28FE5C8}"/>
              </a:ext>
            </a:extLst>
          </p:cNvPr>
          <p:cNvSpPr txBox="1"/>
          <p:nvPr/>
        </p:nvSpPr>
        <p:spPr>
          <a:xfrm>
            <a:off x="144240" y="4419451"/>
            <a:ext cx="4109800" cy="1015663"/>
          </a:xfrm>
          <a:prstGeom prst="rect">
            <a:avLst/>
          </a:prstGeom>
          <a:noFill/>
        </p:spPr>
        <p:txBody>
          <a:bodyPr wrap="square" rtlCol="0">
            <a:spAutoFit/>
          </a:bodyPr>
          <a:lstStyle/>
          <a:p>
            <a:r>
              <a:rPr lang="en-GB" sz="2000" dirty="0" smtClean="0">
                <a:solidFill>
                  <a:schemeClr val="bg1"/>
                </a:solidFill>
                <a:latin typeface="Arial" panose="020B0604020202020204" pitchFamily="34" charset="0"/>
                <a:cs typeface="Arial" panose="020B0604020202020204" pitchFamily="34" charset="0"/>
              </a:rPr>
              <a:t>Archives and Special Collections (ASC)</a:t>
            </a:r>
          </a:p>
          <a:p>
            <a:endParaRPr lang="en-GB" sz="20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9500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179512" y="1988840"/>
            <a:ext cx="8208912" cy="3887788"/>
          </a:xfrm>
        </p:spPr>
        <p:txBody>
          <a:bodyPr/>
          <a:lstStyle/>
          <a:p>
            <a:r>
              <a:rPr lang="en-GB" dirty="0"/>
              <a:t>Copyright is part of a wider set of intellectual property rights which offer protection and certain exclusive rights to the owner(s) of the rights in a work. For example copyright laws usually grant the creator of a work the exclusive right to reproduce that work or prepare derivative works.</a:t>
            </a:r>
          </a:p>
          <a:p>
            <a:r>
              <a:rPr lang="en-GB" dirty="0"/>
              <a:t>When making copies of unpublished archive material, the Copyright Laws are likely to be drawn to your attention so it is useful to have an overview of what this means to your research. You are likely to be supplied with copies for private research and study only so you cannot supply a copy to anyone else.</a:t>
            </a:r>
          </a:p>
          <a:p>
            <a:pPr eaLnBrk="1" hangingPunct="1">
              <a:spcBef>
                <a:spcPts val="0"/>
              </a:spcBef>
              <a:buFontTx/>
              <a:buNone/>
            </a:pPr>
            <a:endParaRPr lang="en-GB" dirty="0" smtClean="0"/>
          </a:p>
        </p:txBody>
      </p:sp>
      <p:sp>
        <p:nvSpPr>
          <p:cNvPr id="6" name="Title 1"/>
          <p:cNvSpPr>
            <a:spLocks noGrp="1"/>
          </p:cNvSpPr>
          <p:nvPr>
            <p:ph type="title"/>
          </p:nvPr>
        </p:nvSpPr>
        <p:spPr>
          <a:xfrm>
            <a:off x="381000" y="1412776"/>
            <a:ext cx="8382000" cy="685800"/>
          </a:xfrm>
        </p:spPr>
        <p:txBody>
          <a:bodyPr/>
          <a:lstStyle/>
          <a:p>
            <a:r>
              <a:rPr lang="en-GB" dirty="0" smtClean="0"/>
              <a:t>Copyright</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412776"/>
            <a:ext cx="8382000" cy="685800"/>
          </a:xfrm>
        </p:spPr>
        <p:txBody>
          <a:bodyPr/>
          <a:lstStyle/>
          <a:p>
            <a:r>
              <a:rPr lang="en-GB" dirty="0"/>
              <a:t>Copyright in unpublished material</a:t>
            </a:r>
          </a:p>
        </p:txBody>
      </p:sp>
      <p:sp>
        <p:nvSpPr>
          <p:cNvPr id="3" name="Content Placeholder 2"/>
          <p:cNvSpPr>
            <a:spLocks noGrp="1"/>
          </p:cNvSpPr>
          <p:nvPr>
            <p:ph idx="1"/>
          </p:nvPr>
        </p:nvSpPr>
        <p:spPr/>
        <p:txBody>
          <a:bodyPr/>
          <a:lstStyle/>
          <a:p>
            <a:pPr marL="0" indent="0">
              <a:buNone/>
            </a:pPr>
            <a:r>
              <a:rPr lang="en-GB" dirty="0" smtClean="0"/>
              <a:t>Copyright </a:t>
            </a:r>
            <a:r>
              <a:rPr lang="en-GB" dirty="0"/>
              <a:t>in unpublished archives and manuscripts is complex and the rights vary depending upon when the work in question was made. Therefore ask for advice if you wish to use the copies for anything other than private study or research</a:t>
            </a:r>
            <a:r>
              <a:rPr lang="en-GB" dirty="0" smtClean="0"/>
              <a:t>.</a:t>
            </a:r>
          </a:p>
          <a:p>
            <a:pPr marL="0" indent="0">
              <a:buNone/>
            </a:pPr>
            <a:endParaRPr lang="en-GB" dirty="0"/>
          </a:p>
          <a:p>
            <a:pPr marL="0" indent="0">
              <a:buNone/>
            </a:pPr>
            <a:r>
              <a:rPr lang="en-GB" dirty="0"/>
              <a:t>These UK government pages are useful for finding out </a:t>
            </a:r>
            <a:r>
              <a:rPr lang="en-GB" dirty="0" smtClean="0"/>
              <a:t>more</a:t>
            </a:r>
            <a:endParaRPr lang="en-GB" dirty="0"/>
          </a:p>
          <a:p>
            <a:r>
              <a:rPr lang="en-GB" dirty="0" smtClean="0">
                <a:hlinkClick r:id="rId2"/>
              </a:rPr>
              <a:t>Permitted </a:t>
            </a:r>
            <a:r>
              <a:rPr lang="en-GB" dirty="0">
                <a:hlinkClick r:id="rId2"/>
              </a:rPr>
              <a:t>uses of copyright </a:t>
            </a:r>
            <a:r>
              <a:rPr lang="en-GB" dirty="0" smtClean="0">
                <a:hlinkClick r:id="rId2"/>
              </a:rPr>
              <a:t>works</a:t>
            </a:r>
            <a:r>
              <a:rPr lang="en-GB" dirty="0"/>
              <a:t> </a:t>
            </a:r>
            <a:endParaRPr lang="en-GB" dirty="0" smtClean="0"/>
          </a:p>
          <a:p>
            <a:r>
              <a:rPr lang="en-GB" dirty="0" smtClean="0">
                <a:hlinkClick r:id="rId3"/>
              </a:rPr>
              <a:t>Locating </a:t>
            </a:r>
            <a:r>
              <a:rPr lang="en-GB" dirty="0">
                <a:hlinkClick r:id="rId3"/>
              </a:rPr>
              <a:t>and obtaining a licence from a copyright owner</a:t>
            </a:r>
            <a:endParaRPr lang="en-GB" dirty="0"/>
          </a:p>
          <a:p>
            <a:endParaRPr lang="en-GB" dirty="0"/>
          </a:p>
        </p:txBody>
      </p:sp>
    </p:spTree>
    <p:extLst>
      <p:ext uri="{BB962C8B-B14F-4D97-AF65-F5344CB8AC3E}">
        <p14:creationId xmlns:p14="http://schemas.microsoft.com/office/powerpoint/2010/main" val="884396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Data Protection</a:t>
            </a:r>
            <a:endParaRPr lang="en-GB" dirty="0"/>
          </a:p>
        </p:txBody>
      </p:sp>
      <p:sp>
        <p:nvSpPr>
          <p:cNvPr id="3" name="Content Placeholder 2"/>
          <p:cNvSpPr>
            <a:spLocks noGrp="1"/>
          </p:cNvSpPr>
          <p:nvPr>
            <p:ph idx="1"/>
          </p:nvPr>
        </p:nvSpPr>
        <p:spPr>
          <a:xfrm>
            <a:off x="368139" y="2133600"/>
            <a:ext cx="8382000" cy="3886200"/>
          </a:xfrm>
        </p:spPr>
        <p:txBody>
          <a:bodyPr/>
          <a:lstStyle/>
          <a:p>
            <a:pPr marL="0" indent="0">
              <a:buNone/>
            </a:pPr>
            <a:r>
              <a:rPr lang="en-GB" dirty="0"/>
              <a:t>The most common legal reason that archivists deny access to records is because of the Data Protection Act 1998.  This protects an individual’s right to privacy so some records that are 100 years old or less can be subject to restriction.</a:t>
            </a:r>
          </a:p>
          <a:p>
            <a:pPr marL="0" indent="0">
              <a:buNone/>
            </a:pPr>
            <a:r>
              <a:rPr lang="en-GB" dirty="0"/>
              <a:t>Access is sometimes possible for research by postgraduates and academics so contact the individual repository for more information on whether this will be permitted for the records you are interested in.</a:t>
            </a:r>
          </a:p>
          <a:p>
            <a:pPr marL="0" indent="0">
              <a:buNone/>
            </a:pPr>
            <a:r>
              <a:rPr lang="en-GB" dirty="0"/>
              <a:t>For more information on Data Protection:</a:t>
            </a:r>
          </a:p>
          <a:p>
            <a:r>
              <a:rPr lang="en-GB" dirty="0">
                <a:hlinkClick r:id="rId2"/>
              </a:rPr>
              <a:t>The University of Glasgow’s Data Protection Office</a:t>
            </a:r>
            <a:endParaRPr lang="en-GB" dirty="0"/>
          </a:p>
          <a:p>
            <a:r>
              <a:rPr lang="en-GB" dirty="0">
                <a:hlinkClick r:id="rId3"/>
              </a:rPr>
              <a:t>The National Archives</a:t>
            </a:r>
            <a:endParaRPr lang="en-GB" dirty="0"/>
          </a:p>
          <a:p>
            <a:pPr marL="0" indent="0">
              <a:buNone/>
            </a:pPr>
            <a:endParaRPr lang="en-GB" dirty="0"/>
          </a:p>
        </p:txBody>
      </p:sp>
    </p:spTree>
    <p:extLst>
      <p:ext uri="{BB962C8B-B14F-4D97-AF65-F5344CB8AC3E}">
        <p14:creationId xmlns:p14="http://schemas.microsoft.com/office/powerpoint/2010/main" val="3947703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More in the Archive Skills Guide collection</a:t>
            </a:r>
            <a:endParaRPr lang="en-GB" dirty="0"/>
          </a:p>
        </p:txBody>
      </p:sp>
      <p:sp>
        <p:nvSpPr>
          <p:cNvPr id="3" name="Content Placeholder 2"/>
          <p:cNvSpPr>
            <a:spLocks noGrp="1"/>
          </p:cNvSpPr>
          <p:nvPr>
            <p:ph idx="1"/>
          </p:nvPr>
        </p:nvSpPr>
        <p:spPr/>
        <p:txBody>
          <a:bodyPr/>
          <a:lstStyle/>
          <a:p>
            <a:r>
              <a:rPr lang="en-GB" dirty="0" smtClean="0"/>
              <a:t>Finding an archive for your research</a:t>
            </a:r>
            <a:endParaRPr lang="en-GB" dirty="0"/>
          </a:p>
          <a:p>
            <a:r>
              <a:rPr lang="en-GB" dirty="0"/>
              <a:t>What to expect when you get there</a:t>
            </a:r>
          </a:p>
          <a:p>
            <a:r>
              <a:rPr lang="en-GB" dirty="0"/>
              <a:t>Reading old handwriting (Palaeography)</a:t>
            </a:r>
          </a:p>
          <a:p>
            <a:r>
              <a:rPr lang="en-GB" dirty="0"/>
              <a:t>Latin skills</a:t>
            </a:r>
          </a:p>
          <a:p>
            <a:r>
              <a:rPr lang="en-GB" dirty="0" smtClean="0"/>
              <a:t>Planning your visit to an archive</a:t>
            </a:r>
          </a:p>
          <a:p>
            <a:r>
              <a:rPr lang="en-GB" dirty="0" smtClean="0"/>
              <a:t>Historical </a:t>
            </a:r>
            <a:r>
              <a:rPr lang="en-GB" dirty="0"/>
              <a:t>currency, weights, measures and dates</a:t>
            </a:r>
          </a:p>
        </p:txBody>
      </p:sp>
    </p:spTree>
    <p:extLst>
      <p:ext uri="{BB962C8B-B14F-4D97-AF65-F5344CB8AC3E}">
        <p14:creationId xmlns:p14="http://schemas.microsoft.com/office/powerpoint/2010/main" val="3200443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Contact us</a:t>
            </a:r>
            <a:endParaRPr lang="en-GB" dirty="0"/>
          </a:p>
        </p:txBody>
      </p:sp>
      <p:sp>
        <p:nvSpPr>
          <p:cNvPr id="3" name="Content Placeholder 2"/>
          <p:cNvSpPr>
            <a:spLocks noGrp="1"/>
          </p:cNvSpPr>
          <p:nvPr>
            <p:ph idx="1"/>
          </p:nvPr>
        </p:nvSpPr>
        <p:spPr/>
        <p:txBody>
          <a:bodyPr/>
          <a:lstStyle/>
          <a:p>
            <a:pPr marL="0" indent="0">
              <a:buNone/>
            </a:pPr>
            <a:r>
              <a:rPr lang="en-GB" dirty="0"/>
              <a:t>To learn more about ASC, our services and how we can support you, please visit our website: https://www.gla.ac.uk/</a:t>
            </a:r>
            <a:r>
              <a:rPr lang="en-GB" dirty="0" err="1"/>
              <a:t>myglasgow</a:t>
            </a:r>
            <a:r>
              <a:rPr lang="en-GB" dirty="0"/>
              <a:t>/</a:t>
            </a:r>
            <a:r>
              <a:rPr lang="en-GB" dirty="0" err="1"/>
              <a:t>archivespecialcollections</a:t>
            </a:r>
            <a:r>
              <a:rPr lang="en-GB" dirty="0"/>
              <a:t>/ </a:t>
            </a:r>
            <a:r>
              <a:rPr lang="en-GB" dirty="0" smtClean="0"/>
              <a:t> </a:t>
            </a:r>
            <a:endParaRPr lang="en-GB" dirty="0"/>
          </a:p>
        </p:txBody>
      </p:sp>
    </p:spTree>
    <p:extLst>
      <p:ext uri="{BB962C8B-B14F-4D97-AF65-F5344CB8AC3E}">
        <p14:creationId xmlns:p14="http://schemas.microsoft.com/office/powerpoint/2010/main" val="1521087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2179" y="-1"/>
            <a:ext cx="6234547" cy="6858001"/>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6607745" cy="68580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7544" y="345343"/>
            <a:ext cx="1584176" cy="491369"/>
          </a:xfrm>
          <a:prstGeom prst="rect">
            <a:avLst/>
          </a:prstGeom>
        </p:spPr>
      </p:pic>
      <p:sp>
        <p:nvSpPr>
          <p:cNvPr id="8" name="TextBox 7"/>
          <p:cNvSpPr txBox="1"/>
          <p:nvPr/>
        </p:nvSpPr>
        <p:spPr>
          <a:xfrm>
            <a:off x="395536" y="1249015"/>
            <a:ext cx="3456384" cy="830997"/>
          </a:xfrm>
          <a:prstGeom prst="rect">
            <a:avLst/>
          </a:prstGeom>
          <a:noFill/>
        </p:spPr>
        <p:txBody>
          <a:bodyPr wrap="square" rtlCol="0">
            <a:spAutoFit/>
          </a:bodyPr>
          <a:lstStyle/>
          <a:p>
            <a:r>
              <a:rPr lang="en-GB" sz="2400" dirty="0">
                <a:solidFill>
                  <a:schemeClr val="bg1"/>
                </a:solidFill>
                <a:latin typeface="Arial" panose="020B0604020202020204" pitchFamily="34" charset="0"/>
                <a:cs typeface="Arial" panose="020B0604020202020204" pitchFamily="34" charset="0"/>
              </a:rPr>
              <a:t>Archives and Special Collections</a:t>
            </a:r>
            <a:endParaRPr lang="en-GB" sz="1400" dirty="0">
              <a:latin typeface="Arial" panose="020B0604020202020204" pitchFamily="34" charset="0"/>
              <a:cs typeface="Arial" panose="020B0604020202020204" pitchFamily="34" charset="0"/>
            </a:endParaRPr>
          </a:p>
        </p:txBody>
      </p:sp>
      <p:sp>
        <p:nvSpPr>
          <p:cNvPr id="10" name="TextBox 9"/>
          <p:cNvSpPr txBox="1"/>
          <p:nvPr/>
        </p:nvSpPr>
        <p:spPr>
          <a:xfrm>
            <a:off x="395536" y="3645024"/>
            <a:ext cx="4104456" cy="1631216"/>
          </a:xfrm>
          <a:prstGeom prst="rect">
            <a:avLst/>
          </a:prstGeom>
          <a:noFill/>
        </p:spPr>
        <p:txBody>
          <a:bodyPr wrap="square" rtlCol="0">
            <a:spAutoFit/>
          </a:bodyPr>
          <a:lstStyle/>
          <a:p>
            <a:r>
              <a:rPr lang="en-GB" sz="2000" dirty="0">
                <a:solidFill>
                  <a:schemeClr val="bg1"/>
                </a:solidFill>
                <a:latin typeface="Arial" panose="020B0604020202020204" pitchFamily="34" charset="0"/>
                <a:cs typeface="Arial" panose="020B0604020202020204" pitchFamily="34" charset="0"/>
              </a:rPr>
              <a:t>To learn more about ASC, our services and how we can support </a:t>
            </a:r>
            <a:r>
              <a:rPr lang="en-GB" sz="2000" dirty="0">
                <a:solidFill>
                  <a:schemeClr val="bg1">
                    <a:lumMod val="95000"/>
                  </a:schemeClr>
                </a:solidFill>
                <a:latin typeface="Arial" panose="020B0604020202020204" pitchFamily="34" charset="0"/>
                <a:cs typeface="Arial" panose="020B0604020202020204" pitchFamily="34" charset="0"/>
              </a:rPr>
              <a:t>you, please visit our website: </a:t>
            </a:r>
            <a:r>
              <a:rPr lang="en-GB" sz="2000" u="sng" dirty="0">
                <a:solidFill>
                  <a:schemeClr val="bg1"/>
                </a:solidFill>
                <a:latin typeface="Arial" panose="020B0604020202020204" pitchFamily="34" charset="0"/>
                <a:cs typeface="Arial" panose="020B0604020202020204" pitchFamily="34" charset="0"/>
              </a:rPr>
              <a:t>https://www.gla.ac.uk/myglasgow/archivespecialcollections</a:t>
            </a:r>
            <a:r>
              <a:rPr lang="en-GB" sz="2000" dirty="0">
                <a:solidFill>
                  <a:schemeClr val="bg1"/>
                </a:solidFill>
                <a:latin typeface="Arial" panose="020B0604020202020204" pitchFamily="34" charset="0"/>
                <a:cs typeface="Arial" panose="020B0604020202020204" pitchFamily="34" charset="0"/>
              </a:rPr>
              <a:t>/  </a:t>
            </a:r>
          </a:p>
        </p:txBody>
      </p:sp>
      <p:sp>
        <p:nvSpPr>
          <p:cNvPr id="2" name="Rectangle 1">
            <a:extLst>
              <a:ext uri="{FF2B5EF4-FFF2-40B4-BE49-F238E27FC236}">
                <a16:creationId xmlns:a16="http://schemas.microsoft.com/office/drawing/2014/main" id="{540D67AF-DB49-4122-AFBF-AC30568E18F3}"/>
              </a:ext>
            </a:extLst>
          </p:cNvPr>
          <p:cNvSpPr/>
          <p:nvPr/>
        </p:nvSpPr>
        <p:spPr>
          <a:xfrm>
            <a:off x="605792" y="5583644"/>
            <a:ext cx="1886157" cy="369332"/>
          </a:xfrm>
          <a:prstGeom prst="rect">
            <a:avLst/>
          </a:prstGeom>
        </p:spPr>
        <p:txBody>
          <a:bodyPr wrap="none">
            <a:spAutoFit/>
          </a:bodyPr>
          <a:lstStyle/>
          <a:p>
            <a:r>
              <a:rPr lang="en-GB" dirty="0">
                <a:solidFill>
                  <a:schemeClr val="bg1"/>
                </a:solidFill>
              </a:rPr>
              <a:t>@</a:t>
            </a:r>
            <a:r>
              <a:rPr lang="en-GB" dirty="0" err="1">
                <a:solidFill>
                  <a:schemeClr val="bg1"/>
                </a:solidFill>
              </a:rPr>
              <a:t>UofGlasgowASC</a:t>
            </a:r>
            <a:endParaRPr lang="en-GB" dirty="0">
              <a:solidFill>
                <a:schemeClr val="bg1"/>
              </a:solidFill>
            </a:endParaRPr>
          </a:p>
        </p:txBody>
      </p:sp>
      <p:pic>
        <p:nvPicPr>
          <p:cNvPr id="9" name="Picture 8">
            <a:extLst>
              <a:ext uri="{FF2B5EF4-FFF2-40B4-BE49-F238E27FC236}">
                <a16:creationId xmlns:a16="http://schemas.microsoft.com/office/drawing/2014/main" id="{2E65E2E2-58B5-4832-8D04-4F616DEE5480}"/>
              </a:ext>
            </a:extLst>
          </p:cNvPr>
          <p:cNvPicPr>
            <a:picLocks noChangeAspect="1"/>
          </p:cNvPicPr>
          <p:nvPr/>
        </p:nvPicPr>
        <p:blipFill>
          <a:blip r:embed="rId5"/>
          <a:stretch>
            <a:fillRect/>
          </a:stretch>
        </p:blipFill>
        <p:spPr>
          <a:xfrm>
            <a:off x="448435" y="5667510"/>
            <a:ext cx="242653" cy="201600"/>
          </a:xfrm>
          <a:prstGeom prst="rect">
            <a:avLst/>
          </a:prstGeom>
        </p:spPr>
      </p:pic>
    </p:spTree>
    <p:extLst>
      <p:ext uri="{BB962C8B-B14F-4D97-AF65-F5344CB8AC3E}">
        <p14:creationId xmlns:p14="http://schemas.microsoft.com/office/powerpoint/2010/main" val="725641430"/>
      </p:ext>
    </p:extLst>
  </p:cSld>
  <p:clrMapOvr>
    <a:masterClrMapping/>
  </p:clrMapOvr>
</p:sld>
</file>

<file path=ppt/theme/theme1.xml><?xml version="1.0" encoding="utf-8"?>
<a:theme xmlns:a="http://schemas.openxmlformats.org/drawingml/2006/main" name="University Tower cover">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University Tower cover</Template>
  <TotalTime>899</TotalTime>
  <Words>336</Words>
  <Application>Microsoft Office PowerPoint</Application>
  <PresentationFormat>On-screen Show (4:3)</PresentationFormat>
  <Paragraphs>32</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ＭＳ Ｐゴシック</vt:lpstr>
      <vt:lpstr>Arial</vt:lpstr>
      <vt:lpstr>Calibri</vt:lpstr>
      <vt:lpstr>University Tower cover</vt:lpstr>
      <vt:lpstr>PowerPoint Presentation</vt:lpstr>
      <vt:lpstr>Copyright</vt:lpstr>
      <vt:lpstr>Copyright in unpublished material</vt:lpstr>
      <vt:lpstr>Data Protection</vt:lpstr>
      <vt:lpstr>More in the Archive Skills Guide collection</vt:lpstr>
      <vt:lpstr>Contact us</vt:lpstr>
      <vt:lpstr>PowerPoint Presentation</vt:lpstr>
    </vt:vector>
  </TitlesOfParts>
  <Company>University of Glasgow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Moira Rankin</dc:creator>
  <cp:lastModifiedBy>Joy Davidson</cp:lastModifiedBy>
  <cp:revision>79</cp:revision>
  <dcterms:created xsi:type="dcterms:W3CDTF">2012-10-08T13:14:19Z</dcterms:created>
  <dcterms:modified xsi:type="dcterms:W3CDTF">2018-03-19T16:41:37Z</dcterms:modified>
</cp:coreProperties>
</file>