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304" r:id="rId6"/>
    <p:sldId id="314" r:id="rId7"/>
    <p:sldId id="283" r:id="rId8"/>
    <p:sldId id="305" r:id="rId9"/>
    <p:sldId id="287" r:id="rId10"/>
    <p:sldId id="289" r:id="rId11"/>
    <p:sldId id="270" r:id="rId12"/>
    <p:sldId id="271" r:id="rId13"/>
    <p:sldId id="296" r:id="rId14"/>
    <p:sldId id="297" r:id="rId15"/>
    <p:sldId id="298" r:id="rId16"/>
    <p:sldId id="300" r:id="rId17"/>
    <p:sldId id="315" r:id="rId18"/>
    <p:sldId id="311" r:id="rId19"/>
    <p:sldId id="316" r:id="rId20"/>
    <p:sldId id="301" r:id="rId21"/>
    <p:sldId id="286" r:id="rId22"/>
    <p:sldId id="302" r:id="rId23"/>
    <p:sldId id="278" r:id="rId24"/>
    <p:sldId id="3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750" autoAdjust="0"/>
  </p:normalViewPr>
  <p:slideViewPr>
    <p:cSldViewPr snapToGrid="0">
      <p:cViewPr varScale="1">
        <p:scale>
          <a:sx n="55" d="100"/>
          <a:sy n="55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B976F-970B-42AF-B3F3-62ED449998F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0F49EC9-9411-4F02-A232-F1DAF9B32FB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</a:p>
      </dgm:t>
    </dgm:pt>
    <dgm:pt modelId="{BD19DBCC-3F63-48C0-96AE-9DD6F03AD154}" type="parTrans" cxnId="{E0C61D9C-86BA-4CF5-A4B2-C4A3E9C0BF01}">
      <dgm:prSet/>
      <dgm:spPr/>
      <dgm:t>
        <a:bodyPr/>
        <a:lstStyle/>
        <a:p>
          <a:endParaRPr lang="en-US"/>
        </a:p>
      </dgm:t>
    </dgm:pt>
    <dgm:pt modelId="{17A8BAC2-B087-44BE-9434-6FE799B79DE8}" type="sibTrans" cxnId="{E0C61D9C-86BA-4CF5-A4B2-C4A3E9C0BF01}">
      <dgm:prSet/>
      <dgm:spPr/>
      <dgm:t>
        <a:bodyPr/>
        <a:lstStyle/>
        <a:p>
          <a:endParaRPr lang="en-US"/>
        </a:p>
      </dgm:t>
    </dgm:pt>
    <dgm:pt modelId="{C3DAF510-4C7A-49BE-95F3-9BE63046BAE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CONDITION</a:t>
          </a:r>
        </a:p>
      </dgm:t>
    </dgm:pt>
    <dgm:pt modelId="{0A4FB124-A2CE-404E-BA75-0E8AF49DAB1A}" type="parTrans" cxnId="{73E58B35-3090-49B2-BEA7-E35E932505E0}">
      <dgm:prSet/>
      <dgm:spPr/>
      <dgm:t>
        <a:bodyPr/>
        <a:lstStyle/>
        <a:p>
          <a:endParaRPr lang="en-US"/>
        </a:p>
      </dgm:t>
    </dgm:pt>
    <dgm:pt modelId="{B597D1F0-7014-4DF5-B9BC-99AFF6C71EB1}" type="sibTrans" cxnId="{73E58B35-3090-49B2-BEA7-E35E932505E0}">
      <dgm:prSet/>
      <dgm:spPr/>
      <dgm:t>
        <a:bodyPr/>
        <a:lstStyle/>
        <a:p>
          <a:endParaRPr lang="en-US"/>
        </a:p>
      </dgm:t>
    </dgm:pt>
    <dgm:pt modelId="{25EFABA4-8CB0-44FB-B41F-2AC3AA9285F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STUDY TYPE</a:t>
          </a:r>
        </a:p>
      </dgm:t>
    </dgm:pt>
    <dgm:pt modelId="{599618F6-D48A-45DE-8844-E498B94D0118}" type="parTrans" cxnId="{B4BFE19C-631B-4056-95AA-A49AC33A1D2A}">
      <dgm:prSet/>
      <dgm:spPr/>
      <dgm:t>
        <a:bodyPr/>
        <a:lstStyle/>
        <a:p>
          <a:endParaRPr lang="en-US"/>
        </a:p>
      </dgm:t>
    </dgm:pt>
    <dgm:pt modelId="{D3334489-B053-4C62-9765-6167EB6BD4EE}" type="sibTrans" cxnId="{B4BFE19C-631B-4056-95AA-A49AC33A1D2A}">
      <dgm:prSet/>
      <dgm:spPr/>
      <dgm:t>
        <a:bodyPr/>
        <a:lstStyle/>
        <a:p>
          <a:endParaRPr lang="en-US"/>
        </a:p>
      </dgm:t>
    </dgm:pt>
    <dgm:pt modelId="{96E69BB5-D6A5-4BF7-8F3B-65D7ECF9316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</a:p>
      </dgm:t>
    </dgm:pt>
    <dgm:pt modelId="{71CB1578-3358-4AB1-AA8E-294EE6D66DFA}" type="parTrans" cxnId="{0CB1E216-CF0A-4922-BD67-C3FBC90C251B}">
      <dgm:prSet/>
      <dgm:spPr/>
      <dgm:t>
        <a:bodyPr/>
        <a:lstStyle/>
        <a:p>
          <a:endParaRPr lang="en-US"/>
        </a:p>
      </dgm:t>
    </dgm:pt>
    <dgm:pt modelId="{5912E70E-15D4-4214-804C-7C615ECC4DE6}" type="sibTrans" cxnId="{0CB1E216-CF0A-4922-BD67-C3FBC90C251B}">
      <dgm:prSet/>
      <dgm:spPr/>
      <dgm:t>
        <a:bodyPr/>
        <a:lstStyle/>
        <a:p>
          <a:endParaRPr lang="en-US"/>
        </a:p>
      </dgm:t>
    </dgm:pt>
    <dgm:pt modelId="{8F97F43A-9C91-46ED-BA48-A6F9B88E5955}" type="pres">
      <dgm:prSet presAssocID="{FB6B976F-970B-42AF-B3F3-62ED449998F3}" presName="compositeShape" presStyleCnt="0">
        <dgm:presLayoutVars>
          <dgm:chMax val="7"/>
          <dgm:dir/>
          <dgm:resizeHandles val="exact"/>
        </dgm:presLayoutVars>
      </dgm:prSet>
      <dgm:spPr/>
    </dgm:pt>
    <dgm:pt modelId="{37375E74-D24C-4506-879E-F0EDBD3DF13B}" type="pres">
      <dgm:prSet presAssocID="{20F49EC9-9411-4F02-A232-F1DAF9B32FBA}" presName="circ1" presStyleLbl="vennNode1" presStyleIdx="0" presStyleCnt="4"/>
      <dgm:spPr/>
    </dgm:pt>
    <dgm:pt modelId="{F30290F7-B9EF-4423-A587-64BABBE74E2C}" type="pres">
      <dgm:prSet presAssocID="{20F49EC9-9411-4F02-A232-F1DAF9B32F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16030D-7B20-44B5-9D15-132B79FF4D1E}" type="pres">
      <dgm:prSet presAssocID="{C3DAF510-4C7A-49BE-95F3-9BE63046BAEC}" presName="circ2" presStyleLbl="vennNode1" presStyleIdx="1" presStyleCnt="4"/>
      <dgm:spPr/>
    </dgm:pt>
    <dgm:pt modelId="{BBFC4600-0B0B-4A92-B8B1-853D504C7ACD}" type="pres">
      <dgm:prSet presAssocID="{C3DAF510-4C7A-49BE-95F3-9BE63046BA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37DEDB-D186-4018-B7E5-C609C533453D}" type="pres">
      <dgm:prSet presAssocID="{25EFABA4-8CB0-44FB-B41F-2AC3AA9285FE}" presName="circ3" presStyleLbl="vennNode1" presStyleIdx="2" presStyleCnt="4"/>
      <dgm:spPr/>
    </dgm:pt>
    <dgm:pt modelId="{031664D1-4CF2-4942-8D89-932455BD8CFD}" type="pres">
      <dgm:prSet presAssocID="{25EFABA4-8CB0-44FB-B41F-2AC3AA9285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1B5406-A00A-4E95-A44D-59356D444AD9}" type="pres">
      <dgm:prSet presAssocID="{96E69BB5-D6A5-4BF7-8F3B-65D7ECF93161}" presName="circ4" presStyleLbl="vennNode1" presStyleIdx="3" presStyleCnt="4"/>
      <dgm:spPr/>
    </dgm:pt>
    <dgm:pt modelId="{AE25F303-5B1A-43C3-894E-9DD36A40C1A4}" type="pres">
      <dgm:prSet presAssocID="{96E69BB5-D6A5-4BF7-8F3B-65D7ECF931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CB1E216-CF0A-4922-BD67-C3FBC90C251B}" srcId="{FB6B976F-970B-42AF-B3F3-62ED449998F3}" destId="{96E69BB5-D6A5-4BF7-8F3B-65D7ECF93161}" srcOrd="3" destOrd="0" parTransId="{71CB1578-3358-4AB1-AA8E-294EE6D66DFA}" sibTransId="{5912E70E-15D4-4214-804C-7C615ECC4DE6}"/>
    <dgm:cxn modelId="{3943A820-3D51-46E4-9A13-40EC50712FAA}" type="presOf" srcId="{96E69BB5-D6A5-4BF7-8F3B-65D7ECF93161}" destId="{751B5406-A00A-4E95-A44D-59356D444AD9}" srcOrd="0" destOrd="0" presId="urn:microsoft.com/office/officeart/2005/8/layout/venn1"/>
    <dgm:cxn modelId="{F688BC27-A633-47B4-9355-A1202DD13602}" type="presOf" srcId="{96E69BB5-D6A5-4BF7-8F3B-65D7ECF93161}" destId="{AE25F303-5B1A-43C3-894E-9DD36A40C1A4}" srcOrd="1" destOrd="0" presId="urn:microsoft.com/office/officeart/2005/8/layout/venn1"/>
    <dgm:cxn modelId="{BAB0B02A-6FA5-47F4-B7D3-2D90D24B1F33}" type="presOf" srcId="{C3DAF510-4C7A-49BE-95F3-9BE63046BAEC}" destId="{7C16030D-7B20-44B5-9D15-132B79FF4D1E}" srcOrd="0" destOrd="0" presId="urn:microsoft.com/office/officeart/2005/8/layout/venn1"/>
    <dgm:cxn modelId="{73E58B35-3090-49B2-BEA7-E35E932505E0}" srcId="{FB6B976F-970B-42AF-B3F3-62ED449998F3}" destId="{C3DAF510-4C7A-49BE-95F3-9BE63046BAEC}" srcOrd="1" destOrd="0" parTransId="{0A4FB124-A2CE-404E-BA75-0E8AF49DAB1A}" sibTransId="{B597D1F0-7014-4DF5-B9BC-99AFF6C71EB1}"/>
    <dgm:cxn modelId="{EA6DC138-610D-45C9-9308-F81AB78CF32A}" type="presOf" srcId="{25EFABA4-8CB0-44FB-B41F-2AC3AA9285FE}" destId="{1B37DEDB-D186-4018-B7E5-C609C533453D}" srcOrd="0" destOrd="0" presId="urn:microsoft.com/office/officeart/2005/8/layout/venn1"/>
    <dgm:cxn modelId="{FDF2C45B-955B-435F-8D6F-049C2AC44760}" type="presOf" srcId="{25EFABA4-8CB0-44FB-B41F-2AC3AA9285FE}" destId="{031664D1-4CF2-4942-8D89-932455BD8CFD}" srcOrd="1" destOrd="0" presId="urn:microsoft.com/office/officeart/2005/8/layout/venn1"/>
    <dgm:cxn modelId="{C64A1E44-7457-4697-9078-A2CDC4D58299}" type="presOf" srcId="{C3DAF510-4C7A-49BE-95F3-9BE63046BAEC}" destId="{BBFC4600-0B0B-4A92-B8B1-853D504C7ACD}" srcOrd="1" destOrd="0" presId="urn:microsoft.com/office/officeart/2005/8/layout/venn1"/>
    <dgm:cxn modelId="{AB776D87-B4A4-4F6C-9F52-06EEFFA699F0}" type="presOf" srcId="{20F49EC9-9411-4F02-A232-F1DAF9B32FBA}" destId="{F30290F7-B9EF-4423-A587-64BABBE74E2C}" srcOrd="1" destOrd="0" presId="urn:microsoft.com/office/officeart/2005/8/layout/venn1"/>
    <dgm:cxn modelId="{4CEA469B-19B8-40FA-BB8A-9C1B73AEAAD3}" type="presOf" srcId="{20F49EC9-9411-4F02-A232-F1DAF9B32FBA}" destId="{37375E74-D24C-4506-879E-F0EDBD3DF13B}" srcOrd="0" destOrd="0" presId="urn:microsoft.com/office/officeart/2005/8/layout/venn1"/>
    <dgm:cxn modelId="{E0C61D9C-86BA-4CF5-A4B2-C4A3E9C0BF01}" srcId="{FB6B976F-970B-42AF-B3F3-62ED449998F3}" destId="{20F49EC9-9411-4F02-A232-F1DAF9B32FBA}" srcOrd="0" destOrd="0" parTransId="{BD19DBCC-3F63-48C0-96AE-9DD6F03AD154}" sibTransId="{17A8BAC2-B087-44BE-9434-6FE799B79DE8}"/>
    <dgm:cxn modelId="{B4BFE19C-631B-4056-95AA-A49AC33A1D2A}" srcId="{FB6B976F-970B-42AF-B3F3-62ED449998F3}" destId="{25EFABA4-8CB0-44FB-B41F-2AC3AA9285FE}" srcOrd="2" destOrd="0" parTransId="{599618F6-D48A-45DE-8844-E498B94D0118}" sibTransId="{D3334489-B053-4C62-9765-6167EB6BD4EE}"/>
    <dgm:cxn modelId="{3766F2DA-8389-447E-ABE7-9751F4D4038F}" type="presOf" srcId="{FB6B976F-970B-42AF-B3F3-62ED449998F3}" destId="{8F97F43A-9C91-46ED-BA48-A6F9B88E5955}" srcOrd="0" destOrd="0" presId="urn:microsoft.com/office/officeart/2005/8/layout/venn1"/>
    <dgm:cxn modelId="{70636E63-7C97-4056-8DE4-F04505A31B4E}" type="presParOf" srcId="{8F97F43A-9C91-46ED-BA48-A6F9B88E5955}" destId="{37375E74-D24C-4506-879E-F0EDBD3DF13B}" srcOrd="0" destOrd="0" presId="urn:microsoft.com/office/officeart/2005/8/layout/venn1"/>
    <dgm:cxn modelId="{3AFC86B8-56BA-4495-AF71-3A5C960A9D89}" type="presParOf" srcId="{8F97F43A-9C91-46ED-BA48-A6F9B88E5955}" destId="{F30290F7-B9EF-4423-A587-64BABBE74E2C}" srcOrd="1" destOrd="0" presId="urn:microsoft.com/office/officeart/2005/8/layout/venn1"/>
    <dgm:cxn modelId="{10D0B10F-9D8B-4F9D-863C-F31F471231C6}" type="presParOf" srcId="{8F97F43A-9C91-46ED-BA48-A6F9B88E5955}" destId="{7C16030D-7B20-44B5-9D15-132B79FF4D1E}" srcOrd="2" destOrd="0" presId="urn:microsoft.com/office/officeart/2005/8/layout/venn1"/>
    <dgm:cxn modelId="{65149259-AAEB-4D04-AA06-931018C0D53C}" type="presParOf" srcId="{8F97F43A-9C91-46ED-BA48-A6F9B88E5955}" destId="{BBFC4600-0B0B-4A92-B8B1-853D504C7ACD}" srcOrd="3" destOrd="0" presId="urn:microsoft.com/office/officeart/2005/8/layout/venn1"/>
    <dgm:cxn modelId="{F87CFEB5-A25E-40CD-BA88-F16BE4F6A84F}" type="presParOf" srcId="{8F97F43A-9C91-46ED-BA48-A6F9B88E5955}" destId="{1B37DEDB-D186-4018-B7E5-C609C533453D}" srcOrd="4" destOrd="0" presId="urn:microsoft.com/office/officeart/2005/8/layout/venn1"/>
    <dgm:cxn modelId="{66760F11-486F-4FAD-9743-4D19E52AC197}" type="presParOf" srcId="{8F97F43A-9C91-46ED-BA48-A6F9B88E5955}" destId="{031664D1-4CF2-4942-8D89-932455BD8CFD}" srcOrd="5" destOrd="0" presId="urn:microsoft.com/office/officeart/2005/8/layout/venn1"/>
    <dgm:cxn modelId="{2A8F1AC3-829E-4BAC-9FA8-E813E13EA427}" type="presParOf" srcId="{8F97F43A-9C91-46ED-BA48-A6F9B88E5955}" destId="{751B5406-A00A-4E95-A44D-59356D444AD9}" srcOrd="6" destOrd="0" presId="urn:microsoft.com/office/officeart/2005/8/layout/venn1"/>
    <dgm:cxn modelId="{750021B7-01BC-4637-A8D3-57FC013D96D1}" type="presParOf" srcId="{8F97F43A-9C91-46ED-BA48-A6F9B88E5955}" destId="{AE25F303-5B1A-43C3-894E-9DD36A40C1A4}" srcOrd="7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75E74-D24C-4506-879E-F0EDBD3DF13B}">
      <dsp:nvSpPr>
        <dsp:cNvPr id="0" name=""/>
        <dsp:cNvSpPr/>
      </dsp:nvSpPr>
      <dsp:spPr>
        <a:xfrm>
          <a:off x="2683950" y="55478"/>
          <a:ext cx="2884906" cy="28849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</a:p>
      </dsp:txBody>
      <dsp:txXfrm>
        <a:off x="3016824" y="443831"/>
        <a:ext cx="2219158" cy="915403"/>
      </dsp:txXfrm>
    </dsp:sp>
    <dsp:sp modelId="{7C16030D-7B20-44B5-9D15-132B79FF4D1E}">
      <dsp:nvSpPr>
        <dsp:cNvPr id="0" name=""/>
        <dsp:cNvSpPr/>
      </dsp:nvSpPr>
      <dsp:spPr>
        <a:xfrm>
          <a:off x="3959966" y="1331495"/>
          <a:ext cx="2884906" cy="28849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CONDITION</a:t>
          </a:r>
        </a:p>
      </dsp:txBody>
      <dsp:txXfrm>
        <a:off x="5513377" y="1664369"/>
        <a:ext cx="1109579" cy="2219158"/>
      </dsp:txXfrm>
    </dsp:sp>
    <dsp:sp modelId="{1B37DEDB-D186-4018-B7E5-C609C533453D}">
      <dsp:nvSpPr>
        <dsp:cNvPr id="0" name=""/>
        <dsp:cNvSpPr/>
      </dsp:nvSpPr>
      <dsp:spPr>
        <a:xfrm>
          <a:off x="2683950" y="2607511"/>
          <a:ext cx="2884906" cy="28849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STUDY TYPE</a:t>
          </a:r>
        </a:p>
      </dsp:txBody>
      <dsp:txXfrm>
        <a:off x="3016824" y="4188662"/>
        <a:ext cx="2219158" cy="915403"/>
      </dsp:txXfrm>
    </dsp:sp>
    <dsp:sp modelId="{751B5406-A00A-4E95-A44D-59356D444AD9}">
      <dsp:nvSpPr>
        <dsp:cNvPr id="0" name=""/>
        <dsp:cNvSpPr/>
      </dsp:nvSpPr>
      <dsp:spPr>
        <a:xfrm>
          <a:off x="1407933" y="1331495"/>
          <a:ext cx="2884906" cy="28849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</a:p>
      </dsp:txBody>
      <dsp:txXfrm>
        <a:off x="1629849" y="1664369"/>
        <a:ext cx="1109579" cy="221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A76B-C1EF-4618-AD5C-BBEA067F68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9ED5-4794-490D-A478-CE67B4718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3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43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Cochrane Handbook &gt; 1000 results = 8 hours of sifting</a:t>
            </a:r>
          </a:p>
          <a:p>
            <a:r>
              <a:rPr lang="en-GB" dirty="0"/>
              <a:t>Search has to be sensitive by definition. What is the expectation of PGTs (and UGs)? Not earlier reference to review types (likely not doing a SR).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5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8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6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0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PRISMA = Possible marking rubric?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36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Good record keeping important &gt; cannot revisit searches to get the same number of results as previously run search.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On databases &gt; save searches, set-up alerts, save Word versions of searches as run on day of search – for each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7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83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00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9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Comparing SRs to other reviews &gt; important for TPG student projects – not likely to be doing a full SR, more likely Rapid or Systemised reviews.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Real-world implication of publishing a review purporting to be systematic &gt; used for clinical practice and evidence reviews.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RESEARCH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9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PRISMA-P: Importance of protocol for review &gt; foundations for entire review. Sets context and enables students to get a grasp on the scale of the literature &gt; is the review topic feasible? Also focuses the mind &gt; why is the review important, what is the review question, how do you set out to answer the question, etc.?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See also PRISMA Exploration and elaboration: https://doi.org/10.1371/journal.pmed.1000100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See PROSPERO for examples.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review feasible &gt; scoping searches &gt; also helps find existing reviews and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9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7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8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Sensitivity vs specificity &gt; Not all elements of a question will necessarily be in the search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some elements are more appropriate for inclusion/exclusion criteria.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Some elements are not appropriate for a search, outcomes, for example (rarely described in titles/abstracts).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4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05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meshb.nlm.nih.gov/record/ui?ui=D000368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cbi.nlm.nih.gov/pubmed/9046700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4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hyperlink" Target="https://www.cochranelibrary.com/cdsr/doi/10.1002/14651858.CD005465.pub4" TargetMode="Externa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ibrary/specificsearch/databasesbysubject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eleanor.lib.gla.ac.uk/search~S6/y?Databases%20P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idence.nhs.uk/" TargetMode="External"/><Relationship Id="rId5" Type="http://schemas.openxmlformats.org/officeDocument/2006/relationships/hyperlink" Target="https://www.ntis.gov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opengrey.eu/" TargetMode="External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med.100009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prisma-statement.or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7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prisma-statement.org/" TargetMode="External"/><Relationship Id="rId4" Type="http://schemas.openxmlformats.org/officeDocument/2006/relationships/hyperlink" Target="https://doi.org/10.1371/journal.pmed.1000097" TargetMode="Externa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risma-statement.org/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www.gla.ac.uk/myglasgow/library/" TargetMode="External"/><Relationship Id="rId7" Type="http://schemas.openxmlformats.org/officeDocument/2006/relationships/hyperlink" Target="https://www.campbellcollaboration.org/library/searching-for-studies-information-retrieval-guide-campbell-reviews.html" TargetMode="Externa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viewersmanual.joannabriggs.org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york.ac.uk/media/crd/Systematic_Reviews.pdf" TargetMode="External"/><Relationship Id="rId10" Type="http://schemas.openxmlformats.org/officeDocument/2006/relationships/hyperlink" Target="https://casrai.org/credit/" TargetMode="External"/><Relationship Id="rId4" Type="http://schemas.openxmlformats.org/officeDocument/2006/relationships/hyperlink" Target="http://training.cochrane.org/handbook" TargetMode="External"/><Relationship Id="rId9" Type="http://schemas.openxmlformats.org/officeDocument/2006/relationships/hyperlink" Target="http://www.icmje.org/recommendations/browse/roles-and-responsibilities/defining-the-role-of-authors-and-contributors.html" TargetMode="External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dshare.gla.ac.uk/135" TargetMode="External"/><Relationship Id="rId13" Type="http://schemas.openxmlformats.org/officeDocument/2006/relationships/hyperlink" Target="mailto:paul.cannon@glasgow.ac.uk" TargetMode="External"/><Relationship Id="rId3" Type="http://schemas.openxmlformats.org/officeDocument/2006/relationships/hyperlink" Target="https://edshare.gla.ac.uk/252/" TargetMode="External"/><Relationship Id="rId7" Type="http://schemas.openxmlformats.org/officeDocument/2006/relationships/hyperlink" Target="https://edshare.gla.ac.uk/278" TargetMode="External"/><Relationship Id="rId12" Type="http://schemas.openxmlformats.org/officeDocument/2006/relationships/hyperlink" Target="https://bit.ly/2mLxZBh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hare.gla.ac.uk/444/" TargetMode="External"/><Relationship Id="rId11" Type="http://schemas.openxmlformats.org/officeDocument/2006/relationships/hyperlink" Target="https://bit.ly/2O3fLZs" TargetMode="External"/><Relationship Id="rId5" Type="http://schemas.openxmlformats.org/officeDocument/2006/relationships/hyperlink" Target="https://edshare.gla.ac.uk/451/" TargetMode="External"/><Relationship Id="rId15" Type="http://schemas.openxmlformats.org/officeDocument/2006/relationships/image" Target="../media/image6.jpg"/><Relationship Id="rId10" Type="http://schemas.openxmlformats.org/officeDocument/2006/relationships/hyperlink" Target="https://www.gla.ac.uk/myglasgow/library/help/collegesupport/" TargetMode="External"/><Relationship Id="rId4" Type="http://schemas.openxmlformats.org/officeDocument/2006/relationships/hyperlink" Target="https://moodle.gla.ac.uk/course/view.php?id=19213" TargetMode="External"/><Relationship Id="rId9" Type="http://schemas.openxmlformats.org/officeDocument/2006/relationships/hyperlink" Target="https://edshare.gla.ac.uk/410" TargetMode="Externa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oi.org/10.1111/hir.12276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ann_LIS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paul.cannon@glasgow.ac.uk" TargetMode="External"/><Relationship Id="rId12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hyperlink" Target="http://orcid.org/0000-0001-8721-1481" TargetMode="External"/><Relationship Id="rId10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doi.org/10.1111/j.1471-1842.2009.00848.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86/2046-4053-4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cpjc.acponline.org/Content/123/3/issue/ACPJC-1995-123-3-A12.htm" TargetMode="External"/><Relationship Id="rId7" Type="http://schemas.openxmlformats.org/officeDocument/2006/relationships/hyperlink" Target="http://dx.doi.org/10.1136/bmjgh-2018-0011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46/j.1471-1842.2002.00378.x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dx.doi.org/10.1177/1049732312452938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dx.doi.org/10.1108/07378830610692127" TargetMode="Externa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2115" y="153866"/>
            <a:ext cx="953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Supervising systematic reviews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E9E6FB-C4AB-4D37-A30F-953A276C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64" y="3362732"/>
            <a:ext cx="4428609" cy="33959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C469FC-C42C-4E0E-8276-99E0897E2E8A}"/>
              </a:ext>
            </a:extLst>
          </p:cNvPr>
          <p:cNvSpPr txBox="1"/>
          <p:nvPr/>
        </p:nvSpPr>
        <p:spPr>
          <a:xfrm>
            <a:off x="726864" y="2406528"/>
            <a:ext cx="4428610" cy="707886"/>
          </a:xfrm>
          <a:prstGeom prst="rect">
            <a:avLst/>
          </a:prstGeom>
          <a:solidFill>
            <a:srgbClr val="E0601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 recommend testing your speakers before the webinar starts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4B0964-280D-4880-939F-4423E9328695}"/>
              </a:ext>
            </a:extLst>
          </p:cNvPr>
          <p:cNvSpPr/>
          <p:nvPr/>
        </p:nvSpPr>
        <p:spPr>
          <a:xfrm>
            <a:off x="1323703" y="6285840"/>
            <a:ext cx="296092" cy="34834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85E48B-5BCA-4667-A727-58B986196058}"/>
              </a:ext>
            </a:extLst>
          </p:cNvPr>
          <p:cNvSpPr/>
          <p:nvPr/>
        </p:nvSpPr>
        <p:spPr>
          <a:xfrm>
            <a:off x="1323703" y="5088797"/>
            <a:ext cx="2229394" cy="3483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855AC0-6F93-4D13-8974-AE58250089EB}"/>
              </a:ext>
            </a:extLst>
          </p:cNvPr>
          <p:cNvSpPr txBox="1"/>
          <p:nvPr/>
        </p:nvSpPr>
        <p:spPr>
          <a:xfrm>
            <a:off x="7036528" y="2437305"/>
            <a:ext cx="4428610" cy="646331"/>
          </a:xfrm>
          <a:prstGeom prst="rect">
            <a:avLst/>
          </a:prstGeom>
          <a:solidFill>
            <a:srgbClr val="E0601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Use the chat icon to ask questions to all participants or to the host only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507AAD8-46A2-45E3-86F1-B48A9698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25" y="3441862"/>
            <a:ext cx="4428610" cy="4714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4A590D-6ADB-4FDD-8DD6-F4F06DB66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080" y="4233883"/>
            <a:ext cx="3619500" cy="24003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7F04AA0-3364-4092-9FFD-D24932261AD8}"/>
              </a:ext>
            </a:extLst>
          </p:cNvPr>
          <p:cNvSpPr/>
          <p:nvPr/>
        </p:nvSpPr>
        <p:spPr>
          <a:xfrm>
            <a:off x="9505404" y="3432707"/>
            <a:ext cx="457201" cy="48064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A5F130-5A42-4F3C-9B1C-5D8B5773614A}"/>
              </a:ext>
            </a:extLst>
          </p:cNvPr>
          <p:cNvSpPr/>
          <p:nvPr/>
        </p:nvSpPr>
        <p:spPr>
          <a:xfrm>
            <a:off x="7441080" y="5686697"/>
            <a:ext cx="1807423" cy="81307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32115" y="862336"/>
            <a:ext cx="6641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McKee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Greater Glasgow &amp; Clyde Library Services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2" y="138649"/>
            <a:ext cx="7029450" cy="501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885" y="3140968"/>
            <a:ext cx="4686300" cy="2838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31504" y="5910559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https://meshb.nlm.nih.gov/record/ui?ui=D000368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3592" y="2468465"/>
            <a:ext cx="60486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2639616" y="2996951"/>
            <a:ext cx="2592288" cy="969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38249D-4171-4067-8BF3-12C06C6AC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6B38BC-4CE6-48F3-ADC4-BA90C64B1619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</p:txBody>
      </p:sp>
      <p:pic>
        <p:nvPicPr>
          <p:cNvPr id="14" name="Pictur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95B412-9211-4C8F-B82F-C5C171973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E615C7-15C1-41AA-94D5-3141EF59E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6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F98B8A-98E0-45F8-81B8-A4ED25F7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E5926F-53DD-4582-BAB7-70C86F1A2F3D}"/>
              </a:ext>
            </a:extLst>
          </p:cNvPr>
          <p:cNvSpPr/>
          <p:nvPr/>
        </p:nvSpPr>
        <p:spPr>
          <a:xfrm flipV="1">
            <a:off x="6096000" y="4273823"/>
            <a:ext cx="4293326" cy="1738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104442" y="1556793"/>
            <a:ext cx="400110" cy="379744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https://www.ncbi.nlm.nih.gov/pubmed/9046700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7" y="110544"/>
            <a:ext cx="8264061" cy="61433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575720" y="620688"/>
            <a:ext cx="445286" cy="3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48128" y="620688"/>
            <a:ext cx="445286" cy="3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91544" y="17728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93414" y="198884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91544" y="4509120"/>
            <a:ext cx="792088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91544" y="5157192"/>
            <a:ext cx="792088" cy="1970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4F4C60-B1A7-45D5-96C2-C5B89A9AF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88EB91-2D35-4001-BD36-BABE30F44917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</p:txBody>
      </p: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4CBB9BA-B475-455F-86F6-E307D39D6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24" name="Pictur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8238DB-6D3F-485C-942D-E5A83F736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2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4AC72E-A11E-4A42-A34F-2F1C4CD2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78" y="260649"/>
            <a:ext cx="6389215" cy="5647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2172" y="21767"/>
            <a:ext cx="676881" cy="6125101"/>
          </a:xfrm>
          <a:prstGeom prst="rect">
            <a:avLst/>
          </a:prstGeom>
          <a:noFill/>
        </p:spPr>
        <p:txBody>
          <a:bodyPr vert="vert270" wrap="square" rtlCol="0">
            <a:normAutofit lnSpcReduction="10000"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Cameron, ID, Dyer, SM,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Panagoda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CE, et al. (2018) Interventions for preventing falls in older people in care facilities and hospitals. Cochrane Database of Systematic Reviews: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https://www.cochranelibrary.com/cdsr/doi/10.1002/14651858.CD005465.pub4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337" y="1340768"/>
            <a:ext cx="4656517" cy="129614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48178" y="1484784"/>
            <a:ext cx="2259591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07768" y="1298379"/>
            <a:ext cx="907568" cy="18315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07768" y="2132857"/>
            <a:ext cx="907568" cy="5464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E76EB81-05B4-401A-AA8A-3FC394103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2FD4A5-853A-444D-97AC-1F4590D9DAAF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Illustrating a search strategy</a:t>
            </a:r>
          </a:p>
        </p:txBody>
      </p:sp>
      <p:pic>
        <p:nvPicPr>
          <p:cNvPr id="18" name="Picture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67E8FA5-693F-41AC-9078-9116D0884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D68B1F-29C1-4091-AE1D-E92694B54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21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450370-2A9A-453A-9E84-FBE99254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0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87117" y="548681"/>
            <a:ext cx="9865894" cy="53548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Information sources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Subject specific databases (highly dependent on the research question)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Clinical medical questions should use a minimum of Medline, Embase, CENTRAL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Other databases might be CINAHL, PsycINFO, or ASSIA.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Multidisciplinary databases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Scopus or Web of Science Core Collection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Hand and citation searching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Prominent journals or subject repositories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Scopus or Web of Science for citations (backward and forward)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https://www.gla.ac.uk/myglasgow/library/specificsearch/databasesbysubject/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CAA59-186F-49C9-8D5F-E28060D26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B89F76-E8FC-4455-BF8B-31ED68C76F12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sources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90D721F-2F35-4ADB-91F5-08F530198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6298D8-620B-4F55-9804-E8B43C15D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1C1F98-D1D0-40C8-833E-97236C15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7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87117" y="548681"/>
            <a:ext cx="9865894" cy="53548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Trials and grey literature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Trial repositories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 International Clinical Trials Registry Platform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ClinicalTrials.gov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Conference proceedings and abstracts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Covered in Scopus, Web of Science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PapersFirst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ProceedingsFirst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Official publications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Government, NGOs, charities, professional bodies, etc.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Open Grey (EU)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National Technical Information Service (US)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NICE Evidence Search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CAA59-186F-49C9-8D5F-E28060D26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B89F76-E8FC-4455-BF8B-31ED68C76F12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sources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90D721F-2F35-4ADB-91F5-08F530198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6298D8-620B-4F55-9804-E8B43C15D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1C1F98-D1D0-40C8-833E-97236C15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1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25597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‘Yes’ in the chat box if you do – then take time to write you question.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4305A-1FCF-4087-AD95-AA35E00ED07F}"/>
              </a:ext>
            </a:extLst>
          </p:cNvPr>
          <p:cNvGrpSpPr/>
          <p:nvPr/>
        </p:nvGrpSpPr>
        <p:grpSpPr>
          <a:xfrm>
            <a:off x="3881695" y="3429000"/>
            <a:ext cx="4428610" cy="480642"/>
            <a:chOff x="7036525" y="3432707"/>
            <a:chExt cx="4428610" cy="4806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F69769-694B-4547-9EA4-1E02F8CD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525" y="3441862"/>
              <a:ext cx="4428610" cy="471487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2C3604-C324-49FA-9BD1-604698FDDAD8}"/>
                </a:ext>
              </a:extLst>
            </p:cNvPr>
            <p:cNvSpPr/>
            <p:nvPr/>
          </p:nvSpPr>
          <p:spPr>
            <a:xfrm>
              <a:off x="9505404" y="3432707"/>
              <a:ext cx="457201" cy="48064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0835AA-41C6-44F6-A12D-BF5C4DE56430}"/>
              </a:ext>
            </a:extLst>
          </p:cNvPr>
          <p:cNvGrpSpPr/>
          <p:nvPr/>
        </p:nvGrpSpPr>
        <p:grpSpPr>
          <a:xfrm>
            <a:off x="4286250" y="4230176"/>
            <a:ext cx="3619500" cy="2400300"/>
            <a:chOff x="7441080" y="4233883"/>
            <a:chExt cx="3619500" cy="2400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81835F-D141-4835-8BB2-8C8E5516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1080" y="4233883"/>
              <a:ext cx="3619500" cy="24003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BD8863-18E9-46B3-82A9-19148AB0463C}"/>
                </a:ext>
              </a:extLst>
            </p:cNvPr>
            <p:cNvSpPr/>
            <p:nvPr/>
          </p:nvSpPr>
          <p:spPr>
            <a:xfrm>
              <a:off x="7441080" y="5686697"/>
              <a:ext cx="1807423" cy="81307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400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8210670" y="3012199"/>
            <a:ext cx="63662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Moher D,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Liberati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Tetzlaff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Altman DG, The PRISMA Group (2009) Preferred Reporting Items for Systematic Reviews and Meta-Analyses: The PRISMA Statement. PLOS Medicine 6(7): e1000097.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https://doi.org/10.1371/journal.pmed.1000097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also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http://prisma-statement.org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33996" y="1"/>
            <a:ext cx="8229600" cy="758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Reporting of systematic reviews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84139-AF03-4AF0-91EE-CCFAE1692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730" y="758748"/>
            <a:ext cx="8878539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1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5" y="762001"/>
            <a:ext cx="5490853" cy="45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31504" y="5452156"/>
            <a:ext cx="9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Moher D,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Liberati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Tetzlaff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Altman DG, The PRISMA Group (2009) Preferred Reporting Items for Systematic Reviews and Meta-Analyses: The PRISMA Statement. PLOS Medicine 6(7): e1000097.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https://doi.org/10.1371/journal.pmed.1000097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also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http://prisma-statement.org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33996" y="1"/>
            <a:ext cx="8229600" cy="758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Reporting of systematic reviews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3E946-6FCE-4975-9C5C-906D09B8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06C7EE-599A-4965-84B9-87AF9E8DBDCF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reporting</a:t>
            </a:r>
          </a:p>
        </p:txBody>
      </p:sp>
      <p:pic>
        <p:nvPicPr>
          <p:cNvPr id="15" name="Pictur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78230A-C9C5-47A2-8EC0-077364372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D0979D-4C0B-48CE-BC00-505747910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7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0600A5-5D65-475E-A465-AAE0388C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8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Resources and further guidance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Plenty of print and electronic books on SRs in the Library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Methodology guides: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Cochrane Handbook for Systematic Reviews of Interventions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Systematic Reviews: CRD’s guidance for undertaking reviews in health care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Joanna Briggs Institute Reviewer’s Manual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Searching for Studies: a Guide to Information Retrieval for Campbell systematic reviews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Preferred Reporting Items for Systematic Reviews and Meta-Analyses (PRISMA)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Defining the Role of Authors and Contributors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CRediT – Contributor Roles Taxonomy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03ADC-A9C0-442B-AF70-E62EC45732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8A259A-039C-4C43-B047-DEB4D6053016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reading and resources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B8BCA3-9B4F-43C6-9A57-088DEA9EDE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99A8CA-43C7-467A-A963-A86ECF493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F91F444-BF1D-414B-AE62-CBB59996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369277"/>
            <a:ext cx="11783888" cy="5662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 full-text pdfs guide: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https://edshare.gla.ac.uk/252/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MVLS systematic review project support: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https://moodle.gla.ac.uk/course/view.php?id=19213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Enrolment key: MVLS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srps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Systematic review resources: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https://edshare.gla.ac.uk/451/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University of Glasgow guide to search strategies for systematic reviews in medical, veterinary and life sciences: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https://edshare.gla.ac.uk/444/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Video guides to searching library databases: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https://edshare.gla.ac.uk/278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Systematic review lecture: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https://edshare.gla.ac.uk/135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Systematic review workshop: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https://edshare.gla.ac.uk/410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Appointments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UG and TPG students, first line support is via the College Library Support Team: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https://www.gla.ac.uk/myglasgow/library/help/collegesupport/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PGRs and staff, see me at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Gilmorehill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https://bit.ly/2O3fLZs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Garscube: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https://bit.ly/2mLxZBh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email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paul.cannon@glasgow.ac.uk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FC466-706A-453F-BF28-E542258355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E596AE-750D-4669-94A7-AC6764AAFE4D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 and further assistance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DAF2FC-38AF-4AD8-A416-F761246573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DF989E-98A5-4762-838F-C83FBEE4DC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216AF5-1C2E-45EA-A487-E7E51A2A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1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Systematic reviews compared to other types of review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0793" y="5947681"/>
            <a:ext cx="5230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https://doi.org/10.1111/hir.12276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16D8E-5B76-4D5D-8300-32DA26B19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9527B9-A3BA-43A8-92F9-075C1B3D4918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systematic reviews?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A63818-D845-4D95-A74A-B7BA390D7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EAD406-19CD-4A92-8DFC-037418FA4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D0A8F7-6FC4-48E4-8475-0B43DCD8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F84488-8BD3-4356-BE6F-28457053A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228" y="1396588"/>
            <a:ext cx="5791545" cy="45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675317"/>
            <a:ext cx="327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https://www.gla.ac.uk/myglasgow/library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4697" y="5415265"/>
            <a:ext cx="449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978545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561754" y="5374969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D21F56-66C6-40D5-9413-1376F679816B}"/>
              </a:ext>
            </a:extLst>
          </p:cNvPr>
          <p:cNvGrpSpPr/>
          <p:nvPr/>
        </p:nvGrpSpPr>
        <p:grpSpPr>
          <a:xfrm>
            <a:off x="467544" y="4294175"/>
            <a:ext cx="4968552" cy="726277"/>
            <a:chOff x="467544" y="4821177"/>
            <a:chExt cx="4968552" cy="726277"/>
          </a:xfrm>
        </p:grpSpPr>
        <p:sp>
          <p:nvSpPr>
            <p:cNvPr id="10" name="TextBox 9">
              <a:hlinkClick r:id="rId7"/>
            </p:cNvPr>
            <p:cNvSpPr txBox="1"/>
            <p:nvPr/>
          </p:nvSpPr>
          <p:spPr>
            <a:xfrm>
              <a:off x="467544" y="4821177"/>
              <a:ext cx="4968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paul.cannon@glasgow.ac.uk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hlinkClick r:id="rId8"/>
            </p:cNvPr>
            <p:cNvSpPr txBox="1"/>
            <p:nvPr/>
          </p:nvSpPr>
          <p:spPr>
            <a:xfrm>
              <a:off x="467544" y="5147344"/>
              <a:ext cx="4968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@pcann_LIS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7544" y="6125452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9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10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9BB42E-5704-4713-B2C7-C224E396A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504392"/>
            <a:ext cx="838200" cy="2952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B69D6-F8E7-495B-88D3-F206655F91EF}"/>
              </a:ext>
            </a:extLst>
          </p:cNvPr>
          <p:cNvSpPr/>
          <p:nvPr/>
        </p:nvSpPr>
        <p:spPr>
          <a:xfrm>
            <a:off x="1399954" y="6528918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7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25597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final questions</a:t>
            </a: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‘Yes’ in the chat box if you do – then take time to write you question.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4305A-1FCF-4087-AD95-AA35E00ED07F}"/>
              </a:ext>
            </a:extLst>
          </p:cNvPr>
          <p:cNvGrpSpPr/>
          <p:nvPr/>
        </p:nvGrpSpPr>
        <p:grpSpPr>
          <a:xfrm>
            <a:off x="3881695" y="3429000"/>
            <a:ext cx="4428610" cy="480642"/>
            <a:chOff x="7036525" y="3432707"/>
            <a:chExt cx="4428610" cy="4806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F69769-694B-4547-9EA4-1E02F8CD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525" y="3441862"/>
              <a:ext cx="4428610" cy="471487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2C3604-C324-49FA-9BD1-604698FDDAD8}"/>
                </a:ext>
              </a:extLst>
            </p:cNvPr>
            <p:cNvSpPr/>
            <p:nvPr/>
          </p:nvSpPr>
          <p:spPr>
            <a:xfrm>
              <a:off x="9505404" y="3432707"/>
              <a:ext cx="457201" cy="48064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0835AA-41C6-44F6-A12D-BF5C4DE56430}"/>
              </a:ext>
            </a:extLst>
          </p:cNvPr>
          <p:cNvGrpSpPr/>
          <p:nvPr/>
        </p:nvGrpSpPr>
        <p:grpSpPr>
          <a:xfrm>
            <a:off x="4286250" y="4230176"/>
            <a:ext cx="3619500" cy="2400300"/>
            <a:chOff x="7441080" y="4233883"/>
            <a:chExt cx="3619500" cy="2400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81835F-D141-4835-8BB2-8C8E5516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1080" y="4233883"/>
              <a:ext cx="3619500" cy="24003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BD8863-18E9-46B3-82A9-19148AB0463C}"/>
                </a:ext>
              </a:extLst>
            </p:cNvPr>
            <p:cNvSpPr/>
            <p:nvPr/>
          </p:nvSpPr>
          <p:spPr>
            <a:xfrm>
              <a:off x="7441080" y="5686697"/>
              <a:ext cx="1807423" cy="81307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066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FB8EF6-B8DF-40CA-B2CE-715A5D651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76CB40-8202-405B-9011-3C89C4335D9E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typology of reviews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247A692-767F-4032-BD0A-0A367F81F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3348BC-9337-4139-8DBE-FC3AB48CC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1C7682-A90A-4C82-8330-970E87CF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07BEC216-AFC1-4978-A047-7BED9507B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960991"/>
              </p:ext>
            </p:extLst>
          </p:nvPr>
        </p:nvGraphicFramePr>
        <p:xfrm>
          <a:off x="1101971" y="188639"/>
          <a:ext cx="9988059" cy="552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53">
                  <a:extLst>
                    <a:ext uri="{9D8B030D-6E8A-4147-A177-3AD203B41FA5}">
                      <a16:colId xmlns:a16="http://schemas.microsoft.com/office/drawing/2014/main" val="55131616"/>
                    </a:ext>
                  </a:extLst>
                </a:gridCol>
                <a:gridCol w="3329353">
                  <a:extLst>
                    <a:ext uri="{9D8B030D-6E8A-4147-A177-3AD203B41FA5}">
                      <a16:colId xmlns:a16="http://schemas.microsoft.com/office/drawing/2014/main" val="1604553936"/>
                    </a:ext>
                  </a:extLst>
                </a:gridCol>
                <a:gridCol w="3329353">
                  <a:extLst>
                    <a:ext uri="{9D8B030D-6E8A-4147-A177-3AD203B41FA5}">
                      <a16:colId xmlns:a16="http://schemas.microsoft.com/office/drawing/2014/main" val="2310540558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63030"/>
                  </a:ext>
                </a:extLst>
              </a:tr>
              <a:tr h="559624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Narrative/literature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 of existing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bias in search methods and synthesis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02041"/>
                  </a:ext>
                </a:extLst>
              </a:tr>
              <a:tr h="834976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justify subsequent research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to bias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search methods and synthesis of results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23093"/>
                  </a:ext>
                </a:extLst>
              </a:tr>
              <a:tr h="58448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Quick,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methodological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to bias,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in a transparent way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33407"/>
                  </a:ext>
                </a:extLst>
              </a:tr>
              <a:tr h="834976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Systemised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insight into a topic without resource implications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full SR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likelihood of bias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limited methodology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070"/>
                  </a:ext>
                </a:extLst>
              </a:tr>
              <a:tr h="1085468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Systematic, reproducible, method of searching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appraisal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study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reduces insight into research topic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and resource heavy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20009"/>
                  </a:ext>
                </a:extLst>
              </a:tr>
              <a:tr h="1085468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Assimilation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evidence 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for getting knowledge into practice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to systematically identify all literature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en-GB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available studies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4766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7A921F8-AF87-4DDD-A428-7D15B6834C1C}"/>
              </a:ext>
            </a:extLst>
          </p:cNvPr>
          <p:cNvSpPr txBox="1"/>
          <p:nvPr/>
        </p:nvSpPr>
        <p:spPr>
          <a:xfrm rot="5400000">
            <a:off x="5814479" y="1622291"/>
            <a:ext cx="563043" cy="8784977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Adapted from Grant, M. J. and Booth, A. (2009), A typology of reviews: an analysis of 14 review types and associated methodologies. 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Health Information &amp; Libraries Journal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91-108. doi: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10.1111/j.1471-1842.2009.00848.x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9E33B-FB1F-4D41-8665-4E4D1737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3"/>
            <a:ext cx="11822175" cy="67922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D2D7B-518E-402E-807A-7C295B263F12}"/>
              </a:ext>
            </a:extLst>
          </p:cNvPr>
          <p:cNvSpPr/>
          <p:nvPr/>
        </p:nvSpPr>
        <p:spPr>
          <a:xfrm rot="16200000">
            <a:off x="8595808" y="3228944"/>
            <a:ext cx="6792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Moher, D., </a:t>
            </a:r>
            <a:r>
              <a:rPr lang="en-GB" sz="1000" dirty="0" err="1"/>
              <a:t>Shamseer</a:t>
            </a:r>
            <a:r>
              <a:rPr lang="en-GB" sz="1000" dirty="0"/>
              <a:t>, L., Clarke, M. </a:t>
            </a:r>
            <a:r>
              <a:rPr lang="en-GB" sz="1000" i="1" dirty="0"/>
              <a:t>et al.</a:t>
            </a:r>
            <a:r>
              <a:rPr lang="en-GB" sz="1000" dirty="0"/>
              <a:t> Preferred reporting items for systematic review </a:t>
            </a:r>
            <a:r>
              <a:rPr lang="en-GB" sz="1000" dirty="0" err="1"/>
              <a:t>nd</a:t>
            </a:r>
            <a:r>
              <a:rPr lang="en-GB" sz="1000" dirty="0"/>
              <a:t> meta-analysis protocols (PRISMA-P) 2015 statement. </a:t>
            </a:r>
            <a:r>
              <a:rPr lang="en-GB" sz="1000" i="1" dirty="0" err="1"/>
              <a:t>Syst</a:t>
            </a:r>
            <a:r>
              <a:rPr lang="en-GB" sz="1000" i="1" dirty="0"/>
              <a:t> Rev</a:t>
            </a:r>
            <a:r>
              <a:rPr lang="en-GB" sz="1000" dirty="0"/>
              <a:t> </a:t>
            </a:r>
            <a:r>
              <a:rPr lang="en-GB" sz="1000" b="1" dirty="0"/>
              <a:t>4, </a:t>
            </a:r>
            <a:r>
              <a:rPr lang="en-GB" sz="1000" dirty="0"/>
              <a:t>1 (2015). </a:t>
            </a:r>
            <a:r>
              <a:rPr lang="en-GB" sz="1000" dirty="0">
                <a:hlinkClick r:id="rId4"/>
              </a:rPr>
              <a:t>https://doi.org/10.1186/2046-4053-4-1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0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25597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‘Yes’ in the chat box if you do – then take time to write you question.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4305A-1FCF-4087-AD95-AA35E00ED07F}"/>
              </a:ext>
            </a:extLst>
          </p:cNvPr>
          <p:cNvGrpSpPr/>
          <p:nvPr/>
        </p:nvGrpSpPr>
        <p:grpSpPr>
          <a:xfrm>
            <a:off x="3881695" y="3429000"/>
            <a:ext cx="4428610" cy="480642"/>
            <a:chOff x="7036525" y="3432707"/>
            <a:chExt cx="4428610" cy="4806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F69769-694B-4547-9EA4-1E02F8CD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525" y="3441862"/>
              <a:ext cx="4428610" cy="471487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2C3604-C324-49FA-9BD1-604698FDDAD8}"/>
                </a:ext>
              </a:extLst>
            </p:cNvPr>
            <p:cNvSpPr/>
            <p:nvPr/>
          </p:nvSpPr>
          <p:spPr>
            <a:xfrm>
              <a:off x="9505404" y="3432707"/>
              <a:ext cx="457201" cy="48064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0835AA-41C6-44F6-A12D-BF5C4DE56430}"/>
              </a:ext>
            </a:extLst>
          </p:cNvPr>
          <p:cNvGrpSpPr/>
          <p:nvPr/>
        </p:nvGrpSpPr>
        <p:grpSpPr>
          <a:xfrm>
            <a:off x="4286250" y="4230176"/>
            <a:ext cx="3619500" cy="2400300"/>
            <a:chOff x="7441080" y="4233883"/>
            <a:chExt cx="3619500" cy="2400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81835F-D141-4835-8BB2-8C8E5516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1080" y="4233883"/>
              <a:ext cx="3619500" cy="24003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BD8863-18E9-46B3-82A9-19148AB0463C}"/>
                </a:ext>
              </a:extLst>
            </p:cNvPr>
            <p:cNvSpPr/>
            <p:nvPr/>
          </p:nvSpPr>
          <p:spPr>
            <a:xfrm>
              <a:off x="7441080" y="5686697"/>
              <a:ext cx="1807423" cy="81307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472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3831"/>
            <a:ext cx="8229600" cy="9003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a search strategy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198" y="790712"/>
          <a:ext cx="8229604" cy="441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http://dx.doi.org/10.7326/ACPJC-1995-123-3-A12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http://dx.doi.org/10.1108/07378830610692127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http://dx.doi.org/10.1177/1049732312452938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http://dx.doi.org/10.1046/j.1471-1842.2002.00378.x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81198" y="5288286"/>
            <a:ext cx="8229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Supplementary Material 1 of Booth A, Noyes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Formulating questions to explore complex interventions within qualitative evidence synthesis.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BMJ Global 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2019;4:e001107: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http://dx.doi.org/10.1136/bmjgh-2018-001107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an exhaustive list of question formulation frameworks.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If a template doesn’t fit your research question, don’t worry. The main aim is to identify the key components of your search and the various synonyms and acronyms used to describe them.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BB40DB-3954-4F96-BE62-A02FCBCC4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180FE9-0E57-4257-8353-E27891A04D1D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formulation frameworks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EAE2D4A-AE95-4F6D-BAAC-C74383D9D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BDF74C-1020-4F34-96C1-3CED01B2E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AA97EC-FF9A-4C5C-B4AF-0587BDCC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4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34709" y="113957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63020" y="466247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749" y="322879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5329" y="196413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5782068" y="334309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14912" y="322879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2" name="Oval 21"/>
          <p:cNvSpPr/>
          <p:nvPr/>
        </p:nvSpPr>
        <p:spPr>
          <a:xfrm>
            <a:off x="5638679" y="1524461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5638679" y="2420940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5321754" y="1971856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6" name="Oval 25"/>
          <p:cNvSpPr/>
          <p:nvPr/>
        </p:nvSpPr>
        <p:spPr>
          <a:xfrm>
            <a:off x="6247987" y="1524461"/>
            <a:ext cx="360000" cy="356804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6446981" y="1971856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" name="Oval 27"/>
          <p:cNvSpPr/>
          <p:nvPr/>
        </p:nvSpPr>
        <p:spPr>
          <a:xfrm>
            <a:off x="6247987" y="2420940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3879" y="-15348"/>
            <a:ext cx="8388545" cy="8861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Illustrating a PICOS search strategy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254574" y="3224054"/>
            <a:ext cx="1080000" cy="1080000"/>
          </a:xfrm>
          <a:prstGeom prst="ellipse">
            <a:avLst/>
          </a:prstGeom>
          <a:noFill/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Attention deficit disorder</a:t>
            </a:r>
          </a:p>
        </p:txBody>
      </p:sp>
      <p:sp>
        <p:nvSpPr>
          <p:cNvPr id="11" name="Oval 10"/>
          <p:cNvSpPr/>
          <p:nvPr/>
        </p:nvSpPr>
        <p:spPr>
          <a:xfrm>
            <a:off x="8524998" y="3224054"/>
            <a:ext cx="1080000" cy="1080000"/>
          </a:xfrm>
          <a:prstGeom prst="ellipse">
            <a:avLst/>
          </a:prstGeom>
          <a:noFill/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ADHD</a:t>
            </a:r>
          </a:p>
        </p:txBody>
      </p:sp>
      <p:sp>
        <p:nvSpPr>
          <p:cNvPr id="12" name="Oval 11"/>
          <p:cNvSpPr/>
          <p:nvPr/>
        </p:nvSpPr>
        <p:spPr>
          <a:xfrm>
            <a:off x="7896615" y="2193018"/>
            <a:ext cx="1080000" cy="1080000"/>
          </a:xfrm>
          <a:prstGeom prst="ellipse">
            <a:avLst/>
          </a:prstGeom>
          <a:noFill/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Hyper-kinetic</a:t>
            </a:r>
          </a:p>
        </p:txBody>
      </p:sp>
      <p:sp>
        <p:nvSpPr>
          <p:cNvPr id="14" name="Oval 13"/>
          <p:cNvSpPr/>
          <p:nvPr/>
        </p:nvSpPr>
        <p:spPr>
          <a:xfrm>
            <a:off x="3841117" y="3217567"/>
            <a:ext cx="1080000" cy="1080000"/>
          </a:xfrm>
          <a:prstGeom prst="ellipse">
            <a:avLst/>
          </a:prstGeom>
          <a:noFill/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</a:p>
        </p:txBody>
      </p:sp>
      <p:sp>
        <p:nvSpPr>
          <p:cNvPr id="15" name="Oval 14"/>
          <p:cNvSpPr/>
          <p:nvPr/>
        </p:nvSpPr>
        <p:spPr>
          <a:xfrm>
            <a:off x="2570693" y="3217567"/>
            <a:ext cx="1080000" cy="1080000"/>
          </a:xfrm>
          <a:prstGeom prst="ellipse">
            <a:avLst/>
          </a:prstGeom>
          <a:noFill/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Adole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-scent</a:t>
            </a:r>
          </a:p>
        </p:txBody>
      </p:sp>
      <p:sp>
        <p:nvSpPr>
          <p:cNvPr id="16" name="Oval 15"/>
          <p:cNvSpPr/>
          <p:nvPr/>
        </p:nvSpPr>
        <p:spPr>
          <a:xfrm>
            <a:off x="3216318" y="2190908"/>
            <a:ext cx="1080000" cy="1080000"/>
          </a:xfrm>
          <a:prstGeom prst="ellipse">
            <a:avLst/>
          </a:prstGeom>
          <a:noFill/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-iatric</a:t>
            </a:r>
          </a:p>
        </p:txBody>
      </p:sp>
      <p:sp>
        <p:nvSpPr>
          <p:cNvPr id="18" name="Oval 17"/>
          <p:cNvSpPr/>
          <p:nvPr/>
        </p:nvSpPr>
        <p:spPr>
          <a:xfrm>
            <a:off x="5522314" y="3605505"/>
            <a:ext cx="1080000" cy="1080000"/>
          </a:xfrm>
          <a:prstGeom prst="ellipse">
            <a:avLst/>
          </a:prstGeom>
          <a:noFill/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</a:p>
        </p:txBody>
      </p:sp>
      <p:sp>
        <p:nvSpPr>
          <p:cNvPr id="19" name="Oval 18"/>
          <p:cNvSpPr/>
          <p:nvPr/>
        </p:nvSpPr>
        <p:spPr>
          <a:xfrm>
            <a:off x="6185184" y="4664638"/>
            <a:ext cx="1080000" cy="1080000"/>
          </a:xfrm>
          <a:prstGeom prst="ellipse">
            <a:avLst/>
          </a:prstGeom>
          <a:noFill/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SRs</a:t>
            </a:r>
          </a:p>
        </p:txBody>
      </p:sp>
      <p:sp>
        <p:nvSpPr>
          <p:cNvPr id="32" name="Oval 31"/>
          <p:cNvSpPr/>
          <p:nvPr/>
        </p:nvSpPr>
        <p:spPr>
          <a:xfrm>
            <a:off x="4811790" y="805180"/>
            <a:ext cx="2511896" cy="2511896"/>
          </a:xfrm>
          <a:prstGeom prst="ellipse">
            <a:avLst/>
          </a:prstGeom>
          <a:solidFill>
            <a:srgbClr val="DFA7A6"/>
          </a:solidFill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</p:txBody>
      </p:sp>
      <p:sp>
        <p:nvSpPr>
          <p:cNvPr id="13" name="Oval 12"/>
          <p:cNvSpPr/>
          <p:nvPr/>
        </p:nvSpPr>
        <p:spPr>
          <a:xfrm>
            <a:off x="7169406" y="2190908"/>
            <a:ext cx="2511896" cy="2511896"/>
          </a:xfrm>
          <a:prstGeom prst="ellipse">
            <a:avLst/>
          </a:prstGeom>
          <a:solidFill>
            <a:srgbClr val="CDDDAC"/>
          </a:solidFill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</a:p>
        </p:txBody>
      </p:sp>
      <p:sp>
        <p:nvSpPr>
          <p:cNvPr id="17" name="Oval 16"/>
          <p:cNvSpPr/>
          <p:nvPr/>
        </p:nvSpPr>
        <p:spPr>
          <a:xfrm>
            <a:off x="2498708" y="2190908"/>
            <a:ext cx="2511896" cy="2511896"/>
          </a:xfrm>
          <a:prstGeom prst="ellipse">
            <a:avLst/>
          </a:prstGeom>
          <a:solidFill>
            <a:srgbClr val="A5D5E2"/>
          </a:solidFill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21" name="Oval 20"/>
          <p:cNvSpPr/>
          <p:nvPr/>
        </p:nvSpPr>
        <p:spPr>
          <a:xfrm>
            <a:off x="4834057" y="3613205"/>
            <a:ext cx="2511896" cy="2511896"/>
          </a:xfrm>
          <a:prstGeom prst="ellipse">
            <a:avLst/>
          </a:prstGeom>
          <a:solidFill>
            <a:srgbClr val="BFB1D0"/>
          </a:solidFill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STUDY TYPE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935911" y="737078"/>
          <a:ext cx="8252807" cy="55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3" name="Right Arrow 2052"/>
          <p:cNvSpPr/>
          <p:nvPr/>
        </p:nvSpPr>
        <p:spPr>
          <a:xfrm rot="2178267">
            <a:off x="3260884" y="2349846"/>
            <a:ext cx="3094289" cy="48398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2372" y="1155461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Retrieved literature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23C2EB-3B1B-4A20-ABD6-6E1CB9214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1E0B411-16C8-4E6C-BAD8-403DEDB7612A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PICOS search formulation framework</a:t>
            </a:r>
          </a:p>
        </p:txBody>
      </p:sp>
      <p:pic>
        <p:nvPicPr>
          <p:cNvPr id="40" name="Picture 3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184D2F-EDDE-40A8-BC54-F8E4F2698B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E8E6F9-7216-47A2-B10A-757D07205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42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5FF105-9475-4C77-849A-AA55F53D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  <p:bldP spid="34" grpId="0"/>
      <p:bldP spid="33" grpId="0"/>
      <p:bldP spid="2049" grpId="0"/>
      <p:bldP spid="35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2" grpId="0" animBg="1"/>
      <p:bldP spid="13" grpId="0" animBg="1"/>
      <p:bldP spid="17" grpId="0" animBg="1"/>
      <p:bldP spid="21" grpId="0" animBg="1"/>
      <p:bldGraphic spid="7" grpId="0">
        <p:bldAsOne/>
      </p:bldGraphic>
      <p:bldP spid="205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2565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Boolean searching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OR: increases sensitivity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for different synonyms, spelling variants and acronyms, i.e. diet or eat or feed…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AND: increases specificity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to group different concepts that must be mentioned with the search results, i.e. GP and CEA and abdominal pain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NOT: exclude unwanted terms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most circumstances, never use NOT; you may lose important references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9CC72-8543-4756-AC0D-726CE48DC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0BA134-D28F-4406-B51A-18DB817E4BBD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Boolean logic and search syntax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0A0DAF8-8F1D-4276-9C3B-9CD7F7253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85C69D-ED33-44B7-B0E0-DE3AE8A15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FE12B9-1F10-4FC6-A835-CEB77A33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9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25658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Search syntax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Proximity: more sensitive than phrase searching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to find words near each other, i.e. “mental health” adj3 (personnel or professional or staff)</a:t>
            </a:r>
          </a:p>
          <a:p>
            <a:pPr lvl="2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NOTE: the proximity syntax varies in each database, and is not supported in others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Truncation: different word endings (or sometimes beginnings)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for singular, plural and adjectives, i.e. toxic* will retrieve toxic, toxicity, toxicology…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Wildcards: spelling variations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for British and American spelling amongst other uses, i.e.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colo?r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will retrieve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colour</a:t>
            </a:r>
          </a:p>
          <a:p>
            <a:pPr lvl="2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NOTE: the wildcard syntax varies in each database, and is not supported in others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01FA25-196F-488C-B714-93CC00561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6184F2-A5D3-4112-9CA1-D809A5F02CA7}"/>
              </a:ext>
            </a:extLst>
          </p:cNvPr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Boolean logic and search syntax</a:t>
            </a:r>
          </a:p>
        </p:txBody>
      </p:sp>
      <p:pic>
        <p:nvPicPr>
          <p:cNvPr id="13" name="Pictur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B379B7-64AC-4380-A7ED-EA5CA3101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DCFC53-19BB-4820-A270-1133D077E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F9F437-7273-4165-A820-D77CC24A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369076E45EB46B357B1DD7591B475" ma:contentTypeVersion="12" ma:contentTypeDescription="Create a new document." ma:contentTypeScope="" ma:versionID="563cc73933716c4709b8e2a135a641f7">
  <xsd:schema xmlns:xsd="http://www.w3.org/2001/XMLSchema" xmlns:xs="http://www.w3.org/2001/XMLSchema" xmlns:p="http://schemas.microsoft.com/office/2006/metadata/properties" xmlns:ns3="952b0d04-4a72-4015-9ca8-051a4bab2271" xmlns:ns4="7c6465bc-b40e-4121-b147-d06fe922f1f9" targetNamespace="http://schemas.microsoft.com/office/2006/metadata/properties" ma:root="true" ma:fieldsID="8d3c6541525004c41a9fbbf9fd7bf5a2" ns3:_="" ns4:_="">
    <xsd:import namespace="952b0d04-4a72-4015-9ca8-051a4bab2271"/>
    <xsd:import namespace="7c6465bc-b40e-4121-b147-d06fe922f1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b0d04-4a72-4015-9ca8-051a4bab22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465bc-b40e-4121-b147-d06fe922f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AB112-E5D6-435B-B173-53F87015421E}">
  <ds:schemaRefs>
    <ds:schemaRef ds:uri="952b0d04-4a72-4015-9ca8-051a4bab2271"/>
    <ds:schemaRef ds:uri="http://schemas.microsoft.com/office/2006/documentManagement/types"/>
    <ds:schemaRef ds:uri="http://schemas.openxmlformats.org/package/2006/metadata/core-properties"/>
    <ds:schemaRef ds:uri="7c6465bc-b40e-4121-b147-d06fe922f1f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2CEDE1-7657-49BE-9D39-9811971F6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27192C-9367-49F2-A865-04E08C166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b0d04-4a72-4015-9ca8-051a4bab2271"/>
    <ds:schemaRef ds:uri="7c6465bc-b40e-4121-b147-d06fe922f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1226</TotalTime>
  <Words>1860</Words>
  <Application>Microsoft Office PowerPoint</Application>
  <PresentationFormat>Widescreen</PresentationFormat>
  <Paragraphs>233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Theme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DClinPsy systematic review workshop</dc:title>
  <dc:creator>Paul Cannon</dc:creator>
  <cp:lastModifiedBy>Paul Cannon</cp:lastModifiedBy>
  <cp:revision>10</cp:revision>
  <dcterms:created xsi:type="dcterms:W3CDTF">2019-04-30T09:51:54Z</dcterms:created>
  <dcterms:modified xsi:type="dcterms:W3CDTF">2020-03-30T12:49:36Z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0x010100882369076E45EB46B357B1DD7591B475</vt:lpwstr>
  </property>
</Properties>
</file>