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56" r:id="rId5"/>
    <p:sldId id="268" r:id="rId6"/>
  </p:sldIdLst>
  <p:sldSz cx="12192000" cy="6858000"/>
  <p:notesSz cx="6858000" cy="1800225"/>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7090C7-70F0-173C-FE96-1A5FD236FE45}" v="7215" dt="2020-03-27T08:28:34.540"/>
    <p1510:client id="{6C5BCCC2-CA82-7FEA-09A2-896FC235B6E3}" v="1007" dt="2020-03-11T16:54:45.487"/>
    <p1510:client id="{A4BA1278-32F4-7DE3-2520-ABC6E71B3979}" v="2009" dt="2020-03-26T11:51:39.009"/>
    <p1510:client id="{D9900494-2C7C-4DD0-9C6F-3752AED70475}" v="79" dt="2020-02-27T10:03:50.168"/>
    <p1510:client id="{FF13C1DB-5406-F28B-B1BB-436276260AB2}" v="1" dt="2020-02-27T12:43:09.2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DBD3D8-C837-4B44-9330-4E84B88CA976}" type="datetimeFigureOut">
              <a:rPr lang="en-GB"/>
              <a:t>30/03/2020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5EFA1A-AFEE-4249-A2C6-2C1D5D200499}" type="slidenum">
              <a:rPr lang="en-GB"/>
              <a:t>‹#›</a:t>
            </a:fld>
            <a:endParaRPr lang="en-GB"/>
          </a:p>
        </p:txBody>
      </p:sp>
    </p:spTree>
    <p:extLst>
      <p:ext uri="{BB962C8B-B14F-4D97-AF65-F5344CB8AC3E}">
        <p14:creationId xmlns:p14="http://schemas.microsoft.com/office/powerpoint/2010/main" val="2380587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30/03/2020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30/03/2020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30/03/2020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30/03/2020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30/03/2020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30/03/2020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30/03/2020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30/03/2020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30/03/2020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30/03/2020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30/03/2020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30/03/2020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www.gla.ac.uk/myglasgow/counselling/" TargetMode="External"/><Relationship Id="rId3" Type="http://schemas.openxmlformats.org/officeDocument/2006/relationships/hyperlink" Target="https://www.mentalhealth.org.uk/publications/how-manage-and-reduce-stress" TargetMode="External"/><Relationship Id="rId7" Type="http://schemas.openxmlformats.org/officeDocument/2006/relationships/hyperlink" Target="https://www.iasp.info/resources/Crisis_Centres/" TargetMode="External"/><Relationship Id="rId2" Type="http://schemas.openxmlformats.org/officeDocument/2006/relationships/hyperlink" Target="https://www.mentalhealth.org.uk/your-mental-health/looking-after-your-mental-health" TargetMode="External"/><Relationship Id="rId1" Type="http://schemas.openxmlformats.org/officeDocument/2006/relationships/slideLayout" Target="../slideLayouts/slideLayout2.xml"/><Relationship Id="rId6" Type="http://schemas.openxmlformats.org/officeDocument/2006/relationships/hyperlink" Target="http://www.pocketmindfulness.com/6-mindfulness-exercises-you-can-try-today" TargetMode="External"/><Relationship Id="rId11" Type="http://schemas.openxmlformats.org/officeDocument/2006/relationships/hyperlink" Target="http://www.gla.ac.uk/myglasgow/registry/staff/absence/#/absence" TargetMode="External"/><Relationship Id="rId5" Type="http://schemas.openxmlformats.org/officeDocument/2006/relationships/hyperlink" Target="http://www.take5tosavelives.org/practiceselfcare" TargetMode="External"/><Relationship Id="rId10" Type="http://schemas.openxmlformats.org/officeDocument/2006/relationships/hyperlink" Target="http://www.gla.ac.uk/myglasgow/counselling/bigwhitewall/" TargetMode="External"/><Relationship Id="rId4" Type="http://schemas.openxmlformats.org/officeDocument/2006/relationships/hyperlink" Target="http://www.blurtitout.org/" TargetMode="External"/><Relationship Id="rId9" Type="http://schemas.openxmlformats.org/officeDocument/2006/relationships/hyperlink" Target="http://www.glasgowstudent.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cs typeface="Calibri Light"/>
              </a:rPr>
              <a:t>Wellbeing Session</a:t>
            </a:r>
            <a:endParaRPr lang="en-GB"/>
          </a:p>
        </p:txBody>
      </p:sp>
      <p:sp>
        <p:nvSpPr>
          <p:cNvPr id="3" name="Subtitle 2"/>
          <p:cNvSpPr>
            <a:spLocks noGrp="1"/>
          </p:cNvSpPr>
          <p:nvPr>
            <p:ph type="subTitle" idx="1"/>
          </p:nvPr>
        </p:nvSpPr>
        <p:spPr>
          <a:xfrm>
            <a:off x="1524000" y="4738353"/>
            <a:ext cx="9144000" cy="519447"/>
          </a:xfrm>
        </p:spPr>
        <p:txBody>
          <a:bodyPr vert="horz" lIns="91440" tIns="45720" rIns="91440" bIns="45720" rtlCol="0" anchor="t">
            <a:normAutofit/>
          </a:bodyPr>
          <a:lstStyle/>
          <a:p>
            <a:r>
              <a:rPr lang="en-GB">
                <a:cs typeface="Calibri"/>
              </a:rPr>
              <a:t>Dr Laura Sharp                      Dr Julie Langan-Martin</a:t>
            </a:r>
            <a:endParaRPr lang="en-GB"/>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43D7B0-1B9A-4D4F-8802-145C1E7AA9BC}"/>
              </a:ext>
            </a:extLst>
          </p:cNvPr>
          <p:cNvSpPr>
            <a:spLocks noGrp="1"/>
          </p:cNvSpPr>
          <p:nvPr>
            <p:ph idx="1"/>
          </p:nvPr>
        </p:nvSpPr>
        <p:spPr>
          <a:xfrm>
            <a:off x="838200" y="968375"/>
            <a:ext cx="10515600" cy="5208588"/>
          </a:xfrm>
        </p:spPr>
        <p:txBody>
          <a:bodyPr vert="horz" lIns="91440" tIns="45720" rIns="91440" bIns="45720" rtlCol="0" anchor="t">
            <a:normAutofit fontScale="55000" lnSpcReduction="20000"/>
          </a:bodyPr>
          <a:lstStyle/>
          <a:p>
            <a:pPr indent="0">
              <a:lnSpc>
                <a:spcPct val="120000"/>
              </a:lnSpc>
              <a:spcBef>
                <a:spcPts val="0"/>
              </a:spcBef>
              <a:buNone/>
            </a:pPr>
            <a:endParaRPr lang="en-GB" dirty="0">
              <a:ea typeface="+mn-lt"/>
              <a:cs typeface="+mn-lt"/>
            </a:endParaRPr>
          </a:p>
          <a:p>
            <a:pPr indent="0">
              <a:lnSpc>
                <a:spcPct val="120000"/>
              </a:lnSpc>
              <a:spcBef>
                <a:spcPts val="0"/>
              </a:spcBef>
              <a:buNone/>
            </a:pPr>
            <a:r>
              <a:rPr lang="en-GB" b="1" dirty="0">
                <a:ea typeface="+mn-lt"/>
                <a:cs typeface="+mn-lt"/>
              </a:rPr>
              <a:t>Wellbeing session: </a:t>
            </a:r>
            <a:r>
              <a:rPr lang="en-GB" dirty="0">
                <a:ea typeface="+mn-lt"/>
                <a:cs typeface="+mn-lt"/>
              </a:rPr>
              <a:t>Many thanks for joining us in the SecondLife Wellbeing session.  The University of Glasgow wants to ensure that all students' mental health is protected.  'Self-care' is important to ensure physical and mental fitness, a vital part of every individual’s overall health.  It can be as simple as eating and sleeping well, as well as practical activities to help tackle emotional challenges.  We need to take time to look after ourselves.  The Mental Health Foundation provide a range of resources which focus on </a:t>
            </a:r>
            <a:r>
              <a:rPr lang="en-GB" dirty="0">
                <a:ea typeface="+mn-lt"/>
                <a:cs typeface="+mn-lt"/>
                <a:hlinkClick r:id="rId2"/>
              </a:rPr>
              <a:t>looking after your mental health</a:t>
            </a:r>
            <a:r>
              <a:rPr lang="en-GB" dirty="0">
                <a:ea typeface="+mn-lt"/>
                <a:cs typeface="+mn-lt"/>
              </a:rPr>
              <a:t>.  They provide resources which highlight the importance of </a:t>
            </a:r>
            <a:r>
              <a:rPr lang="en-GB" dirty="0">
                <a:ea typeface="+mn-lt"/>
                <a:cs typeface="+mn-lt"/>
                <a:hlinkClick r:id="rId3"/>
              </a:rPr>
              <a:t>managing and reducing stress</a:t>
            </a:r>
            <a:r>
              <a:rPr lang="en-GB">
                <a:ea typeface="+mn-lt"/>
                <a:cs typeface="+mn-lt"/>
              </a:rPr>
              <a:t>, this resource reflects the content covered in the session.  </a:t>
            </a:r>
            <a:r>
              <a:rPr lang="en-GB" dirty="0">
                <a:ea typeface="+mn-lt"/>
                <a:cs typeface="+mn-lt"/>
              </a:rPr>
              <a:t> </a:t>
            </a:r>
            <a:br>
              <a:rPr lang="en-GB" dirty="0">
                <a:ea typeface="+mn-lt"/>
                <a:cs typeface="+mn-lt"/>
              </a:rPr>
            </a:br>
            <a:endParaRPr lang="en-GB">
              <a:ea typeface="+mn-lt"/>
              <a:cs typeface="+mn-lt"/>
            </a:endParaRPr>
          </a:p>
          <a:p>
            <a:pPr indent="0">
              <a:lnSpc>
                <a:spcPct val="120000"/>
              </a:lnSpc>
              <a:spcBef>
                <a:spcPts val="0"/>
              </a:spcBef>
              <a:buNone/>
            </a:pPr>
            <a:r>
              <a:rPr lang="en-GB" b="1">
                <a:ea typeface="+mn-lt"/>
                <a:cs typeface="+mn-lt"/>
              </a:rPr>
              <a:t>Self-Care Websites: </a:t>
            </a:r>
            <a:r>
              <a:rPr lang="en-GB">
                <a:ea typeface="+mn-lt"/>
                <a:cs typeface="+mn-lt"/>
              </a:rPr>
              <a:t>Self-care tips are available through the following websites: </a:t>
            </a:r>
            <a:r>
              <a:rPr lang="en-GB" dirty="0">
                <a:ea typeface="+mn-lt"/>
                <a:cs typeface="+mn-lt"/>
                <a:hlinkClick r:id="rId4"/>
              </a:rPr>
              <a:t>Blurt It Out</a:t>
            </a:r>
            <a:r>
              <a:rPr lang="en-GB">
                <a:ea typeface="+mn-lt"/>
                <a:cs typeface="+mn-lt"/>
              </a:rPr>
              <a:t> and </a:t>
            </a:r>
            <a:r>
              <a:rPr lang="en-GB" dirty="0">
                <a:ea typeface="+mn-lt"/>
                <a:cs typeface="+mn-lt"/>
                <a:hlinkClick r:id="rId5"/>
              </a:rPr>
              <a:t>Take 5 to Save Lives</a:t>
            </a:r>
            <a:r>
              <a:rPr lang="en-GB">
                <a:ea typeface="+mn-lt"/>
                <a:cs typeface="+mn-lt"/>
              </a:rPr>
              <a:t>.  Review the self-care tips and think about how you would rate your current self-care and consider implementing one of the self-care tips into your routine.  Applying mindfulness is another approach to self-care that some people find useful; </a:t>
            </a:r>
            <a:r>
              <a:rPr lang="en-GB" dirty="0">
                <a:ea typeface="+mn-lt"/>
                <a:cs typeface="+mn-lt"/>
                <a:hlinkClick r:id="rId6"/>
              </a:rPr>
              <a:t>Pocket Mindfulness</a:t>
            </a:r>
            <a:r>
              <a:rPr lang="en-GB">
                <a:ea typeface="+mn-lt"/>
                <a:cs typeface="+mn-lt"/>
              </a:rPr>
              <a:t> provides exercises to demonstrate how mindfulness can be applied to your daily life.</a:t>
            </a:r>
            <a:br>
              <a:rPr lang="en-GB" dirty="0">
                <a:ea typeface="+mn-lt"/>
                <a:cs typeface="+mn-lt"/>
              </a:rPr>
            </a:br>
            <a:endParaRPr lang="en-GB">
              <a:ea typeface="+mn-lt"/>
              <a:cs typeface="+mn-lt"/>
            </a:endParaRPr>
          </a:p>
          <a:p>
            <a:pPr indent="0">
              <a:lnSpc>
                <a:spcPct val="120000"/>
              </a:lnSpc>
              <a:spcBef>
                <a:spcPts val="0"/>
              </a:spcBef>
              <a:buNone/>
            </a:pPr>
            <a:r>
              <a:rPr lang="en-GB" b="1">
                <a:ea typeface="+mn-lt"/>
                <a:cs typeface="+mn-lt"/>
              </a:rPr>
              <a:t>Seeking Help From Others: </a:t>
            </a:r>
            <a:r>
              <a:rPr lang="en-GB">
                <a:ea typeface="+mn-lt"/>
                <a:cs typeface="+mn-lt"/>
              </a:rPr>
              <a:t>If you’re feeling distressed, low or suicidal, it’s important to tell someone.  Please seek help from your doctor, a key worker or family and friends.  Helpline services allow you to talk to people in confidence and confidentially.  There is a </a:t>
            </a:r>
            <a:r>
              <a:rPr lang="en-GB" dirty="0">
                <a:ea typeface="+mn-lt"/>
                <a:cs typeface="+mn-lt"/>
                <a:hlinkClick r:id="rId7"/>
              </a:rPr>
              <a:t>comprehensive list of support options</a:t>
            </a:r>
            <a:r>
              <a:rPr lang="en-GB">
                <a:ea typeface="+mn-lt"/>
                <a:cs typeface="+mn-lt"/>
              </a:rPr>
              <a:t> accessible worldwide. </a:t>
            </a:r>
          </a:p>
          <a:p>
            <a:pPr indent="0">
              <a:lnSpc>
                <a:spcPct val="120000"/>
              </a:lnSpc>
              <a:spcBef>
                <a:spcPts val="0"/>
              </a:spcBef>
              <a:buNone/>
            </a:pPr>
            <a:endParaRPr lang="en-GB" dirty="0">
              <a:ea typeface="+mn-lt"/>
              <a:cs typeface="+mn-lt"/>
            </a:endParaRPr>
          </a:p>
          <a:p>
            <a:pPr indent="0">
              <a:lnSpc>
                <a:spcPct val="120000"/>
              </a:lnSpc>
              <a:spcBef>
                <a:spcPts val="0"/>
              </a:spcBef>
              <a:buNone/>
            </a:pPr>
            <a:r>
              <a:rPr lang="en-GB" b="1">
                <a:ea typeface="+mn-lt"/>
                <a:cs typeface="+mn-lt"/>
              </a:rPr>
              <a:t>Supports at University of Glasgow: </a:t>
            </a:r>
            <a:r>
              <a:rPr lang="en-GB">
                <a:ea typeface="+mn-lt"/>
                <a:cs typeface="+mn-lt"/>
              </a:rPr>
              <a:t>The University has a </a:t>
            </a:r>
            <a:r>
              <a:rPr lang="en-GB" dirty="0">
                <a:ea typeface="+mn-lt"/>
                <a:cs typeface="+mn-lt"/>
                <a:hlinkClick r:id="rId8"/>
              </a:rPr>
              <a:t>counselling service</a:t>
            </a:r>
            <a:r>
              <a:rPr lang="en-GB">
                <a:ea typeface="+mn-lt"/>
                <a:cs typeface="+mn-lt"/>
              </a:rPr>
              <a:t> which students can self-refer to, and the </a:t>
            </a:r>
            <a:r>
              <a:rPr lang="en-GB" dirty="0">
                <a:ea typeface="+mn-lt"/>
                <a:cs typeface="+mn-lt"/>
                <a:hlinkClick r:id="rId9"/>
              </a:rPr>
              <a:t>SRC</a:t>
            </a:r>
            <a:r>
              <a:rPr lang="en-GB">
                <a:ea typeface="+mn-lt"/>
                <a:cs typeface="+mn-lt"/>
              </a:rPr>
              <a:t> can provide advice about local resources.  </a:t>
            </a:r>
            <a:r>
              <a:rPr lang="en-GB" dirty="0">
                <a:ea typeface="+mn-lt"/>
                <a:cs typeface="+mn-lt"/>
                <a:hlinkClick r:id="rId10"/>
              </a:rPr>
              <a:t>Big White Wall</a:t>
            </a:r>
            <a:r>
              <a:rPr lang="en-GB">
                <a:ea typeface="+mn-lt"/>
                <a:cs typeface="+mn-lt"/>
              </a:rPr>
              <a:t> is a safe space online to share any thoughts you have, explore your feelings and learn how to improve and self-manage your mental health and wellbeing.  It's free to use by University of Glasgow students; it is completely anonymous, meaning no one will know you have chosen to use it and it is accessible 24/7 providing online peer and professional support by trained counsellors.  Please also be aware of the University’s </a:t>
            </a:r>
            <a:r>
              <a:rPr lang="en-GB" dirty="0">
                <a:ea typeface="+mn-lt"/>
                <a:cs typeface="+mn-lt"/>
                <a:hlinkClick r:id="rId11"/>
              </a:rPr>
              <a:t>Guidance on Absence</a:t>
            </a:r>
            <a:r>
              <a:rPr lang="en-GB" dirty="0">
                <a:ea typeface="+mn-lt"/>
                <a:cs typeface="+mn-lt"/>
              </a:rPr>
              <a:t>. </a:t>
            </a:r>
          </a:p>
          <a:p>
            <a:pPr>
              <a:buNone/>
            </a:pPr>
            <a:endParaRPr lang="en-US">
              <a:ea typeface="+mn-lt"/>
              <a:cs typeface="+mn-lt"/>
            </a:endParaRPr>
          </a:p>
        </p:txBody>
      </p:sp>
    </p:spTree>
    <p:extLst>
      <p:ext uri="{BB962C8B-B14F-4D97-AF65-F5344CB8AC3E}">
        <p14:creationId xmlns:p14="http://schemas.microsoft.com/office/powerpoint/2010/main" val="356563410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Flow_SignoffStatus xmlns="7f5a475b-ce2c-4795-b31f-32413fb24702" xsi:nil="true"/>
    <Week xmlns="7f5a475b-ce2c-4795-b31f-32413fb24702" xsi:nil="true"/>
    <SharedWithUsers xmlns="41f46362-9501-441c-911e-67f330b59b35">
      <UserInfo>
        <DisplayName>Jenny Crow</DisplayName>
        <AccountId>137</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8B4B4D234F104C97D9F04A1D9077F8" ma:contentTypeVersion="14" ma:contentTypeDescription="Create a new document." ma:contentTypeScope="" ma:versionID="2c5f2bc239269eeadd9c4fd64d58a5ea">
  <xsd:schema xmlns:xsd="http://www.w3.org/2001/XMLSchema" xmlns:xs="http://www.w3.org/2001/XMLSchema" xmlns:p="http://schemas.microsoft.com/office/2006/metadata/properties" xmlns:ns2="7f5a475b-ce2c-4795-b31f-32413fb24702" xmlns:ns3="41f46362-9501-441c-911e-67f330b59b35" targetNamespace="http://schemas.microsoft.com/office/2006/metadata/properties" ma:root="true" ma:fieldsID="e9dee80c7d44f44710799174c248fa6a" ns2:_="" ns3:_="">
    <xsd:import namespace="7f5a475b-ce2c-4795-b31f-32413fb24702"/>
    <xsd:import namespace="41f46362-9501-441c-911e-67f330b59b3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Week"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_Flow_SignoffStatus"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5a475b-ce2c-4795-b31f-32413fb247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Week" ma:index="12" nillable="true" ma:displayName="Week" ma:format="Dropdown" ma:internalName="Week" ma:percentage="FALSE">
      <xsd:simpleType>
        <xsd:restriction base="dms:Number"/>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_Flow_SignoffStatus" ma:index="18" nillable="true" ma:displayName="Sign-off status" ma:internalName="Sign_x002d_off_x0020_status">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1f46362-9501-441c-911e-67f330b59b3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90AC9F-5C44-4E33-9D30-08B6C75B26A1}">
  <ds:schemaRefs>
    <ds:schemaRef ds:uri="http://schemas.microsoft.com/sharepoint/v3/contenttype/forms"/>
  </ds:schemaRefs>
</ds:datastoreItem>
</file>

<file path=customXml/itemProps2.xml><?xml version="1.0" encoding="utf-8"?>
<ds:datastoreItem xmlns:ds="http://schemas.openxmlformats.org/officeDocument/2006/customXml" ds:itemID="{B949E1D4-123E-4645-940B-99CC010054D7}">
  <ds:schemaRefs>
    <ds:schemaRef ds:uri="41f46362-9501-441c-911e-67f330b59b35"/>
    <ds:schemaRef ds:uri="7f5a475b-ce2c-4795-b31f-32413fb24702"/>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1C2E232F-7E6B-4184-9878-21A5E0108231}">
  <ds:schemaRefs>
    <ds:schemaRef ds:uri="41f46362-9501-441c-911e-67f330b59b35"/>
    <ds:schemaRef ds:uri="7f5a475b-ce2c-4795-b31f-32413fb2470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19</Words>
  <Application>Microsoft Office PowerPoint</Application>
  <PresentationFormat>Widescreen</PresentationFormat>
  <Paragraphs>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Wellbeing Session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Jenny Crow</cp:lastModifiedBy>
  <cp:revision>721</cp:revision>
  <dcterms:created xsi:type="dcterms:W3CDTF">2020-02-27T10:02:29Z</dcterms:created>
  <dcterms:modified xsi:type="dcterms:W3CDTF">2020-03-30T17:31:25Z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0x0101004E8B4B4D234F104C97D9F04A1D9077F8</vt:lpwstr>
  </property>
</Properties>
</file>