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C1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ADA4C5-F20B-FA1F-5982-0F75223FFB45}" v="662" dt="2020-04-03T17:41:22.937"/>
    <p1510:client id="{D8D631D2-BFC0-5E9F-CCB7-A8DCFA701861}" v="1906" dt="2020-04-03T19:05:09.3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DBED569-4797-4DF1-A0F4-6AAB3CD982D8}" styleName="Light Style 3 –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541"/>
  </p:normalViewPr>
  <p:slideViewPr>
    <p:cSldViewPr snapToGrid="0">
      <p:cViewPr>
        <p:scale>
          <a:sx n="305" d="100"/>
          <a:sy n="305" d="100"/>
        </p:scale>
        <p:origin x="-7008" y="-7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microsoft.com/office/2015/10/relationships/revisionInfo" Target="revisionInfo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" Type="http://schemas.openxmlformats.org/officeDocument/2006/relationships/hyperlink" Target="https://creativecommons.org/licenses/by/4.0/" TargetMode="External"/><Relationship Id="rId12" Type="http://schemas.openxmlformats.org/officeDocument/2006/relationships/hyperlink" Target="mailto:samantha.oakley@glasgow.ac.uk" TargetMode="External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hyperlink" Target="http://www.flaticon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97138"/>
            <a:ext cx="12192000" cy="762748"/>
          </a:xfrm>
        </p:spPr>
        <p:txBody>
          <a:bodyPr>
            <a:normAutofit/>
          </a:bodyPr>
          <a:lstStyle/>
          <a:p>
            <a:pPr algn="r"/>
            <a:endParaRPr lang="en-GB" sz="2000" dirty="0">
              <a:cs typeface="Calibri Light"/>
            </a:endParaRPr>
          </a:p>
        </p:txBody>
      </p:sp>
      <p:pic>
        <p:nvPicPr>
          <p:cNvPr id="4" name="Picture 4" descr="A picture containing drawing, food&#10;&#10;Description generated with very high confidence">
            <a:extLst>
              <a:ext uri="{FF2B5EF4-FFF2-40B4-BE49-F238E27FC236}">
                <a16:creationId xmlns="" xmlns:a16="http://schemas.microsoft.com/office/drawing/2014/main" id="{EF7F3DE3-487C-4076-BABB-592812F488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9368" y="841"/>
            <a:ext cx="2459717" cy="1022501"/>
          </a:xfrm>
          <a:prstGeom prst="rect">
            <a:avLst/>
          </a:prstGeom>
        </p:spPr>
      </p:pic>
      <p:graphicFrame>
        <p:nvGraphicFramePr>
          <p:cNvPr id="6" name="Table 6">
            <a:extLst>
              <a:ext uri="{FF2B5EF4-FFF2-40B4-BE49-F238E27FC236}">
                <a16:creationId xmlns="" xmlns:a16="http://schemas.microsoft.com/office/drawing/2014/main" id="{D1BB18D6-2253-400E-8F84-F1439422DE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0045798"/>
              </p:ext>
            </p:extLst>
          </p:nvPr>
        </p:nvGraphicFramePr>
        <p:xfrm>
          <a:off x="-22413" y="1008529"/>
          <a:ext cx="12196856" cy="5883087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6098428">
                  <a:extLst>
                    <a:ext uri="{9D8B030D-6E8A-4147-A177-3AD203B41FA5}">
                      <a16:colId xmlns="" xmlns:a16="http://schemas.microsoft.com/office/drawing/2014/main" val="830666754"/>
                    </a:ext>
                  </a:extLst>
                </a:gridCol>
                <a:gridCol w="6098428">
                  <a:extLst>
                    <a:ext uri="{9D8B030D-6E8A-4147-A177-3AD203B41FA5}">
                      <a16:colId xmlns="" xmlns:a16="http://schemas.microsoft.com/office/drawing/2014/main" val="3653669358"/>
                    </a:ext>
                  </a:extLst>
                </a:gridCol>
              </a:tblGrid>
              <a:tr h="1437087"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804693498"/>
                  </a:ext>
                </a:extLst>
              </a:tr>
              <a:tr h="1482000"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86454538"/>
                  </a:ext>
                </a:extLst>
              </a:tr>
              <a:tr h="1482000"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224665484"/>
                  </a:ext>
                </a:extLst>
              </a:tr>
              <a:tr h="1482000"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000" u="none" strike="noStrike" noProof="0" dirty="0"/>
                    </a:p>
                    <a:p>
                      <a:pPr lvl="0">
                        <a:buNone/>
                      </a:pPr>
                      <a:endParaRPr lang="en-GB" sz="1000" u="none" strike="noStrike" noProof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10937198"/>
                  </a:ext>
                </a:extLst>
              </a:tr>
            </a:tbl>
          </a:graphicData>
        </a:graphic>
      </p:graphicFrame>
      <p:pic>
        <p:nvPicPr>
          <p:cNvPr id="10" name="Picture 10" descr="A close up of a logo&#10;&#10;Description generated with very high confidence">
            <a:extLst>
              <a:ext uri="{FF2B5EF4-FFF2-40B4-BE49-F238E27FC236}">
                <a16:creationId xmlns="" xmlns:a16="http://schemas.microsoft.com/office/drawing/2014/main" id="{5D74E1A8-EE34-4E4E-99DB-97EBCAF6BF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01829" y="1307495"/>
            <a:ext cx="941010" cy="916819"/>
          </a:xfrm>
          <a:prstGeom prst="rect">
            <a:avLst/>
          </a:prstGeom>
        </p:spPr>
      </p:pic>
      <p:pic>
        <p:nvPicPr>
          <p:cNvPr id="12" name="Picture 12" descr="A close up of a logo&#10;&#10;Description generated with very high confidence">
            <a:extLst>
              <a:ext uri="{FF2B5EF4-FFF2-40B4-BE49-F238E27FC236}">
                <a16:creationId xmlns="" xmlns:a16="http://schemas.microsoft.com/office/drawing/2014/main" id="{84E4F932-23AE-4DFC-B4A2-7589E2CDF09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1162" y="2771019"/>
            <a:ext cx="880534" cy="868439"/>
          </a:xfrm>
          <a:prstGeom prst="rect">
            <a:avLst/>
          </a:prstGeom>
        </p:spPr>
      </p:pic>
      <p:pic>
        <p:nvPicPr>
          <p:cNvPr id="14" name="Picture 14" descr="A close up of a logo&#10;&#10;Description generated with very high confidence">
            <a:extLst>
              <a:ext uri="{FF2B5EF4-FFF2-40B4-BE49-F238E27FC236}">
                <a16:creationId xmlns="" xmlns:a16="http://schemas.microsoft.com/office/drawing/2014/main" id="{F3F12987-81F3-4E99-A953-90D4ADD09E9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110686" y="2722638"/>
            <a:ext cx="880534" cy="916820"/>
          </a:xfrm>
          <a:prstGeom prst="rect">
            <a:avLst/>
          </a:prstGeom>
        </p:spPr>
      </p:pic>
      <p:pic>
        <p:nvPicPr>
          <p:cNvPr id="3" name="Picture 4" descr="A close up of a logo&#10;&#10;Description generated with very high confidence">
            <a:extLst>
              <a:ext uri="{FF2B5EF4-FFF2-40B4-BE49-F238E27FC236}">
                <a16:creationId xmlns="" xmlns:a16="http://schemas.microsoft.com/office/drawing/2014/main" id="{4D3178E0-5EA3-4712-AEE8-77E7BB3176C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72782" y="4198257"/>
            <a:ext cx="977297" cy="965201"/>
          </a:xfrm>
          <a:prstGeom prst="rect">
            <a:avLst/>
          </a:prstGeom>
        </p:spPr>
      </p:pic>
      <p:pic>
        <p:nvPicPr>
          <p:cNvPr id="7" name="Picture 8" descr="A close up of a logo&#10;&#10;Description generated with very high confidence">
            <a:extLst>
              <a:ext uri="{FF2B5EF4-FFF2-40B4-BE49-F238E27FC236}">
                <a16:creationId xmlns="" xmlns:a16="http://schemas.microsoft.com/office/drawing/2014/main" id="{3B2F13A2-1294-4772-A00F-1E30C448410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9068" y="1307495"/>
            <a:ext cx="880534" cy="820058"/>
          </a:xfrm>
          <a:prstGeom prst="rect">
            <a:avLst/>
          </a:prstGeom>
        </p:spPr>
      </p:pic>
      <p:pic>
        <p:nvPicPr>
          <p:cNvPr id="11" name="Picture 12" descr="A close up of a logo&#10;&#10;Description generated with very high confidence">
            <a:extLst>
              <a:ext uri="{FF2B5EF4-FFF2-40B4-BE49-F238E27FC236}">
                <a16:creationId xmlns="" xmlns:a16="http://schemas.microsoft.com/office/drawing/2014/main" id="{7A0D07A7-0883-409F-81C0-1F8286F053A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183257" y="4585642"/>
            <a:ext cx="735391" cy="759582"/>
          </a:xfrm>
          <a:prstGeom prst="rect">
            <a:avLst/>
          </a:prstGeom>
        </p:spPr>
      </p:pic>
      <p:pic>
        <p:nvPicPr>
          <p:cNvPr id="15" name="Picture 15" descr="A close up of a logo&#10;&#10;Description generated with very high confidence">
            <a:extLst>
              <a:ext uri="{FF2B5EF4-FFF2-40B4-BE49-F238E27FC236}">
                <a16:creationId xmlns="" xmlns:a16="http://schemas.microsoft.com/office/drawing/2014/main" id="{82DAB6AC-6DD3-4DED-8F5C-0433AE4F8C5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24401" y="5625495"/>
            <a:ext cx="977296" cy="965202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F42FCF68-B602-4D9D-84C3-31EC1A058973}"/>
              </a:ext>
            </a:extLst>
          </p:cNvPr>
          <p:cNvSpPr txBox="1"/>
          <p:nvPr/>
        </p:nvSpPr>
        <p:spPr>
          <a:xfrm>
            <a:off x="6248399" y="1253068"/>
            <a:ext cx="5005005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 b="1" dirty="0">
                <a:ea typeface="+mn-lt"/>
                <a:cs typeface="+mn-lt"/>
              </a:rPr>
              <a:t>Be realistic about what your student can do</a:t>
            </a:r>
            <a:endParaRPr lang="en-US" dirty="0"/>
          </a:p>
          <a:p>
            <a:r>
              <a:rPr lang="en-GB" sz="2000" i="1" dirty="0">
                <a:ea typeface="+mn-lt"/>
                <a:cs typeface="+mn-lt"/>
              </a:rPr>
              <a:t>Assume</a:t>
            </a:r>
            <a:r>
              <a:rPr lang="en-GB" sz="2000" i="1" dirty="0">
                <a:cs typeface="Calibri"/>
              </a:rPr>
              <a:t> your student is facing undisclosed difficulties &amp; have realistic expectations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892B4629-17F9-4D4F-A1DB-65374C9C1996}"/>
              </a:ext>
            </a:extLst>
          </p:cNvPr>
          <p:cNvSpPr txBox="1"/>
          <p:nvPr/>
        </p:nvSpPr>
        <p:spPr>
          <a:xfrm>
            <a:off x="6246132" y="2520799"/>
            <a:ext cx="4400247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 b="1">
                <a:ea typeface="+mn-lt"/>
                <a:cs typeface="+mn-lt"/>
              </a:rPr>
              <a:t>Establish your communications</a:t>
            </a:r>
            <a:endParaRPr lang="en-US"/>
          </a:p>
          <a:p>
            <a:r>
              <a:rPr lang="en-GB" sz="2000" i="1" dirty="0">
                <a:cs typeface="Calibri"/>
              </a:rPr>
              <a:t>Agree a frequency and technology that </a:t>
            </a:r>
            <a:r>
              <a:rPr lang="en-GB" sz="2000" i="1">
                <a:cs typeface="Calibri"/>
              </a:rPr>
              <a:t>works for you both: manage </a:t>
            </a:r>
            <a:r>
              <a:rPr lang="en-GB" sz="2000" i="1" dirty="0">
                <a:cs typeface="Calibri"/>
              </a:rPr>
              <a:t>expectations &amp; demonstrate support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5B20B8BD-A78F-4788-A2ED-84A9396ECE6F}"/>
              </a:ext>
            </a:extLst>
          </p:cNvPr>
          <p:cNvSpPr txBox="1"/>
          <p:nvPr/>
        </p:nvSpPr>
        <p:spPr>
          <a:xfrm>
            <a:off x="220435" y="2542721"/>
            <a:ext cx="4400246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 b="1" dirty="0">
                <a:ea typeface="+mn-lt"/>
                <a:cs typeface="+mn-lt"/>
              </a:rPr>
              <a:t>Make sure your student is accessing </a:t>
            </a:r>
            <a:r>
              <a:rPr lang="en-GB" sz="2000" b="1">
                <a:ea typeface="+mn-lt"/>
                <a:cs typeface="+mn-lt"/>
              </a:rPr>
              <a:t>essential university information</a:t>
            </a:r>
          </a:p>
          <a:p>
            <a:r>
              <a:rPr lang="en-GB" sz="2000" i="1" dirty="0">
                <a:cs typeface="Calibri"/>
              </a:rPr>
              <a:t>You don't need to mediate: remind them </a:t>
            </a:r>
            <a:r>
              <a:rPr lang="en-GB" sz="2000" i="1">
                <a:cs typeface="Calibri"/>
              </a:rPr>
              <a:t>to check email &amp; the university website 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E7C29270-C67A-4709-BC07-37C9951A267A}"/>
              </a:ext>
            </a:extLst>
          </p:cNvPr>
          <p:cNvSpPr txBox="1"/>
          <p:nvPr/>
        </p:nvSpPr>
        <p:spPr>
          <a:xfrm>
            <a:off x="206074" y="1209976"/>
            <a:ext cx="4521200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 b="1" dirty="0">
                <a:ea typeface="+mn-lt"/>
                <a:cs typeface="+mn-lt"/>
              </a:rPr>
              <a:t>Be realistic about what you can do</a:t>
            </a:r>
          </a:p>
          <a:p>
            <a:r>
              <a:rPr lang="en-GB" sz="2000" i="1" dirty="0">
                <a:cs typeface="Calibri"/>
              </a:rPr>
              <a:t>You don't have to pretend you're OK but you must communicate your </a:t>
            </a:r>
            <a:r>
              <a:rPr lang="en-GB" sz="2000" i="1" dirty="0" smtClean="0">
                <a:cs typeface="Calibri"/>
              </a:rPr>
              <a:t>limitations</a:t>
            </a:r>
            <a:endParaRPr lang="en-GB" sz="2000" i="1" dirty="0">
              <a:cs typeface="Calibri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822B027B-A364-4490-9878-BB70A147D002}"/>
              </a:ext>
            </a:extLst>
          </p:cNvPr>
          <p:cNvSpPr txBox="1"/>
          <p:nvPr/>
        </p:nvSpPr>
        <p:spPr>
          <a:xfrm>
            <a:off x="215899" y="4025900"/>
            <a:ext cx="4255105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 b="1">
                <a:ea typeface="+mn-lt"/>
                <a:cs typeface="+mn-lt"/>
              </a:rPr>
              <a:t>Signpost support networks</a:t>
            </a:r>
            <a:endParaRPr lang="en-US" sz="2000" b="1">
              <a:ea typeface="+mn-lt"/>
              <a:cs typeface="+mn-lt"/>
            </a:endParaRPr>
          </a:p>
          <a:p>
            <a:r>
              <a:rPr lang="en-GB" sz="2000" i="1" dirty="0">
                <a:cs typeface="Calibri"/>
              </a:rPr>
              <a:t>Ensure your student isn't isolated: </a:t>
            </a:r>
            <a:r>
              <a:rPr lang="en-GB" sz="2000" i="1">
                <a:cs typeface="Calibri"/>
              </a:rPr>
              <a:t>make sure they are in contact with a wider team or peer group</a:t>
            </a:r>
            <a:endParaRPr lang="en-GB" sz="2000" i="1" dirty="0">
              <a:cs typeface="Calibri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87600B98-FBFC-41C2-9AB3-62920A34D440}"/>
              </a:ext>
            </a:extLst>
          </p:cNvPr>
          <p:cNvSpPr txBox="1"/>
          <p:nvPr/>
        </p:nvSpPr>
        <p:spPr>
          <a:xfrm>
            <a:off x="6249157" y="4192966"/>
            <a:ext cx="5150151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 b="1" dirty="0">
                <a:ea typeface="+mn-lt"/>
                <a:cs typeface="+mn-lt"/>
              </a:rPr>
              <a:t>Help your student make the most of their time</a:t>
            </a:r>
          </a:p>
          <a:p>
            <a:r>
              <a:rPr lang="en-GB" sz="2000" i="1" dirty="0">
                <a:cs typeface="Calibri"/>
              </a:rPr>
              <a:t>Help them prioritize. Signpost career development and training </a:t>
            </a:r>
            <a:r>
              <a:rPr lang="en-GB" sz="2000" i="1" dirty="0" smtClean="0">
                <a:cs typeface="Calibri"/>
              </a:rPr>
              <a:t>opportunities</a:t>
            </a:r>
            <a:endParaRPr lang="en-GB" sz="2000" i="1" dirty="0">
              <a:cs typeface="Calibri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A8EDC404-4524-45B3-9082-5E5941B52F4A}"/>
              </a:ext>
            </a:extLst>
          </p:cNvPr>
          <p:cNvSpPr txBox="1"/>
          <p:nvPr/>
        </p:nvSpPr>
        <p:spPr>
          <a:xfrm>
            <a:off x="175079" y="5605840"/>
            <a:ext cx="4448628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 b="1">
                <a:ea typeface="+mn-lt"/>
                <a:cs typeface="+mn-lt"/>
              </a:rPr>
              <a:t>Reassure your student</a:t>
            </a:r>
            <a:endParaRPr lang="en-US" sz="2000" b="1">
              <a:ea typeface="+mn-lt"/>
              <a:cs typeface="+mn-lt"/>
            </a:endParaRPr>
          </a:p>
          <a:p>
            <a:r>
              <a:rPr lang="en-GB" sz="2000" i="1" dirty="0">
                <a:cs typeface="Calibri"/>
              </a:rPr>
              <a:t>Everyone at the university wants them to succeed and will do all they can to </a:t>
            </a:r>
            <a:r>
              <a:rPr lang="en-GB" sz="2000" i="1">
                <a:cs typeface="Calibri"/>
              </a:rPr>
              <a:t>help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397A5850-EF09-45A9-BA89-0B5C60B2926E}"/>
              </a:ext>
            </a:extLst>
          </p:cNvPr>
          <p:cNvSpPr txBox="1"/>
          <p:nvPr/>
        </p:nvSpPr>
        <p:spPr>
          <a:xfrm>
            <a:off x="6244620" y="5422144"/>
            <a:ext cx="5367866" cy="14773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 b="1" dirty="0">
                <a:ea typeface="+mn-lt"/>
                <a:cs typeface="+mn-lt"/>
              </a:rPr>
              <a:t>You don't need to know all the answers</a:t>
            </a:r>
            <a:endParaRPr lang="en-US" sz="2000" b="1" dirty="0">
              <a:ea typeface="+mn-lt"/>
              <a:cs typeface="+mn-lt"/>
            </a:endParaRPr>
          </a:p>
          <a:p>
            <a:r>
              <a:rPr lang="en-GB" sz="2000" i="1" dirty="0">
                <a:ea typeface="+mn-lt"/>
                <a:cs typeface="+mn-lt"/>
              </a:rPr>
              <a:t>Contact the </a:t>
            </a:r>
            <a:r>
              <a:rPr lang="en-GB" sz="2000" i="1" dirty="0" smtClean="0">
                <a:ea typeface="+mn-lt"/>
                <a:cs typeface="+mn-lt"/>
              </a:rPr>
              <a:t>services </a:t>
            </a:r>
            <a:r>
              <a:rPr lang="en-GB" sz="2000" i="1" dirty="0">
                <a:ea typeface="+mn-lt"/>
                <a:cs typeface="+mn-lt"/>
              </a:rPr>
              <a:t>who can help e.g. your Graduate </a:t>
            </a:r>
            <a:r>
              <a:rPr lang="en-GB" sz="2000" i="1" dirty="0" smtClean="0">
                <a:ea typeface="+mn-lt"/>
                <a:cs typeface="+mn-lt"/>
              </a:rPr>
              <a:t>School, </a:t>
            </a:r>
            <a:r>
              <a:rPr lang="en-GB" sz="2000" i="1" dirty="0">
                <a:ea typeface="+mn-lt"/>
                <a:cs typeface="+mn-lt"/>
              </a:rPr>
              <a:t>I.T., </a:t>
            </a:r>
            <a:r>
              <a:rPr lang="en-GB" sz="2000" i="1" dirty="0" smtClean="0">
                <a:ea typeface="+mn-lt"/>
                <a:cs typeface="+mn-lt"/>
              </a:rPr>
              <a:t>International Support </a:t>
            </a:r>
            <a:r>
              <a:rPr lang="en-GB" sz="2000" i="1" dirty="0" smtClean="0">
                <a:ea typeface="+mn-lt"/>
                <a:cs typeface="+mn-lt"/>
              </a:rPr>
              <a:t>etc</a:t>
            </a:r>
            <a:r>
              <a:rPr lang="en-GB" sz="2000" i="1" dirty="0">
                <a:ea typeface="+mn-lt"/>
                <a:cs typeface="+mn-lt"/>
              </a:rPr>
              <a:t>.</a:t>
            </a:r>
          </a:p>
          <a:p>
            <a:endParaRPr lang="en-GB" sz="1000" dirty="0">
              <a:ea typeface="+mn-lt"/>
              <a:cs typeface="+mn-lt"/>
            </a:endParaRPr>
          </a:p>
          <a:p>
            <a:r>
              <a:rPr lang="en-GB" sz="1000" dirty="0" smtClean="0">
                <a:ea typeface="+mn-lt"/>
                <a:cs typeface="+mn-lt"/>
              </a:rPr>
              <a:t>Except for </a:t>
            </a:r>
            <a:r>
              <a:rPr lang="en-GB" sz="1000" dirty="0" err="1" smtClean="0">
                <a:ea typeface="+mn-lt"/>
                <a:cs typeface="+mn-lt"/>
              </a:rPr>
              <a:t>UofG</a:t>
            </a:r>
            <a:r>
              <a:rPr lang="en-GB" sz="1000" dirty="0" smtClean="0">
                <a:ea typeface="+mn-lt"/>
                <a:cs typeface="+mn-lt"/>
              </a:rPr>
              <a:t> logo and Icons </a:t>
            </a:r>
            <a:r>
              <a:rPr lang="en-GB" sz="1000" dirty="0">
                <a:ea typeface="+mn-lt"/>
                <a:cs typeface="+mn-lt"/>
              </a:rPr>
              <a:t>made by </a:t>
            </a:r>
            <a:r>
              <a:rPr lang="en-GB" sz="1000" dirty="0" err="1">
                <a:ea typeface="+mn-lt"/>
                <a:cs typeface="+mn-lt"/>
              </a:rPr>
              <a:t>monkik</a:t>
            </a:r>
            <a:r>
              <a:rPr lang="en-GB" sz="1000" dirty="0">
                <a:ea typeface="+mn-lt"/>
                <a:cs typeface="+mn-lt"/>
              </a:rPr>
              <a:t>, </a:t>
            </a:r>
            <a:r>
              <a:rPr lang="en-GB" sz="1000" dirty="0" err="1">
                <a:ea typeface="+mn-lt"/>
                <a:cs typeface="+mn-lt"/>
              </a:rPr>
              <a:t>Freepik</a:t>
            </a:r>
            <a:r>
              <a:rPr lang="en-GB" sz="1000" dirty="0">
                <a:ea typeface="+mn-lt"/>
                <a:cs typeface="+mn-lt"/>
              </a:rPr>
              <a:t>, itim2101, </a:t>
            </a:r>
            <a:r>
              <a:rPr lang="en-GB" sz="1000" dirty="0" err="1">
                <a:ea typeface="+mn-lt"/>
                <a:cs typeface="+mn-lt"/>
              </a:rPr>
              <a:t>prettyc</a:t>
            </a:r>
            <a:r>
              <a:rPr lang="en-GB" sz="1000" dirty="0">
                <a:ea typeface="+mn-lt"/>
                <a:cs typeface="+mn-lt"/>
              </a:rPr>
              <a:t> from </a:t>
            </a:r>
            <a:r>
              <a:rPr lang="en-GB" sz="1000" dirty="0" smtClean="0">
                <a:ea typeface="+mn-lt"/>
                <a:cs typeface="+mn-lt"/>
                <a:hlinkClick r:id="rId10"/>
              </a:rPr>
              <a:t>www.flaticon.com</a:t>
            </a:r>
            <a:r>
              <a:rPr lang="en-GB" sz="1000" dirty="0" smtClean="0">
                <a:ea typeface="+mn-lt"/>
                <a:cs typeface="+mn-lt"/>
              </a:rPr>
              <a:t> this is </a:t>
            </a:r>
            <a:r>
              <a:rPr lang="en-GB" sz="1000" dirty="0" smtClean="0">
                <a:ea typeface="+mn-lt"/>
                <a:cs typeface="+mn-lt"/>
                <a:hlinkClick r:id="rId11"/>
              </a:rPr>
              <a:t>CC-BY 4.0</a:t>
            </a:r>
            <a:r>
              <a:rPr lang="en-GB" sz="1000" dirty="0" smtClean="0">
                <a:ea typeface="+mn-lt"/>
                <a:cs typeface="+mn-lt"/>
              </a:rPr>
              <a:t> c</a:t>
            </a:r>
            <a:r>
              <a:rPr lang="en-GB" sz="1000" dirty="0" smtClean="0">
                <a:cs typeface="Calibri"/>
              </a:rPr>
              <a:t>reated </a:t>
            </a:r>
            <a:r>
              <a:rPr lang="en-GB" sz="1000" dirty="0">
                <a:cs typeface="Calibri"/>
              </a:rPr>
              <a:t>by </a:t>
            </a:r>
            <a:r>
              <a:rPr lang="en-GB" sz="1000" dirty="0" smtClean="0">
                <a:cs typeface="Calibri"/>
              </a:rPr>
              <a:t>Sam Oakley (</a:t>
            </a:r>
            <a:r>
              <a:rPr lang="en-GB" sz="1000" dirty="0" smtClean="0">
                <a:cs typeface="Calibri"/>
                <a:hlinkClick r:id="rId12"/>
              </a:rPr>
              <a:t>samantha.oakley@glasgow.ac.uk</a:t>
            </a:r>
            <a:r>
              <a:rPr lang="en-GB" sz="1000" dirty="0">
                <a:cs typeface="Calibri"/>
              </a:rPr>
              <a:t>)</a:t>
            </a:r>
            <a:endParaRPr lang="en-GB" sz="1000" dirty="0">
              <a:cs typeface="Calibri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58B9A5B5-93F9-48E4-88C1-79298E485810}"/>
              </a:ext>
            </a:extLst>
          </p:cNvPr>
          <p:cNvSpPr txBox="1"/>
          <p:nvPr/>
        </p:nvSpPr>
        <p:spPr>
          <a:xfrm>
            <a:off x="2420258" y="1209"/>
            <a:ext cx="9770532" cy="1015663"/>
          </a:xfrm>
          <a:prstGeom prst="rect">
            <a:avLst/>
          </a:prstGeom>
          <a:solidFill>
            <a:srgbClr val="FFC000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GB" sz="3600"/>
              <a:t>Supervising</a:t>
            </a:r>
            <a:r>
              <a:rPr lang="en-GB" sz="3600">
                <a:ea typeface="+mn-lt"/>
                <a:cs typeface="+mn-lt"/>
              </a:rPr>
              <a:t> remotely during the Coronavirus crisis</a:t>
            </a:r>
            <a:r>
              <a:rPr lang="en-GB" sz="2400" dirty="0">
                <a:ea typeface="+mn-lt"/>
                <a:cs typeface="+mn-lt"/>
              </a:rPr>
              <a:t/>
            </a:r>
            <a:br>
              <a:rPr lang="en-GB" sz="2400" dirty="0">
                <a:ea typeface="+mn-lt"/>
                <a:cs typeface="+mn-lt"/>
              </a:rPr>
            </a:br>
            <a:r>
              <a:rPr lang="en-GB" sz="2400">
                <a:ea typeface="+mn-lt"/>
                <a:cs typeface="+mn-lt"/>
              </a:rPr>
              <a:t>Advice for PhD Supervisors at the University of Glasgow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108</Words>
  <Application>Microsoft Macintosh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Oakley S.L.C.</cp:lastModifiedBy>
  <cp:revision>294</cp:revision>
  <cp:lastPrinted>2020-04-06T16:49:22Z</cp:lastPrinted>
  <dcterms:created xsi:type="dcterms:W3CDTF">2020-04-03T17:20:44Z</dcterms:created>
  <dcterms:modified xsi:type="dcterms:W3CDTF">2020-04-06T16:50:59Z</dcterms:modified>
</cp:coreProperties>
</file>