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7.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8" r:id="rId4"/>
    <p:sldId id="259" r:id="rId5"/>
    <p:sldId id="266" r:id="rId6"/>
    <p:sldId id="267" r:id="rId7"/>
    <p:sldId id="265" r:id="rId8"/>
    <p:sldId id="260"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7" r:id="rId28"/>
    <p:sldId id="290" r:id="rId29"/>
    <p:sldId id="292" r:id="rId30"/>
    <p:sldId id="288" r:id="rId31"/>
    <p:sldId id="289" r:id="rId32"/>
    <p:sldId id="291"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89651" autoAdjust="0"/>
  </p:normalViewPr>
  <p:slideViewPr>
    <p:cSldViewPr snapToGrid="0">
      <p:cViewPr varScale="1">
        <p:scale>
          <a:sx n="60" d="100"/>
          <a:sy n="60" d="100"/>
        </p:scale>
        <p:origin x="876" y="40"/>
      </p:cViewPr>
      <p:guideLst/>
    </p:cSldViewPr>
  </p:slideViewPr>
  <p:notesTextViewPr>
    <p:cViewPr>
      <p:scale>
        <a:sx n="1" d="1"/>
        <a:sy n="1" d="1"/>
      </p:scale>
      <p:origin x="0" y="-9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67238-DC5D-4EC4-8C62-EAF3B05718CA}" type="datetimeFigureOut">
              <a:rPr lang="en-GB" smtClean="0"/>
              <a:t>19/06/2020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159BF-EC9A-491C-A610-94D358A3601A}" type="slidenum">
              <a:rPr lang="en-GB" smtClean="0"/>
              <a:t>‹#›</a:t>
            </a:fld>
            <a:endParaRPr lang="en-GB"/>
          </a:p>
        </p:txBody>
      </p:sp>
    </p:spTree>
    <p:extLst>
      <p:ext uri="{BB962C8B-B14F-4D97-AF65-F5344CB8AC3E}">
        <p14:creationId xmlns:p14="http://schemas.microsoft.com/office/powerpoint/2010/main" val="202335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egislation.gov.uk/ukpga/1988/48/conten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 Copyright section </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 there, my name is Greg Walters and I’m Information Services Learning Technologist. Many thanks for attending this section of todays Zoom session focusing on UK Copyright and how it can be applied when developing online learning materials.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Since December 2015, part of my role has been to </a:t>
            </a:r>
            <a:r>
              <a:rPr lang="en-GB" sz="1200" b="0" i="0" kern="1200" dirty="0">
                <a:solidFill>
                  <a:schemeClr val="tx1"/>
                </a:solidFill>
                <a:effectLst/>
                <a:latin typeface="+mn-lt"/>
                <a:ea typeface="+mn-ea"/>
                <a:cs typeface="+mn-cs"/>
              </a:rPr>
              <a:t>provide non legal guidance and advice in relation to UK Copyright, specifically relating the development of online learning, i.e. Moodle courses, MOOCs, Micro Credentials. This support is also available in a range of online resources I’ve developed, which can be accessed via a webpage we’ll examine later on. </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1</a:t>
            </a:fld>
            <a:endParaRPr lang="en-GB"/>
          </a:p>
        </p:txBody>
      </p:sp>
    </p:spTree>
    <p:extLst>
      <p:ext uri="{BB962C8B-B14F-4D97-AF65-F5344CB8AC3E}">
        <p14:creationId xmlns:p14="http://schemas.microsoft.com/office/powerpoint/2010/main" val="1920057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10: Step 3 of 5</a:t>
            </a:r>
          </a:p>
          <a:p>
            <a:endParaRPr lang="en-GB" sz="1200" b="1" kern="1200" dirty="0">
              <a:solidFill>
                <a:schemeClr val="tx1"/>
              </a:solidFill>
              <a:effectLst/>
              <a:latin typeface="+mn-lt"/>
              <a:ea typeface="+mn-ea"/>
              <a:cs typeface="+mn-cs"/>
            </a:endParaRPr>
          </a:p>
          <a:p>
            <a:r>
              <a:rPr lang="en-GB" dirty="0"/>
              <a:t>Click on my chosen image.</a:t>
            </a:r>
          </a:p>
        </p:txBody>
      </p:sp>
      <p:sp>
        <p:nvSpPr>
          <p:cNvPr id="4" name="Slide Number Placeholder 3"/>
          <p:cNvSpPr>
            <a:spLocks noGrp="1"/>
          </p:cNvSpPr>
          <p:nvPr>
            <p:ph type="sldNum" sz="quarter" idx="5"/>
          </p:nvPr>
        </p:nvSpPr>
        <p:spPr/>
        <p:txBody>
          <a:bodyPr/>
          <a:lstStyle/>
          <a:p>
            <a:fld id="{2EC159BF-EC9A-491C-A610-94D358A3601A}" type="slidenum">
              <a:rPr lang="en-GB" smtClean="0"/>
              <a:t>10</a:t>
            </a:fld>
            <a:endParaRPr lang="en-GB"/>
          </a:p>
        </p:txBody>
      </p:sp>
    </p:spTree>
    <p:extLst>
      <p:ext uri="{BB962C8B-B14F-4D97-AF65-F5344CB8AC3E}">
        <p14:creationId xmlns:p14="http://schemas.microsoft.com/office/powerpoint/2010/main" val="378893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11: Step 4 of 5</a:t>
            </a:r>
          </a:p>
          <a:p>
            <a:endParaRPr lang="en-GB" sz="1200" b="1" kern="1200" dirty="0">
              <a:solidFill>
                <a:schemeClr val="tx1"/>
              </a:solidFill>
              <a:effectLst/>
              <a:latin typeface="+mn-lt"/>
              <a:ea typeface="+mn-ea"/>
              <a:cs typeface="+mn-cs"/>
            </a:endParaRPr>
          </a:p>
          <a:p>
            <a:r>
              <a:rPr lang="en-GB" dirty="0"/>
              <a:t>Its at this point, I would encounter a problem as my image search had return unfiltered results. Meaning some of the images, could be subject to copyright protection.</a:t>
            </a:r>
          </a:p>
          <a:p>
            <a:endParaRPr lang="en-GB" dirty="0"/>
          </a:p>
          <a:p>
            <a:r>
              <a:rPr lang="en-GB" dirty="0"/>
              <a:t>At this point I could examine the possibility of using one of the UK Copyright Exceptions to use this, which we’ll look at closely later on. However, the point of this demonstration is to encourage good practice for when searching for images online, which will save you time.</a:t>
            </a:r>
          </a:p>
          <a:p>
            <a:endParaRPr lang="en-GB" dirty="0"/>
          </a:p>
          <a:p>
            <a:r>
              <a:rPr lang="en-GB" dirty="0"/>
              <a:t>So, instead of employing the search method we’ve used so far, I would encourage you to do the following, in order to return image results that you know can be used in your professional practice. </a:t>
            </a:r>
          </a:p>
        </p:txBody>
      </p:sp>
      <p:sp>
        <p:nvSpPr>
          <p:cNvPr id="4" name="Slide Number Placeholder 3"/>
          <p:cNvSpPr>
            <a:spLocks noGrp="1"/>
          </p:cNvSpPr>
          <p:nvPr>
            <p:ph type="sldNum" sz="quarter" idx="5"/>
          </p:nvPr>
        </p:nvSpPr>
        <p:spPr/>
        <p:txBody>
          <a:bodyPr/>
          <a:lstStyle/>
          <a:p>
            <a:fld id="{2EC159BF-EC9A-491C-A610-94D358A3601A}" type="slidenum">
              <a:rPr lang="en-GB" smtClean="0"/>
              <a:t>11</a:t>
            </a:fld>
            <a:endParaRPr lang="en-GB"/>
          </a:p>
        </p:txBody>
      </p:sp>
    </p:spTree>
    <p:extLst>
      <p:ext uri="{BB962C8B-B14F-4D97-AF65-F5344CB8AC3E}">
        <p14:creationId xmlns:p14="http://schemas.microsoft.com/office/powerpoint/2010/main" val="4035678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12: Step 5 of 5</a:t>
            </a:r>
          </a:p>
          <a:p>
            <a:endParaRPr lang="en-GB" sz="1200" b="1" kern="1200" dirty="0">
              <a:solidFill>
                <a:schemeClr val="tx1"/>
              </a:solidFill>
              <a:effectLst/>
              <a:latin typeface="+mn-lt"/>
              <a:ea typeface="+mn-ea"/>
              <a:cs typeface="+mn-cs"/>
            </a:endParaRPr>
          </a:p>
          <a:p>
            <a:endParaRPr lang="en-GB" dirty="0"/>
          </a:p>
          <a:p>
            <a:r>
              <a:rPr lang="en-GB" dirty="0"/>
              <a:t>One easy and quick way of filtering your image searches, is to click on the ‘tools’ button when you’ve done an image search.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you’ve clicked on the tools button a drop down menu will appear, click on ‘Usage Rights’ and then select how you would like your images to be filtered by selecting an option from the final drop down menu. The options available, let you filter results to be for; either commercial or non-commercial use, if you can reuse or modify them</a:t>
            </a:r>
          </a:p>
          <a:p>
            <a:endParaRPr lang="en-GB" dirty="0"/>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12</a:t>
            </a:fld>
            <a:endParaRPr lang="en-GB"/>
          </a:p>
        </p:txBody>
      </p:sp>
    </p:spTree>
    <p:extLst>
      <p:ext uri="{BB962C8B-B14F-4D97-AF65-F5344CB8AC3E}">
        <p14:creationId xmlns:p14="http://schemas.microsoft.com/office/powerpoint/2010/main" val="151628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13: Step 5 of 5</a:t>
            </a:r>
          </a:p>
          <a:p>
            <a:endParaRPr lang="en-GB" sz="1200" b="1" kern="1200" dirty="0">
              <a:solidFill>
                <a:schemeClr val="tx1"/>
              </a:solidFill>
              <a:effectLst/>
              <a:latin typeface="+mn-lt"/>
              <a:ea typeface="+mn-ea"/>
              <a:cs typeface="+mn-cs"/>
            </a:endParaRPr>
          </a:p>
          <a:p>
            <a:r>
              <a:rPr lang="en-GB" dirty="0"/>
              <a:t>Once you’ve chosen how to filter your image search, the browser will refresh and then you’ll notice the image results on screen have changed. If you return to the usage rights (found under tools) and click on it, you’ll notice how you chose to filter your image now has a tick next to it, signifying that the images results adhere to this. </a:t>
            </a:r>
          </a:p>
          <a:p>
            <a:endParaRPr lang="en-GB" dirty="0"/>
          </a:p>
          <a:p>
            <a:r>
              <a:rPr lang="en-GB" dirty="0"/>
              <a:t>You’ll notice as well, the sources for the images have changed as well. These are copyright free sources, which we’ll examine in more detail later on. </a:t>
            </a:r>
          </a:p>
          <a:p>
            <a:endParaRPr lang="en-GB" dirty="0"/>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13</a:t>
            </a:fld>
            <a:endParaRPr lang="en-GB"/>
          </a:p>
        </p:txBody>
      </p:sp>
    </p:spTree>
    <p:extLst>
      <p:ext uri="{BB962C8B-B14F-4D97-AF65-F5344CB8AC3E}">
        <p14:creationId xmlns:p14="http://schemas.microsoft.com/office/powerpoint/2010/main" val="1582344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14: another method of accessing Google Advanced image search</a:t>
            </a:r>
          </a:p>
          <a:p>
            <a:endParaRPr lang="en-GB" sz="1200" b="1" kern="1200" dirty="0">
              <a:solidFill>
                <a:schemeClr val="tx1"/>
              </a:solidFill>
              <a:effectLst/>
              <a:latin typeface="+mn-lt"/>
              <a:ea typeface="+mn-ea"/>
              <a:cs typeface="+mn-cs"/>
            </a:endParaRPr>
          </a:p>
          <a:p>
            <a:r>
              <a:rPr lang="en-GB" dirty="0"/>
              <a:t>I’d like to quickly make you aware of an alternative method of accessing Google Advanced Image Search. If you’re looking to refine your advanced image search to a granular level, then you can access advanced search, by clicking on settings and selecting ‘Advanced search’ from the drop down menu. </a:t>
            </a:r>
          </a:p>
          <a:p>
            <a:endParaRPr lang="en-GB" dirty="0"/>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14</a:t>
            </a:fld>
            <a:endParaRPr lang="en-GB"/>
          </a:p>
        </p:txBody>
      </p:sp>
    </p:spTree>
    <p:extLst>
      <p:ext uri="{BB962C8B-B14F-4D97-AF65-F5344CB8AC3E}">
        <p14:creationId xmlns:p14="http://schemas.microsoft.com/office/powerpoint/2010/main" val="3946299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15: another method of accessing Google Advanced image search</a:t>
            </a:r>
          </a:p>
          <a:p>
            <a:endParaRPr lang="en-GB" sz="1200" b="1" kern="1200" dirty="0">
              <a:solidFill>
                <a:schemeClr val="tx1"/>
              </a:solidFill>
              <a:effectLst/>
              <a:latin typeface="+mn-lt"/>
              <a:ea typeface="+mn-ea"/>
              <a:cs typeface="+mn-cs"/>
            </a:endParaRPr>
          </a:p>
          <a:p>
            <a:r>
              <a:rPr lang="en-GB" dirty="0"/>
              <a:t>You’ll notice in the advanced search screen, you can refine your search, by using or excluding certain words or phrases, the type of image, its size, the region its from, colours used in the image etc.. You can still apply the filters for usage type as well in this screen.</a:t>
            </a:r>
          </a:p>
          <a:p>
            <a:endParaRPr lang="en-GB" dirty="0"/>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15</a:t>
            </a:fld>
            <a:endParaRPr lang="en-GB"/>
          </a:p>
        </p:txBody>
      </p:sp>
    </p:spTree>
    <p:extLst>
      <p:ext uri="{BB962C8B-B14F-4D97-AF65-F5344CB8AC3E}">
        <p14:creationId xmlns:p14="http://schemas.microsoft.com/office/powerpoint/2010/main" val="2752418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16: </a:t>
            </a:r>
            <a:r>
              <a:rPr lang="en-GB" sz="1200" b="1" kern="1200" dirty="0" err="1">
                <a:solidFill>
                  <a:schemeClr val="tx1"/>
                </a:solidFill>
                <a:effectLst/>
                <a:latin typeface="+mn-lt"/>
                <a:ea typeface="+mn-ea"/>
                <a:cs typeface="+mn-cs"/>
              </a:rPr>
              <a:t>TinEye</a:t>
            </a:r>
            <a:r>
              <a:rPr lang="en-GB" sz="1200" b="1" kern="1200" dirty="0">
                <a:solidFill>
                  <a:schemeClr val="tx1"/>
                </a:solidFill>
                <a:effectLst/>
                <a:latin typeface="+mn-lt"/>
                <a:ea typeface="+mn-ea"/>
                <a:cs typeface="+mn-cs"/>
              </a:rPr>
              <a:t> Reverse Image Search engine</a:t>
            </a:r>
          </a:p>
          <a:p>
            <a:endParaRPr lang="en-GB" sz="1200" b="1" kern="1200" dirty="0">
              <a:solidFill>
                <a:schemeClr val="tx1"/>
              </a:solidFill>
              <a:effectLst/>
              <a:latin typeface="+mn-lt"/>
              <a:ea typeface="+mn-ea"/>
              <a:cs typeface="+mn-cs"/>
            </a:endParaRPr>
          </a:p>
          <a:p>
            <a:r>
              <a:rPr lang="en-GB" dirty="0"/>
              <a:t>I’d now like to draw your attention to </a:t>
            </a:r>
            <a:r>
              <a:rPr lang="en-GB" dirty="0" err="1"/>
              <a:t>Tineye</a:t>
            </a:r>
            <a:r>
              <a:rPr lang="en-GB" dirty="0"/>
              <a:t>, which is a useful reverse search engine. This is a useful tool, when you have an image, but know what the online source is. I’ve found this useful, if for example, I’ve inherited teaching materials (PowerPoint slides), and I don’t know where the images used in the slides came from. To remedy this, I can upload my images individually to </a:t>
            </a:r>
            <a:r>
              <a:rPr lang="en-GB" dirty="0" err="1"/>
              <a:t>TinEye</a:t>
            </a:r>
            <a:r>
              <a:rPr lang="en-GB" dirty="0"/>
              <a:t>, which will return search results showing which online websites the image is used in, if at all. This helps  determine if the image is copyright free or if its copyright protected.</a:t>
            </a:r>
          </a:p>
          <a:p>
            <a:endParaRPr lang="en-GB" dirty="0"/>
          </a:p>
          <a:p>
            <a:r>
              <a:rPr lang="en-GB" dirty="0"/>
              <a:t>We’ll go over the quick process of uploading an image and viewing the results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16</a:t>
            </a:fld>
            <a:endParaRPr lang="en-GB"/>
          </a:p>
        </p:txBody>
      </p:sp>
    </p:spTree>
    <p:extLst>
      <p:ext uri="{BB962C8B-B14F-4D97-AF65-F5344CB8AC3E}">
        <p14:creationId xmlns:p14="http://schemas.microsoft.com/office/powerpoint/2010/main" val="68831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17: Using </a:t>
            </a:r>
            <a:r>
              <a:rPr lang="en-GB" sz="1200" b="1" kern="1200" dirty="0" err="1">
                <a:solidFill>
                  <a:schemeClr val="tx1"/>
                </a:solidFill>
                <a:effectLst/>
                <a:latin typeface="+mn-lt"/>
                <a:ea typeface="+mn-ea"/>
                <a:cs typeface="+mn-cs"/>
              </a:rPr>
              <a:t>TinEye</a:t>
            </a:r>
            <a:r>
              <a:rPr lang="en-GB" sz="1200" b="1" kern="1200" dirty="0">
                <a:solidFill>
                  <a:schemeClr val="tx1"/>
                </a:solidFill>
                <a:effectLst/>
                <a:latin typeface="+mn-lt"/>
                <a:ea typeface="+mn-ea"/>
                <a:cs typeface="+mn-cs"/>
              </a:rPr>
              <a:t>, step 1 of 3</a:t>
            </a:r>
          </a:p>
          <a:p>
            <a:endParaRPr lang="en-GB" sz="1200" b="1" kern="1200" dirty="0">
              <a:solidFill>
                <a:schemeClr val="tx1"/>
              </a:solidFill>
              <a:effectLst/>
              <a:latin typeface="+mn-lt"/>
              <a:ea typeface="+mn-ea"/>
              <a:cs typeface="+mn-cs"/>
            </a:endParaRPr>
          </a:p>
          <a:p>
            <a:r>
              <a:rPr lang="en-GB" dirty="0"/>
              <a:t>To begin uploading an image to </a:t>
            </a:r>
            <a:r>
              <a:rPr lang="en-GB" dirty="0" err="1"/>
              <a:t>TinEye</a:t>
            </a:r>
            <a:r>
              <a:rPr lang="en-GB" dirty="0"/>
              <a:t>, click on the arrow button near the centre of the screen</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17</a:t>
            </a:fld>
            <a:endParaRPr lang="en-GB"/>
          </a:p>
        </p:txBody>
      </p:sp>
    </p:spTree>
    <p:extLst>
      <p:ext uri="{BB962C8B-B14F-4D97-AF65-F5344CB8AC3E}">
        <p14:creationId xmlns:p14="http://schemas.microsoft.com/office/powerpoint/2010/main" val="49610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17: Using </a:t>
            </a:r>
            <a:r>
              <a:rPr lang="en-GB" sz="1200" b="1" kern="1200" dirty="0" err="1">
                <a:solidFill>
                  <a:schemeClr val="tx1"/>
                </a:solidFill>
                <a:effectLst/>
                <a:latin typeface="+mn-lt"/>
                <a:ea typeface="+mn-ea"/>
                <a:cs typeface="+mn-cs"/>
              </a:rPr>
              <a:t>TinEye</a:t>
            </a:r>
            <a:r>
              <a:rPr lang="en-GB" sz="1200" b="1" kern="1200" dirty="0">
                <a:solidFill>
                  <a:schemeClr val="tx1"/>
                </a:solidFill>
                <a:effectLst/>
                <a:latin typeface="+mn-lt"/>
                <a:ea typeface="+mn-ea"/>
                <a:cs typeface="+mn-cs"/>
              </a:rPr>
              <a:t>, step 2 of 3</a:t>
            </a:r>
          </a:p>
          <a:p>
            <a:endParaRPr lang="en-GB" sz="1200" b="1" kern="1200" dirty="0">
              <a:solidFill>
                <a:schemeClr val="tx1"/>
              </a:solidFill>
              <a:effectLst/>
              <a:latin typeface="+mn-lt"/>
              <a:ea typeface="+mn-ea"/>
              <a:cs typeface="+mn-cs"/>
            </a:endParaRPr>
          </a:p>
          <a:p>
            <a:r>
              <a:rPr lang="en-GB" dirty="0"/>
              <a:t>A file chooser will pop up on screen, navigate to the image you want to upload, select it, and then click on the ‘Open’ button</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18</a:t>
            </a:fld>
            <a:endParaRPr lang="en-GB"/>
          </a:p>
        </p:txBody>
      </p:sp>
    </p:spTree>
    <p:extLst>
      <p:ext uri="{BB962C8B-B14F-4D97-AF65-F5344CB8AC3E}">
        <p14:creationId xmlns:p14="http://schemas.microsoft.com/office/powerpoint/2010/main" val="3051276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17: Using </a:t>
            </a:r>
            <a:r>
              <a:rPr lang="en-GB" sz="1200" b="1" kern="1200" dirty="0" err="1">
                <a:solidFill>
                  <a:schemeClr val="tx1"/>
                </a:solidFill>
                <a:effectLst/>
                <a:latin typeface="+mn-lt"/>
                <a:ea typeface="+mn-ea"/>
                <a:cs typeface="+mn-cs"/>
              </a:rPr>
              <a:t>TinEye</a:t>
            </a:r>
            <a:r>
              <a:rPr lang="en-GB" sz="1200" b="1" kern="1200" dirty="0">
                <a:solidFill>
                  <a:schemeClr val="tx1"/>
                </a:solidFill>
                <a:effectLst/>
                <a:latin typeface="+mn-lt"/>
                <a:ea typeface="+mn-ea"/>
                <a:cs typeface="+mn-cs"/>
              </a:rPr>
              <a:t>, side note</a:t>
            </a:r>
          </a:p>
          <a:p>
            <a:endParaRPr lang="en-GB" sz="1200" b="1" kern="1200" dirty="0">
              <a:solidFill>
                <a:schemeClr val="tx1"/>
              </a:solidFill>
              <a:effectLst/>
              <a:latin typeface="+mn-lt"/>
              <a:ea typeface="+mn-ea"/>
              <a:cs typeface="+mn-cs"/>
            </a:endParaRPr>
          </a:p>
          <a:p>
            <a:r>
              <a:rPr lang="en-GB" dirty="0"/>
              <a:t>Please note, you may see what's on screen, when your image is being processed by </a:t>
            </a:r>
            <a:r>
              <a:rPr lang="en-GB" dirty="0" err="1"/>
              <a:t>TinEye</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19</a:t>
            </a:fld>
            <a:endParaRPr lang="en-GB"/>
          </a:p>
        </p:txBody>
      </p:sp>
    </p:spTree>
    <p:extLst>
      <p:ext uri="{BB962C8B-B14F-4D97-AF65-F5344CB8AC3E}">
        <p14:creationId xmlns:p14="http://schemas.microsoft.com/office/powerpoint/2010/main" val="220415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Housekeeping</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Before we go any further, we’ll go over some housekeeping.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2</a:t>
            </a:fld>
            <a:endParaRPr lang="en-GB"/>
          </a:p>
        </p:txBody>
      </p:sp>
    </p:spTree>
    <p:extLst>
      <p:ext uri="{BB962C8B-B14F-4D97-AF65-F5344CB8AC3E}">
        <p14:creationId xmlns:p14="http://schemas.microsoft.com/office/powerpoint/2010/main" val="607403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18: Using </a:t>
            </a:r>
            <a:r>
              <a:rPr lang="en-GB" sz="1200" b="1" kern="1200" dirty="0" err="1">
                <a:solidFill>
                  <a:schemeClr val="tx1"/>
                </a:solidFill>
                <a:effectLst/>
                <a:latin typeface="+mn-lt"/>
                <a:ea typeface="+mn-ea"/>
                <a:cs typeface="+mn-cs"/>
              </a:rPr>
              <a:t>TinEye</a:t>
            </a:r>
            <a:r>
              <a:rPr lang="en-GB" sz="1200" b="1" kern="1200" dirty="0">
                <a:solidFill>
                  <a:schemeClr val="tx1"/>
                </a:solidFill>
                <a:effectLst/>
                <a:latin typeface="+mn-lt"/>
                <a:ea typeface="+mn-ea"/>
                <a:cs typeface="+mn-cs"/>
              </a:rPr>
              <a:t>, step 3 of 3</a:t>
            </a:r>
          </a:p>
          <a:p>
            <a:endParaRPr lang="en-GB" sz="1200" b="1" kern="1200" dirty="0">
              <a:solidFill>
                <a:schemeClr val="tx1"/>
              </a:solidFill>
              <a:effectLst/>
              <a:latin typeface="+mn-lt"/>
              <a:ea typeface="+mn-ea"/>
              <a:cs typeface="+mn-cs"/>
            </a:endParaRPr>
          </a:p>
          <a:p>
            <a:r>
              <a:rPr lang="en-GB" dirty="0"/>
              <a:t>Once your image has been processed, the results will be displayed on screen. Near the top, you’ll see the total number of results and the number of images </a:t>
            </a:r>
            <a:r>
              <a:rPr lang="en-GB" dirty="0" err="1"/>
              <a:t>TinEye</a:t>
            </a:r>
            <a:r>
              <a:rPr lang="en-GB" dirty="0"/>
              <a:t> searched through.</a:t>
            </a:r>
          </a:p>
          <a:p>
            <a:endParaRPr lang="en-GB" dirty="0"/>
          </a:p>
          <a:p>
            <a:r>
              <a:rPr lang="en-GB" dirty="0"/>
              <a:t>You can see images that are used in commercial online image collections are highlighted within the results. </a:t>
            </a:r>
          </a:p>
          <a:p>
            <a:endParaRPr lang="en-GB" dirty="0"/>
          </a:p>
          <a:p>
            <a:r>
              <a:rPr lang="en-GB" dirty="0"/>
              <a:t>Image results can be further refined by clicking on the box next to ‘show only stock and collection results.</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20</a:t>
            </a:fld>
            <a:endParaRPr lang="en-GB"/>
          </a:p>
        </p:txBody>
      </p:sp>
    </p:spTree>
    <p:extLst>
      <p:ext uri="{BB962C8B-B14F-4D97-AF65-F5344CB8AC3E}">
        <p14:creationId xmlns:p14="http://schemas.microsoft.com/office/powerpoint/2010/main" val="16084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19: Alternative to using </a:t>
            </a:r>
            <a:r>
              <a:rPr lang="en-GB" sz="1200" b="1" kern="1200" dirty="0" err="1">
                <a:solidFill>
                  <a:schemeClr val="tx1"/>
                </a:solidFill>
                <a:effectLst/>
                <a:latin typeface="+mn-lt"/>
                <a:ea typeface="+mn-ea"/>
                <a:cs typeface="+mn-cs"/>
              </a:rPr>
              <a:t>TinEye</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dirty="0"/>
              <a:t>Please note, an alternative to </a:t>
            </a:r>
            <a:r>
              <a:rPr lang="en-GB" dirty="0" err="1"/>
              <a:t>TinEye</a:t>
            </a:r>
            <a:r>
              <a:rPr lang="en-GB" dirty="0"/>
              <a:t> is Google Reverse Image search engine. To access this, click on the camera icon located to next to the text entry field</a:t>
            </a:r>
          </a:p>
        </p:txBody>
      </p:sp>
      <p:sp>
        <p:nvSpPr>
          <p:cNvPr id="4" name="Slide Number Placeholder 3"/>
          <p:cNvSpPr>
            <a:spLocks noGrp="1"/>
          </p:cNvSpPr>
          <p:nvPr>
            <p:ph type="sldNum" sz="quarter" idx="5"/>
          </p:nvPr>
        </p:nvSpPr>
        <p:spPr/>
        <p:txBody>
          <a:bodyPr/>
          <a:lstStyle/>
          <a:p>
            <a:fld id="{2EC159BF-EC9A-491C-A610-94D358A3601A}" type="slidenum">
              <a:rPr lang="en-GB" smtClean="0"/>
              <a:t>21</a:t>
            </a:fld>
            <a:endParaRPr lang="en-GB"/>
          </a:p>
        </p:txBody>
      </p:sp>
    </p:spTree>
    <p:extLst>
      <p:ext uri="{BB962C8B-B14F-4D97-AF65-F5344CB8AC3E}">
        <p14:creationId xmlns:p14="http://schemas.microsoft.com/office/powerpoint/2010/main" val="1083974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20: Alternative to using </a:t>
            </a:r>
            <a:r>
              <a:rPr lang="en-GB" sz="1200" b="1" kern="1200" dirty="0" err="1">
                <a:solidFill>
                  <a:schemeClr val="tx1"/>
                </a:solidFill>
                <a:effectLst/>
                <a:latin typeface="+mn-lt"/>
                <a:ea typeface="+mn-ea"/>
                <a:cs typeface="+mn-cs"/>
              </a:rPr>
              <a:t>TinEye</a:t>
            </a:r>
            <a:r>
              <a:rPr lang="en-GB" sz="1200" b="1" kern="1200" dirty="0">
                <a:solidFill>
                  <a:schemeClr val="tx1"/>
                </a:solidFill>
                <a:effectLst/>
                <a:latin typeface="+mn-lt"/>
                <a:ea typeface="+mn-ea"/>
                <a:cs typeface="+mn-cs"/>
              </a:rPr>
              <a:t> continued</a:t>
            </a:r>
          </a:p>
          <a:p>
            <a:endParaRPr lang="en-GB" sz="1200" b="1" kern="1200" dirty="0">
              <a:solidFill>
                <a:schemeClr val="tx1"/>
              </a:solidFill>
              <a:effectLst/>
              <a:latin typeface="+mn-lt"/>
              <a:ea typeface="+mn-ea"/>
              <a:cs typeface="+mn-cs"/>
            </a:endParaRPr>
          </a:p>
          <a:p>
            <a:r>
              <a:rPr lang="en-GB" dirty="0"/>
              <a:t>Images can be uploaded in the same manor as found in </a:t>
            </a:r>
            <a:r>
              <a:rPr lang="en-GB" dirty="0" err="1"/>
              <a:t>TinEye</a:t>
            </a:r>
            <a:r>
              <a:rPr lang="en-GB" dirty="0"/>
              <a:t>.</a:t>
            </a:r>
          </a:p>
        </p:txBody>
      </p:sp>
      <p:sp>
        <p:nvSpPr>
          <p:cNvPr id="4" name="Slide Number Placeholder 3"/>
          <p:cNvSpPr>
            <a:spLocks noGrp="1"/>
          </p:cNvSpPr>
          <p:nvPr>
            <p:ph type="sldNum" sz="quarter" idx="5"/>
          </p:nvPr>
        </p:nvSpPr>
        <p:spPr/>
        <p:txBody>
          <a:bodyPr/>
          <a:lstStyle/>
          <a:p>
            <a:fld id="{2EC159BF-EC9A-491C-A610-94D358A3601A}" type="slidenum">
              <a:rPr lang="en-GB" smtClean="0"/>
              <a:t>22</a:t>
            </a:fld>
            <a:endParaRPr lang="en-GB"/>
          </a:p>
        </p:txBody>
      </p:sp>
    </p:spTree>
    <p:extLst>
      <p:ext uri="{BB962C8B-B14F-4D97-AF65-F5344CB8AC3E}">
        <p14:creationId xmlns:p14="http://schemas.microsoft.com/office/powerpoint/2010/main" val="4061630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21: Where to find guidance and tutorials for Google Advanced images search, </a:t>
            </a:r>
            <a:r>
              <a:rPr lang="en-GB" sz="1200" b="1" kern="1200" dirty="0" err="1">
                <a:solidFill>
                  <a:schemeClr val="tx1"/>
                </a:solidFill>
                <a:effectLst/>
                <a:latin typeface="+mn-lt"/>
                <a:ea typeface="+mn-ea"/>
                <a:cs typeface="+mn-cs"/>
              </a:rPr>
              <a:t>TinEye</a:t>
            </a:r>
            <a:r>
              <a:rPr lang="en-GB" sz="1200" b="1" kern="1200" dirty="0">
                <a:solidFill>
                  <a:schemeClr val="tx1"/>
                </a:solidFill>
                <a:effectLst/>
                <a:latin typeface="+mn-lt"/>
                <a:ea typeface="+mn-ea"/>
                <a:cs typeface="+mn-cs"/>
              </a:rPr>
              <a:t> and Google reverse image search</a:t>
            </a:r>
          </a:p>
          <a:p>
            <a:endParaRPr lang="en-GB" sz="1200" b="1" kern="1200" dirty="0">
              <a:solidFill>
                <a:schemeClr val="tx1"/>
              </a:solidFill>
              <a:effectLst/>
              <a:latin typeface="+mn-lt"/>
              <a:ea typeface="+mn-ea"/>
              <a:cs typeface="+mn-cs"/>
            </a:endParaRPr>
          </a:p>
          <a:p>
            <a:r>
              <a:rPr lang="en-GB" dirty="0"/>
              <a:t>You can refer to the document and video guides found on this page for tutorials on what we’ve covered so far; how to search for images effectively using Google advanced image search and reverse search engine </a:t>
            </a:r>
            <a:r>
              <a:rPr lang="en-GB" dirty="0" err="1"/>
              <a:t>TinEye</a:t>
            </a:r>
            <a:r>
              <a:rPr lang="en-GB" dirty="0"/>
              <a:t>.</a:t>
            </a:r>
          </a:p>
        </p:txBody>
      </p:sp>
      <p:sp>
        <p:nvSpPr>
          <p:cNvPr id="4" name="Slide Number Placeholder 3"/>
          <p:cNvSpPr>
            <a:spLocks noGrp="1"/>
          </p:cNvSpPr>
          <p:nvPr>
            <p:ph type="sldNum" sz="quarter" idx="5"/>
          </p:nvPr>
        </p:nvSpPr>
        <p:spPr/>
        <p:txBody>
          <a:bodyPr/>
          <a:lstStyle/>
          <a:p>
            <a:fld id="{2EC159BF-EC9A-491C-A610-94D358A3601A}" type="slidenum">
              <a:rPr lang="en-GB" smtClean="0"/>
              <a:t>23</a:t>
            </a:fld>
            <a:endParaRPr lang="en-GB"/>
          </a:p>
        </p:txBody>
      </p:sp>
    </p:spTree>
    <p:extLst>
      <p:ext uri="{BB962C8B-B14F-4D97-AF65-F5344CB8AC3E}">
        <p14:creationId xmlns:p14="http://schemas.microsoft.com/office/powerpoint/2010/main" val="1322300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22: Where to find online copyright free sources</a:t>
            </a:r>
          </a:p>
          <a:p>
            <a:endParaRPr lang="en-GB" sz="1200" b="1" kern="1200" dirty="0">
              <a:solidFill>
                <a:schemeClr val="tx1"/>
              </a:solidFill>
              <a:effectLst/>
              <a:latin typeface="+mn-lt"/>
              <a:ea typeface="+mn-ea"/>
              <a:cs typeface="+mn-cs"/>
            </a:endParaRPr>
          </a:p>
          <a:p>
            <a:r>
              <a:rPr lang="en-GB" dirty="0"/>
              <a:t>In this next section, we’re going to cover where to find reliable, copyright free online sources for images, video and audio.</a:t>
            </a:r>
          </a:p>
          <a:p>
            <a:endParaRPr lang="en-GB" dirty="0"/>
          </a:p>
          <a:p>
            <a:r>
              <a:rPr lang="en-GB" dirty="0"/>
              <a:t>To save both staff and students valuable time, I would suggest downloading the list highlighted on screen, as it’s aimed at University of Glasgow staff and students. </a:t>
            </a:r>
          </a:p>
        </p:txBody>
      </p:sp>
      <p:sp>
        <p:nvSpPr>
          <p:cNvPr id="4" name="Slide Number Placeholder 3"/>
          <p:cNvSpPr>
            <a:spLocks noGrp="1"/>
          </p:cNvSpPr>
          <p:nvPr>
            <p:ph type="sldNum" sz="quarter" idx="5"/>
          </p:nvPr>
        </p:nvSpPr>
        <p:spPr/>
        <p:txBody>
          <a:bodyPr/>
          <a:lstStyle/>
          <a:p>
            <a:fld id="{2EC159BF-EC9A-491C-A610-94D358A3601A}" type="slidenum">
              <a:rPr lang="en-GB" smtClean="0"/>
              <a:t>24</a:t>
            </a:fld>
            <a:endParaRPr lang="en-GB"/>
          </a:p>
        </p:txBody>
      </p:sp>
    </p:spTree>
    <p:extLst>
      <p:ext uri="{BB962C8B-B14F-4D97-AF65-F5344CB8AC3E}">
        <p14:creationId xmlns:p14="http://schemas.microsoft.com/office/powerpoint/2010/main" val="135033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23: Further information about online Copyright free sources list</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This list is a Word document format, and contains a wide range of online sources for images, audio and video. A brief synopsis is next to each collection and you can directly access them, by clicking on the blue link text. </a:t>
            </a:r>
          </a:p>
        </p:txBody>
      </p:sp>
      <p:sp>
        <p:nvSpPr>
          <p:cNvPr id="4" name="Slide Number Placeholder 3"/>
          <p:cNvSpPr>
            <a:spLocks noGrp="1"/>
          </p:cNvSpPr>
          <p:nvPr>
            <p:ph type="sldNum" sz="quarter" idx="5"/>
          </p:nvPr>
        </p:nvSpPr>
        <p:spPr/>
        <p:txBody>
          <a:bodyPr/>
          <a:lstStyle/>
          <a:p>
            <a:fld id="{2EC159BF-EC9A-491C-A610-94D358A3601A}" type="slidenum">
              <a:rPr lang="en-GB" smtClean="0"/>
              <a:t>25</a:t>
            </a:fld>
            <a:endParaRPr lang="en-GB"/>
          </a:p>
        </p:txBody>
      </p:sp>
    </p:spTree>
    <p:extLst>
      <p:ext uri="{BB962C8B-B14F-4D97-AF65-F5344CB8AC3E}">
        <p14:creationId xmlns:p14="http://schemas.microsoft.com/office/powerpoint/2010/main" val="214223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24: Further information about online Copyright free sources list continued</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This list also contains links to subscription based services like Box of Broadcasts that are exclusive to University of Glasgow staff and students </a:t>
            </a:r>
          </a:p>
        </p:txBody>
      </p:sp>
      <p:sp>
        <p:nvSpPr>
          <p:cNvPr id="4" name="Slide Number Placeholder 3"/>
          <p:cNvSpPr>
            <a:spLocks noGrp="1"/>
          </p:cNvSpPr>
          <p:nvPr>
            <p:ph type="sldNum" sz="quarter" idx="5"/>
          </p:nvPr>
        </p:nvSpPr>
        <p:spPr/>
        <p:txBody>
          <a:bodyPr/>
          <a:lstStyle/>
          <a:p>
            <a:fld id="{2EC159BF-EC9A-491C-A610-94D358A3601A}" type="slidenum">
              <a:rPr lang="en-GB" smtClean="0"/>
              <a:t>26</a:t>
            </a:fld>
            <a:endParaRPr lang="en-GB"/>
          </a:p>
        </p:txBody>
      </p:sp>
    </p:spTree>
    <p:extLst>
      <p:ext uri="{BB962C8B-B14F-4D97-AF65-F5344CB8AC3E}">
        <p14:creationId xmlns:p14="http://schemas.microsoft.com/office/powerpoint/2010/main" val="2161611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26: Box of Broadcasts</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I’m going to focus on Box of Broadcasts (</a:t>
            </a:r>
            <a:r>
              <a:rPr lang="en-GB" sz="1200" b="0" kern="1200" dirty="0" err="1">
                <a:solidFill>
                  <a:schemeClr val="tx1"/>
                </a:solidFill>
                <a:effectLst/>
                <a:latin typeface="+mn-lt"/>
                <a:ea typeface="+mn-ea"/>
                <a:cs typeface="+mn-cs"/>
              </a:rPr>
              <a:t>BoB</a:t>
            </a:r>
            <a:r>
              <a:rPr lang="en-GB" sz="1200" b="0" kern="1200" dirty="0">
                <a:solidFill>
                  <a:schemeClr val="tx1"/>
                </a:solidFill>
                <a:effectLst/>
                <a:latin typeface="+mn-lt"/>
                <a:ea typeface="+mn-ea"/>
                <a:cs typeface="+mn-cs"/>
              </a:rPr>
              <a:t>), as Reding Lists @ Glasgow is being presented by the team in another portion of this zoom session.</a:t>
            </a:r>
          </a:p>
          <a:p>
            <a:endParaRPr lang="en-GB" sz="1200" b="0" kern="1200" dirty="0">
              <a:solidFill>
                <a:schemeClr val="tx1"/>
              </a:solidFill>
              <a:effectLst/>
              <a:latin typeface="+mn-lt"/>
              <a:ea typeface="+mn-ea"/>
              <a:cs typeface="+mn-cs"/>
            </a:endParaRPr>
          </a:p>
          <a:p>
            <a:pPr rtl="0"/>
            <a:r>
              <a:rPr lang="en-GB" sz="1200" b="0" kern="1200" dirty="0" err="1">
                <a:solidFill>
                  <a:schemeClr val="tx1"/>
                </a:solidFill>
                <a:effectLst/>
                <a:latin typeface="+mn-lt"/>
                <a:ea typeface="+mn-ea"/>
                <a:cs typeface="+mn-cs"/>
              </a:rPr>
              <a:t>BoB</a:t>
            </a:r>
            <a:r>
              <a:rPr lang="en-GB" sz="1200" b="0" kern="1200" dirty="0">
                <a:solidFill>
                  <a:schemeClr val="tx1"/>
                </a:solidFill>
                <a:effectLst/>
                <a:latin typeface="+mn-lt"/>
                <a:ea typeface="+mn-ea"/>
                <a:cs typeface="+mn-cs"/>
              </a:rPr>
              <a:t>, is a service that the University subscribes and it enables the on and off campus recording of </a:t>
            </a:r>
            <a:r>
              <a:rPr lang="en-GB" sz="1200" b="0" i="0" kern="1200" dirty="0">
                <a:solidFill>
                  <a:schemeClr val="tx1"/>
                </a:solidFill>
                <a:effectLst/>
                <a:latin typeface="+mn-lt"/>
                <a:ea typeface="+mn-ea"/>
                <a:cs typeface="+mn-cs"/>
              </a:rPr>
              <a:t>television programmes on and off campus. </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27</a:t>
            </a:fld>
            <a:endParaRPr lang="en-GB"/>
          </a:p>
        </p:txBody>
      </p:sp>
    </p:spTree>
    <p:extLst>
      <p:ext uri="{BB962C8B-B14F-4D97-AF65-F5344CB8AC3E}">
        <p14:creationId xmlns:p14="http://schemas.microsoft.com/office/powerpoint/2010/main" val="2882087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27: Box of Broadcasts continued</a:t>
            </a:r>
          </a:p>
          <a:p>
            <a:endParaRPr lang="en-GB" sz="1200" b="1"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To access </a:t>
            </a:r>
            <a:r>
              <a:rPr lang="en-GB" sz="1200" b="0" i="0" kern="1200" dirty="0" err="1">
                <a:solidFill>
                  <a:schemeClr val="tx1"/>
                </a:solidFill>
                <a:effectLst/>
                <a:latin typeface="+mn-lt"/>
                <a:ea typeface="+mn-ea"/>
                <a:cs typeface="+mn-cs"/>
              </a:rPr>
              <a:t>BoB</a:t>
            </a:r>
            <a:r>
              <a:rPr lang="en-GB" sz="1200" b="0" i="0" kern="1200" dirty="0">
                <a:solidFill>
                  <a:schemeClr val="tx1"/>
                </a:solidFill>
                <a:effectLst/>
                <a:latin typeface="+mn-lt"/>
                <a:ea typeface="+mn-ea"/>
                <a:cs typeface="+mn-cs"/>
              </a:rPr>
              <a:t> you can login with your GUID. </a:t>
            </a: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28</a:t>
            </a:fld>
            <a:endParaRPr lang="en-GB"/>
          </a:p>
        </p:txBody>
      </p:sp>
    </p:spTree>
    <p:extLst>
      <p:ext uri="{BB962C8B-B14F-4D97-AF65-F5344CB8AC3E}">
        <p14:creationId xmlns:p14="http://schemas.microsoft.com/office/powerpoint/2010/main" val="1369598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28: Box of Broadcasts continued</a:t>
            </a:r>
          </a:p>
          <a:p>
            <a:endParaRPr lang="en-GB" sz="1200" b="1"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You can record any broadcast programme from 65+ TV and Radio channels and automatically request  programme(s) from the permanent archives, which go back as far as the 1950’s and contain programme content from 9 channels:</a:t>
            </a:r>
          </a:p>
          <a:p>
            <a:pPr rtl="0"/>
            <a:endParaRPr lang="en-GB"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GB" sz="1200" b="0" i="0" kern="1200" dirty="0">
                <a:solidFill>
                  <a:schemeClr val="tx1"/>
                </a:solidFill>
                <a:effectLst/>
                <a:latin typeface="+mn-lt"/>
                <a:ea typeface="+mn-ea"/>
                <a:cs typeface="+mn-cs"/>
              </a:rPr>
              <a:t>  BBC 1 London/BBC 2, London/BBC 4/ITV, London/Channel 4</a:t>
            </a:r>
          </a:p>
          <a:p>
            <a:pPr marL="171450" indent="-171450" rtl="0">
              <a:buFont typeface="Arial" panose="020B0604020202020204" pitchFamily="34" charset="0"/>
              <a:buChar char="•"/>
            </a:pPr>
            <a:r>
              <a:rPr lang="en-GB" sz="1200" b="0" i="0" kern="1200" dirty="0">
                <a:solidFill>
                  <a:schemeClr val="tx1"/>
                </a:solidFill>
                <a:effectLst/>
                <a:latin typeface="+mn-lt"/>
                <a:ea typeface="+mn-ea"/>
                <a:cs typeface="+mn-cs"/>
              </a:rPr>
              <a:t>  More 4/ Channel 5/BBC Radio 4/BBC Radio 4 Extra</a:t>
            </a:r>
          </a:p>
          <a:p>
            <a:pPr rtl="0"/>
            <a:endParaRPr lang="en-GB" sz="1200" b="0" i="0"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Your recorded programmes are stored indefinitely (no expiry date) and added to a growing media repository (currently over 2 million broadcast programmes), which is content shared by other users from subscribing institutions. </a:t>
            </a:r>
            <a:r>
              <a:rPr lang="en-GB" sz="1200" b="1" i="0" kern="1200" dirty="0">
                <a:solidFill>
                  <a:schemeClr val="tx1"/>
                </a:solidFill>
                <a:effectLst/>
                <a:latin typeface="+mn-lt"/>
                <a:ea typeface="+mn-ea"/>
                <a:cs typeface="+mn-cs"/>
              </a:rPr>
              <a:t>The programmes you record can only be used and accessed within the UK</a:t>
            </a:r>
            <a:r>
              <a:rPr lang="en-GB" sz="1200" b="0" i="0" kern="1200" dirty="0">
                <a:solidFill>
                  <a:schemeClr val="tx1"/>
                </a:solidFill>
                <a:effectLst/>
                <a:latin typeface="+mn-lt"/>
                <a:ea typeface="+mn-ea"/>
                <a:cs typeface="+mn-cs"/>
              </a:rPr>
              <a:t>.</a:t>
            </a:r>
          </a:p>
          <a:p>
            <a:pPr rtl="0"/>
            <a:endParaRPr lang="en-GB" sz="1200" b="0" i="0" kern="1200" dirty="0">
              <a:solidFill>
                <a:schemeClr val="tx1"/>
              </a:solidFill>
              <a:effectLst/>
              <a:latin typeface="+mn-lt"/>
              <a:ea typeface="+mn-ea"/>
              <a:cs typeface="+mn-cs"/>
            </a:endParaRPr>
          </a:p>
          <a:p>
            <a:pPr rtl="0"/>
            <a:r>
              <a:rPr lang="en-GB" sz="1200" b="1" i="0" kern="1200" dirty="0">
                <a:solidFill>
                  <a:schemeClr val="tx1"/>
                </a:solidFill>
                <a:effectLst/>
                <a:latin typeface="+mn-lt"/>
                <a:ea typeface="+mn-ea"/>
                <a:cs typeface="+mn-cs"/>
              </a:rPr>
              <a:t>You cannot download content from </a:t>
            </a:r>
            <a:r>
              <a:rPr lang="en-GB" sz="1200" b="1" i="0" kern="1200" dirty="0" err="1">
                <a:solidFill>
                  <a:schemeClr val="tx1"/>
                </a:solidFill>
                <a:effectLst/>
                <a:latin typeface="+mn-lt"/>
                <a:ea typeface="+mn-ea"/>
                <a:cs typeface="+mn-cs"/>
              </a:rPr>
              <a:t>BoB</a:t>
            </a:r>
            <a:r>
              <a:rPr lang="en-GB" sz="1200" b="1" i="0" kern="1200" dirty="0">
                <a:solidFill>
                  <a:schemeClr val="tx1"/>
                </a:solidFill>
                <a:effectLst/>
                <a:latin typeface="+mn-lt"/>
                <a:ea typeface="+mn-ea"/>
                <a:cs typeface="+mn-cs"/>
              </a:rPr>
              <a:t> as it’s a streaming service.</a:t>
            </a:r>
          </a:p>
          <a:p>
            <a:pPr rtl="0"/>
            <a:endParaRPr lang="en-GB" sz="1200" b="0" i="0" kern="1200" dirty="0">
              <a:solidFill>
                <a:schemeClr val="tx1"/>
              </a:solidFill>
              <a:effectLst/>
              <a:latin typeface="+mn-lt"/>
              <a:ea typeface="+mn-ea"/>
              <a:cs typeface="+mn-cs"/>
            </a:endParaRPr>
          </a:p>
          <a:p>
            <a:pPr rtl="0"/>
            <a:br>
              <a:rPr lang="en-GB" sz="1200" b="1"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I’d also like to make everyone available that,</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International students enrolled at UK universities but currently continuing their studies overseas due to the Covid-19 crisis can temporarily access the BBC News Channel via </a:t>
            </a:r>
            <a:r>
              <a:rPr lang="en-GB" sz="1200" b="1" i="0" kern="1200" dirty="0" err="1">
                <a:solidFill>
                  <a:schemeClr val="tx1"/>
                </a:solidFill>
                <a:effectLst/>
                <a:latin typeface="+mn-lt"/>
                <a:ea typeface="+mn-ea"/>
                <a:cs typeface="+mn-cs"/>
              </a:rPr>
              <a:t>BoB</a:t>
            </a:r>
            <a:r>
              <a:rPr lang="en-GB" sz="1200" b="1" i="0" kern="1200" dirty="0">
                <a:solidFill>
                  <a:schemeClr val="tx1"/>
                </a:solidFill>
                <a:effectLst/>
                <a:latin typeface="+mn-lt"/>
                <a:ea typeface="+mn-ea"/>
                <a:cs typeface="+mn-cs"/>
              </a:rPr>
              <a:t>, the UK streaming service for education, for the very first time. This lasts until the end of July 2020.</a:t>
            </a:r>
            <a:endParaRPr lang="en-GB" sz="1200" b="0" i="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29</a:t>
            </a:fld>
            <a:endParaRPr lang="en-GB"/>
          </a:p>
        </p:txBody>
      </p:sp>
    </p:spTree>
    <p:extLst>
      <p:ext uri="{BB962C8B-B14F-4D97-AF65-F5344CB8AC3E}">
        <p14:creationId xmlns:p14="http://schemas.microsoft.com/office/powerpoint/2010/main" val="209634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 What will be covered during this presentation </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During this part of the Zoom session, we’ll focus on the areas highlighted on screen. Due to the volume of information we’re trying to cover during this session, in some cases I’ll direct you to applicable resources I've developed for further reading, as these will provide more detailed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Regarding the links that I display during my presentation, these will be displayed at the end of my presentation and disseminated through Social Media and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EC159BF-EC9A-491C-A610-94D358A3601A}" type="slidenum">
              <a:rPr lang="en-GB" smtClean="0"/>
              <a:t>3</a:t>
            </a:fld>
            <a:endParaRPr lang="en-GB"/>
          </a:p>
        </p:txBody>
      </p:sp>
    </p:spTree>
    <p:extLst>
      <p:ext uri="{BB962C8B-B14F-4D97-AF65-F5344CB8AC3E}">
        <p14:creationId xmlns:p14="http://schemas.microsoft.com/office/powerpoint/2010/main" val="963925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29: Box of Broadcasts continued</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Clips form </a:t>
            </a:r>
            <a:r>
              <a:rPr lang="en-GB" sz="1200" b="0" kern="1200" dirty="0" err="1">
                <a:solidFill>
                  <a:schemeClr val="tx1"/>
                </a:solidFill>
                <a:effectLst/>
                <a:latin typeface="+mn-lt"/>
                <a:ea typeface="+mn-ea"/>
                <a:cs typeface="+mn-cs"/>
              </a:rPr>
              <a:t>BoB</a:t>
            </a:r>
            <a:r>
              <a:rPr lang="en-GB" sz="1200" b="0" kern="1200" dirty="0">
                <a:solidFill>
                  <a:schemeClr val="tx1"/>
                </a:solidFill>
                <a:effectLst/>
                <a:latin typeface="+mn-lt"/>
                <a:ea typeface="+mn-ea"/>
                <a:cs typeface="+mn-cs"/>
              </a:rPr>
              <a:t> can be embedded into password protected environments like Moodle and made available to enrolled UK based </a:t>
            </a:r>
            <a:r>
              <a:rPr lang="en-GB" sz="1200" b="0" kern="1200" dirty="0" err="1">
                <a:solidFill>
                  <a:schemeClr val="tx1"/>
                </a:solidFill>
                <a:effectLst/>
                <a:latin typeface="+mn-lt"/>
                <a:ea typeface="+mn-ea"/>
                <a:cs typeface="+mn-cs"/>
              </a:rPr>
              <a:t>UofG</a:t>
            </a:r>
            <a:r>
              <a:rPr lang="en-GB" sz="1200" b="0" kern="1200" dirty="0">
                <a:solidFill>
                  <a:schemeClr val="tx1"/>
                </a:solidFill>
                <a:effectLst/>
                <a:latin typeface="+mn-lt"/>
                <a:ea typeface="+mn-ea"/>
                <a:cs typeface="+mn-cs"/>
              </a:rPr>
              <a:t> students.</a:t>
            </a: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30</a:t>
            </a:fld>
            <a:endParaRPr lang="en-GB"/>
          </a:p>
        </p:txBody>
      </p:sp>
    </p:spTree>
    <p:extLst>
      <p:ext uri="{BB962C8B-B14F-4D97-AF65-F5344CB8AC3E}">
        <p14:creationId xmlns:p14="http://schemas.microsoft.com/office/powerpoint/2010/main" val="936393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31: Box of Broadcasts continued</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For an in-depth examination of what </a:t>
            </a:r>
            <a:r>
              <a:rPr lang="en-GB" sz="1200" b="0" kern="1200" dirty="0" err="1">
                <a:solidFill>
                  <a:schemeClr val="tx1"/>
                </a:solidFill>
                <a:effectLst/>
                <a:latin typeface="+mn-lt"/>
                <a:ea typeface="+mn-ea"/>
                <a:cs typeface="+mn-cs"/>
              </a:rPr>
              <a:t>BoB</a:t>
            </a:r>
            <a:r>
              <a:rPr lang="en-GB" sz="1200" b="0" kern="1200" dirty="0">
                <a:solidFill>
                  <a:schemeClr val="tx1"/>
                </a:solidFill>
                <a:effectLst/>
                <a:latin typeface="+mn-lt"/>
                <a:ea typeface="+mn-ea"/>
                <a:cs typeface="+mn-cs"/>
              </a:rPr>
              <a:t> is and how to use it, please refer to the video recording of a Zoom session I delivered. This examines what </a:t>
            </a:r>
            <a:r>
              <a:rPr lang="en-GB" sz="1200" b="0" kern="1200" dirty="0" err="1">
                <a:solidFill>
                  <a:schemeClr val="tx1"/>
                </a:solidFill>
                <a:effectLst/>
                <a:latin typeface="+mn-lt"/>
                <a:ea typeface="+mn-ea"/>
                <a:cs typeface="+mn-cs"/>
              </a:rPr>
              <a:t>BoB</a:t>
            </a:r>
            <a:r>
              <a:rPr lang="en-GB" sz="1200" b="0" kern="1200" dirty="0">
                <a:solidFill>
                  <a:schemeClr val="tx1"/>
                </a:solidFill>
                <a:effectLst/>
                <a:latin typeface="+mn-lt"/>
                <a:ea typeface="+mn-ea"/>
                <a:cs typeface="+mn-cs"/>
              </a:rPr>
              <a:t> is, the platforms functionality and how clips can be used and shared.</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31</a:t>
            </a:fld>
            <a:endParaRPr lang="en-GB"/>
          </a:p>
        </p:txBody>
      </p:sp>
    </p:spTree>
    <p:extLst>
      <p:ext uri="{BB962C8B-B14F-4D97-AF65-F5344CB8AC3E}">
        <p14:creationId xmlns:p14="http://schemas.microsoft.com/office/powerpoint/2010/main" val="2938651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32: Box of Broadcasts continued</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There’s also a </a:t>
            </a:r>
            <a:r>
              <a:rPr lang="en-GB" sz="1200" b="0" kern="1200" dirty="0" err="1">
                <a:solidFill>
                  <a:schemeClr val="tx1"/>
                </a:solidFill>
                <a:effectLst/>
                <a:latin typeface="+mn-lt"/>
                <a:ea typeface="+mn-ea"/>
                <a:cs typeface="+mn-cs"/>
              </a:rPr>
              <a:t>BoB</a:t>
            </a:r>
            <a:r>
              <a:rPr lang="en-GB" sz="1200" b="0" kern="1200" dirty="0">
                <a:solidFill>
                  <a:schemeClr val="tx1"/>
                </a:solidFill>
                <a:effectLst/>
                <a:latin typeface="+mn-lt"/>
                <a:ea typeface="+mn-ea"/>
                <a:cs typeface="+mn-cs"/>
              </a:rPr>
              <a:t> information page, which provides a direct link to </a:t>
            </a:r>
            <a:r>
              <a:rPr lang="en-GB" sz="1200" b="0" kern="1200" dirty="0" err="1">
                <a:solidFill>
                  <a:schemeClr val="tx1"/>
                </a:solidFill>
                <a:effectLst/>
                <a:latin typeface="+mn-lt"/>
                <a:ea typeface="+mn-ea"/>
                <a:cs typeface="+mn-cs"/>
              </a:rPr>
              <a:t>BoB’s</a:t>
            </a:r>
            <a:r>
              <a:rPr lang="en-GB" sz="1200" b="0" kern="1200" dirty="0">
                <a:solidFill>
                  <a:schemeClr val="tx1"/>
                </a:solidFill>
                <a:effectLst/>
                <a:latin typeface="+mn-lt"/>
                <a:ea typeface="+mn-ea"/>
                <a:cs typeface="+mn-cs"/>
              </a:rPr>
              <a:t> log in page</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32</a:t>
            </a:fld>
            <a:endParaRPr lang="en-GB"/>
          </a:p>
        </p:txBody>
      </p:sp>
    </p:spTree>
    <p:extLst>
      <p:ext uri="{BB962C8B-B14F-4D97-AF65-F5344CB8AC3E}">
        <p14:creationId xmlns:p14="http://schemas.microsoft.com/office/powerpoint/2010/main" val="3942048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34: Creative Commons</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We’ll now briefly examine what Creative Commons is and where you can find out more information about the licences and attribution associated with it.</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33</a:t>
            </a:fld>
            <a:endParaRPr lang="en-GB"/>
          </a:p>
        </p:txBody>
      </p:sp>
    </p:spTree>
    <p:extLst>
      <p:ext uri="{BB962C8B-B14F-4D97-AF65-F5344CB8AC3E}">
        <p14:creationId xmlns:p14="http://schemas.microsoft.com/office/powerpoint/2010/main" val="83575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31: Creative Commons Licences</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Creative Commons is a suite of licences that enable creators to assign a simple, standardized way to give people permission to share and use your creative work— on conditions of your choice.  </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34</a:t>
            </a:fld>
            <a:endParaRPr lang="en-GB"/>
          </a:p>
        </p:txBody>
      </p:sp>
    </p:spTree>
    <p:extLst>
      <p:ext uri="{BB962C8B-B14F-4D97-AF65-F5344CB8AC3E}">
        <p14:creationId xmlns:p14="http://schemas.microsoft.com/office/powerpoint/2010/main" val="3691185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32: Creative Commons Licences levels of ‘use’</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There are various levels of ‘use’ associated with each type of licence, at one end of the scale we have what we call CC0, which is very open licence type, that allows materials to be reused, repurposed and distributed both commercially and non-commercially. Whilst at the other end of the scale we have the licence that doesn’t allow commercial reuse and no derivatives, i.e. the original materials can’t be modified or edited.</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35</a:t>
            </a:fld>
            <a:endParaRPr lang="en-GB"/>
          </a:p>
        </p:txBody>
      </p:sp>
    </p:spTree>
    <p:extLst>
      <p:ext uri="{BB962C8B-B14F-4D97-AF65-F5344CB8AC3E}">
        <p14:creationId xmlns:p14="http://schemas.microsoft.com/office/powerpoint/2010/main" val="323583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33: Creative Commons, online learning resources </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To learn more about Creative Commons licences and how to provide attribution (credit) to the rights holder, please examine the two learning objects highlighted on screen as these examine these areas in detail. </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We don’t have time to fully explore Creative commons in this session, however, it would be useful to gauge the demand for such a session, so if you’d like a focused session on this, please let me know via the chat section or email (I’ll post my address at the end of my section)</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36</a:t>
            </a:fld>
            <a:endParaRPr lang="en-GB"/>
          </a:p>
        </p:txBody>
      </p:sp>
    </p:spTree>
    <p:extLst>
      <p:ext uri="{BB962C8B-B14F-4D97-AF65-F5344CB8AC3E}">
        <p14:creationId xmlns:p14="http://schemas.microsoft.com/office/powerpoint/2010/main" val="4035200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34: UK Copyright Exceptions</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We won’t have the opportunity to fully explore both Fair Dealing and the UK Copyright exceptions. In this section I’m going to broadly go over what both Fair Dealing and the Copyright Exceptions are and allow. I will direct you to resources which go over both of these areas in more detail and as before, if anyone would like for me to do a focussed session around Fair Dealing or any of the UK Copyright Exceptions then please let me know via the chat or email.</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37</a:t>
            </a:fld>
            <a:endParaRPr lang="en-GB"/>
          </a:p>
        </p:txBody>
      </p:sp>
    </p:spTree>
    <p:extLst>
      <p:ext uri="{BB962C8B-B14F-4D97-AF65-F5344CB8AC3E}">
        <p14:creationId xmlns:p14="http://schemas.microsoft.com/office/powerpoint/2010/main" val="29794565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35: Fair Dealing</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Licences aren’t the only method that enable the legal use of copyright protected works for teaching. During 2014 the UK Government introduced a number of reforms to the Copyright Design and Patent Act (CDPA), that make it easier to use material without having to obtain permission from the Rights Holder, but with attribution (credit) for the author. This results in the UK Copyright Exceptions being updated as well, these are tied to specific uses (usually educational and for non-commercial purposes). One concept that is connected to a number of the UK Copyright Exceptions is Fair Dealing.  </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Fair Dealing is a framework designed to allow the lawful use of copyright protected work without having to seek permission from the author. Sufficient acknowledgement must be provided to the author when their work is used, unless it is impossible to do so.</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We’ve examined what Fair Dealing is and how its tied to a number of the UK Copyright Exceptions which allow different types of protected work to be used for the purpose of teaching.</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We’ll now analyse a few relevant copyright exceptions in relation to teaching.</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38</a:t>
            </a:fld>
            <a:endParaRPr lang="en-GB"/>
          </a:p>
        </p:txBody>
      </p:sp>
    </p:spTree>
    <p:extLst>
      <p:ext uri="{BB962C8B-B14F-4D97-AF65-F5344CB8AC3E}">
        <p14:creationId xmlns:p14="http://schemas.microsoft.com/office/powerpoint/2010/main" val="1955735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36: section 30 Criticism, Review, Quotation and News Reporting </a:t>
            </a:r>
          </a:p>
          <a:p>
            <a:endParaRPr lang="en-GB" sz="1200" b="1"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first exception we’re going to examine is section 30: </a:t>
            </a:r>
          </a:p>
          <a:p>
            <a:endParaRPr lang="en-GB" sz="1200" b="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exception (30 CDPA) allows the use of any work (that has been made available to the public) for the purpose of criticism, review, quotation, providing there is sufficient acknowledgement. There is no clear guidance on what represents criticism and review. In order for the exception to apply the copying must truly be for the purposes of review and criticism and not purely for illustrative purposes. You have to use your judgement and make sure you do not impinge the copyright owner’s right of exploitation. Quotes should be used as is necessary for the purpose.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Key points relating to this exception are:</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Please note there is no Fair Dealing exception when quoting from unpublished material.</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 contrast to s.32 Illustration for Instruction, there is no requirement that the use should be non-commercial.</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Before we continue to examine the next exception, I’d like to quickly go over ‘Sufficient attribution’. This means giving credit to the author of the work you want to use, not the copyright holder. A good example of this would be to cite the author of a book as opposed to the publisher. In terms of what should be included in your attribution, the key components are to identify the work your intending to use, i.e. name of image and as previously discussed the name of the author. There's no need for a Harvard style (or length) type of attribution.</a:t>
            </a:r>
          </a:p>
          <a:p>
            <a:pPr marL="0" indent="0">
              <a:buFont typeface="Arial" panose="020B0604020202020204" pitchFamily="34" charset="0"/>
              <a:buNone/>
            </a:pPr>
            <a:endParaRPr lang="en-GB" sz="1200" b="0" kern="1200" dirty="0">
              <a:solidFill>
                <a:schemeClr val="tx1"/>
              </a:solidFill>
              <a:effectLst/>
              <a:latin typeface="+mn-lt"/>
              <a:ea typeface="+mn-ea"/>
              <a:cs typeface="+mn-cs"/>
            </a:endParaRPr>
          </a:p>
          <a:p>
            <a:pPr marL="0" indent="0">
              <a:buFont typeface="Arial" panose="020B0604020202020204" pitchFamily="34" charset="0"/>
              <a:buNone/>
            </a:pP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39</a:t>
            </a:fld>
            <a:endParaRPr lang="en-GB"/>
          </a:p>
        </p:txBody>
      </p:sp>
    </p:spTree>
    <p:extLst>
      <p:ext uri="{BB962C8B-B14F-4D97-AF65-F5344CB8AC3E}">
        <p14:creationId xmlns:p14="http://schemas.microsoft.com/office/powerpoint/2010/main" val="179966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4: What is Copyright </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I’d like to very quickly go over what copyright is, how its created and where to find further guidance for it.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a UK perspective, copyright is a legal protection, automatically generated when a person creates something original in a fixed format, (i.e. written or recorded.). Copyright protects the works of authors and performers for a specific period of time. The current copyright legislation in the United Kingdom is the</a:t>
            </a:r>
            <a:r>
              <a:rPr lang="en-GB" sz="1200" kern="1200" dirty="0">
                <a:solidFill>
                  <a:schemeClr val="tx1"/>
                </a:solidFill>
                <a:effectLst/>
                <a:latin typeface="+mn-lt"/>
                <a:ea typeface="+mn-ea"/>
                <a:cs typeface="+mn-cs"/>
                <a:hlinkClick r:id="rId3"/>
              </a:rPr>
              <a:t> Copyright and Patents Act 1988</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4</a:t>
            </a:fld>
            <a:endParaRPr lang="en-GB"/>
          </a:p>
        </p:txBody>
      </p:sp>
    </p:spTree>
    <p:extLst>
      <p:ext uri="{BB962C8B-B14F-4D97-AF65-F5344CB8AC3E}">
        <p14:creationId xmlns:p14="http://schemas.microsoft.com/office/powerpoint/2010/main" val="269213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37: section 32 illustration for Instruction</a:t>
            </a:r>
          </a:p>
          <a:p>
            <a:endParaRPr lang="en-GB" sz="1200" b="1"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Providing it is for the sole purpose of 'illustration for instruction', individuals can utilise extracts from all types of copyright works i.e. film, music, sound recordings and text, to demonstrate a teaching point. Copying is not limited to digital distribution; it can also be done by hand and is not restricted just to educational establishments. However, the use must be for educational, non-commercial purposes, and accompanied by sufficient acknowledgement (credit) for the author of the work you intend to utilise.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online usage of this exception can be challenging to determine, what constitutes ‘fair use’? If, for example access to content is restricted to enrolled students via a password protected environment like Moodle, then this will increase the likelihood of the use being considered “fair”.  However, this doesn’t mean that materials which use 3rd party content and are made openly available on the web are automatically unfair.  Consideration should be given to, whether the use is relevant to teaching, is the amount of work used reasonable and would it impact the market of the original work (i.e. undermine sales)? </a:t>
            </a:r>
          </a:p>
          <a:p>
            <a:endParaRPr lang="en-GB" sz="1200" b="0" kern="1200" dirty="0">
              <a:solidFill>
                <a:schemeClr val="tx1"/>
              </a:solidFill>
              <a:effectLst/>
              <a:latin typeface="+mn-lt"/>
              <a:ea typeface="+mn-ea"/>
              <a:cs typeface="+mn-cs"/>
            </a:endParaRPr>
          </a:p>
          <a:p>
            <a:pPr marL="0" indent="0">
              <a:buFont typeface="Arial" panose="020B0604020202020204" pitchFamily="34" charset="0"/>
              <a:buNone/>
            </a:pP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40</a:t>
            </a:fld>
            <a:endParaRPr lang="en-GB"/>
          </a:p>
        </p:txBody>
      </p:sp>
    </p:spTree>
    <p:extLst>
      <p:ext uri="{BB962C8B-B14F-4D97-AF65-F5344CB8AC3E}">
        <p14:creationId xmlns:p14="http://schemas.microsoft.com/office/powerpoint/2010/main" val="1182229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38: examples of how section 30 and 32 can be used</a:t>
            </a:r>
          </a:p>
          <a:p>
            <a:endParaRPr lang="en-GB" sz="1200" b="1"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Could I use Zoom to record sections of  Box of Broadcasts videos for the purposes of delivering remote learning to enrolled students? - It would depend on the specific circumstances, but in principle you could utilise the quotation part of Section 30 or section 32 Illustration for Instruction may be used. You would need to adhere to the conditions of these exception, i.e. providing sufficient attribution and only using the amount(s) required to fulfil your purpose.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 I use an image from a commercial website or journal, in teaching materials I intended to make available online to </a:t>
            </a:r>
            <a:r>
              <a:rPr lang="en-GB" sz="1200" kern="1200" dirty="0" err="1">
                <a:solidFill>
                  <a:schemeClr val="tx1"/>
                </a:solidFill>
                <a:effectLst/>
                <a:latin typeface="+mn-lt"/>
                <a:ea typeface="+mn-ea"/>
                <a:cs typeface="+mn-cs"/>
              </a:rPr>
              <a:t>UofG</a:t>
            </a:r>
            <a:r>
              <a:rPr lang="en-GB" sz="1200" kern="1200" dirty="0">
                <a:solidFill>
                  <a:schemeClr val="tx1"/>
                </a:solidFill>
                <a:effectLst/>
                <a:latin typeface="+mn-lt"/>
                <a:ea typeface="+mn-ea"/>
                <a:cs typeface="+mn-cs"/>
              </a:rPr>
              <a:t> students, for non-commercial teaching purposes? – yes you can, both section 30 and section 32, would allow this image to be used in your teaching materials. Remember of these exceptions, allow types of work to be used, images, text, movies, audio, charts, diagrams, </a:t>
            </a:r>
          </a:p>
          <a:p>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41</a:t>
            </a:fld>
            <a:endParaRPr lang="en-GB"/>
          </a:p>
        </p:txBody>
      </p:sp>
    </p:spTree>
    <p:extLst>
      <p:ext uri="{BB962C8B-B14F-4D97-AF65-F5344CB8AC3E}">
        <p14:creationId xmlns:p14="http://schemas.microsoft.com/office/powerpoint/2010/main" val="1013728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39: where to find detailed information about Fair Dealing and UK Copyright Exceptions</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realise, Fair Dealing and the UK Copyright exceptions are extensive areas to cover, so with this in mind, please refer to the learning object highlighted on screen which will provide detailed information about Fair Dealing and provides explanations about all 17 UK Copyright Exceptions and how they can be applied. </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42</a:t>
            </a:fld>
            <a:endParaRPr lang="en-GB"/>
          </a:p>
        </p:txBody>
      </p:sp>
    </p:spTree>
    <p:extLst>
      <p:ext uri="{BB962C8B-B14F-4D97-AF65-F5344CB8AC3E}">
        <p14:creationId xmlns:p14="http://schemas.microsoft.com/office/powerpoint/2010/main" val="647619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40: College Librarians </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brings me to the end of my talk, however before we proceed onto my contact details and Q &amp; A session (time permitting), I’d like to highlight another excellent service, which is the College Librarians. Please s</a:t>
            </a:r>
            <a:r>
              <a:rPr lang="en-GB" sz="1200" dirty="0"/>
              <a:t>peak to your College Librarian when planning a reading list; not all information is online and openly available. They can also advise on structuring a reading list to encourage your students to go beyond their lecture notes and become more independent learners.</a:t>
            </a:r>
          </a:p>
          <a:p>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43</a:t>
            </a:fld>
            <a:endParaRPr lang="en-GB"/>
          </a:p>
        </p:txBody>
      </p:sp>
    </p:spTree>
    <p:extLst>
      <p:ext uri="{BB962C8B-B14F-4D97-AF65-F5344CB8AC3E}">
        <p14:creationId xmlns:p14="http://schemas.microsoft.com/office/powerpoint/2010/main" val="23724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42: Contact details and links</a:t>
            </a:r>
          </a:p>
          <a:p>
            <a:endParaRPr lang="en-GB" sz="1200" b="1"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44</a:t>
            </a:fld>
            <a:endParaRPr lang="en-GB"/>
          </a:p>
        </p:txBody>
      </p:sp>
    </p:spTree>
    <p:extLst>
      <p:ext uri="{BB962C8B-B14F-4D97-AF65-F5344CB8AC3E}">
        <p14:creationId xmlns:p14="http://schemas.microsoft.com/office/powerpoint/2010/main" val="182365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5: Document focusing on Copyright basics (UK) and intellectual property right from a </a:t>
            </a:r>
            <a:r>
              <a:rPr lang="en-GB" sz="1200" b="1" kern="1200" dirty="0" err="1">
                <a:solidFill>
                  <a:schemeClr val="tx1"/>
                </a:solidFill>
                <a:effectLst/>
                <a:latin typeface="+mn-lt"/>
                <a:ea typeface="+mn-ea"/>
                <a:cs typeface="+mn-cs"/>
              </a:rPr>
              <a:t>UofG</a:t>
            </a:r>
            <a:r>
              <a:rPr lang="en-GB" sz="1200" b="1" kern="1200" dirty="0">
                <a:solidFill>
                  <a:schemeClr val="tx1"/>
                </a:solidFill>
                <a:effectLst/>
                <a:latin typeface="+mn-lt"/>
                <a:ea typeface="+mn-ea"/>
                <a:cs typeface="+mn-cs"/>
              </a:rPr>
              <a:t> perspective</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further information relating to UK Copyright basics and Intellectual property, please examine the document found in the webpage I developed. This document provides an overview of who owns what. For example, if an academic members of staff creates teaching and learning materials for classroom or online use do they own it?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C159BF-EC9A-491C-A610-94D358A3601A}" type="slidenum">
              <a:rPr lang="en-GB" smtClean="0"/>
              <a:t>5</a:t>
            </a:fld>
            <a:endParaRPr lang="en-GB"/>
          </a:p>
        </p:txBody>
      </p:sp>
    </p:spTree>
    <p:extLst>
      <p:ext uri="{BB962C8B-B14F-4D97-AF65-F5344CB8AC3E}">
        <p14:creationId xmlns:p14="http://schemas.microsoft.com/office/powerpoint/2010/main" val="3014996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6: University of Glasgow, Policy for Intellectual Property and Commercialisation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relation to ‘Who owns IP’, I would strongly recommend you examine the University’s Policy for Intellectual Property and Commercialisation, specifically section 14 for Teaching and Learning Materials, and you may want to examine section 9, which relates to students IP rights for work they’ve created.</a:t>
            </a:r>
          </a:p>
        </p:txBody>
      </p:sp>
      <p:sp>
        <p:nvSpPr>
          <p:cNvPr id="4" name="Slide Number Placeholder 3"/>
          <p:cNvSpPr>
            <a:spLocks noGrp="1"/>
          </p:cNvSpPr>
          <p:nvPr>
            <p:ph type="sldNum" sz="quarter" idx="5"/>
          </p:nvPr>
        </p:nvSpPr>
        <p:spPr/>
        <p:txBody>
          <a:bodyPr/>
          <a:lstStyle/>
          <a:p>
            <a:fld id="{2EC159BF-EC9A-491C-A610-94D358A3601A}" type="slidenum">
              <a:rPr lang="en-GB" smtClean="0"/>
              <a:t>6</a:t>
            </a:fld>
            <a:endParaRPr lang="en-GB"/>
          </a:p>
        </p:txBody>
      </p:sp>
    </p:spTree>
    <p:extLst>
      <p:ext uri="{BB962C8B-B14F-4D97-AF65-F5344CB8AC3E}">
        <p14:creationId xmlns:p14="http://schemas.microsoft.com/office/powerpoint/2010/main" val="310699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7: How to search for images effectively online</a:t>
            </a:r>
          </a:p>
          <a:p>
            <a:endParaRPr lang="en-GB" sz="1200" b="1" kern="1200" dirty="0">
              <a:solidFill>
                <a:schemeClr val="tx1"/>
              </a:solidFill>
              <a:effectLst/>
              <a:latin typeface="+mn-lt"/>
              <a:ea typeface="+mn-ea"/>
              <a:cs typeface="+mn-cs"/>
            </a:endParaRPr>
          </a:p>
          <a:p>
            <a:r>
              <a:rPr lang="en-GB" dirty="0"/>
              <a:t>We’ll now examine how to search for images effectively online, using Google Advanced Image search</a:t>
            </a:r>
          </a:p>
        </p:txBody>
      </p:sp>
      <p:sp>
        <p:nvSpPr>
          <p:cNvPr id="4" name="Slide Number Placeholder 3"/>
          <p:cNvSpPr>
            <a:spLocks noGrp="1"/>
          </p:cNvSpPr>
          <p:nvPr>
            <p:ph type="sldNum" sz="quarter" idx="5"/>
          </p:nvPr>
        </p:nvSpPr>
        <p:spPr/>
        <p:txBody>
          <a:bodyPr/>
          <a:lstStyle/>
          <a:p>
            <a:fld id="{2EC159BF-EC9A-491C-A610-94D358A3601A}" type="slidenum">
              <a:rPr lang="en-GB" smtClean="0"/>
              <a:t>7</a:t>
            </a:fld>
            <a:endParaRPr lang="en-GB"/>
          </a:p>
        </p:txBody>
      </p:sp>
    </p:spTree>
    <p:extLst>
      <p:ext uri="{BB962C8B-B14F-4D97-AF65-F5344CB8AC3E}">
        <p14:creationId xmlns:p14="http://schemas.microsoft.com/office/powerpoint/2010/main" val="1735618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8: Step 1 of 5</a:t>
            </a:r>
          </a:p>
          <a:p>
            <a:endParaRPr lang="en-GB" sz="1200" b="1" kern="1200" dirty="0">
              <a:solidFill>
                <a:schemeClr val="tx1"/>
              </a:solidFill>
              <a:effectLst/>
              <a:latin typeface="+mn-lt"/>
              <a:ea typeface="+mn-ea"/>
              <a:cs typeface="+mn-cs"/>
            </a:endParaRPr>
          </a:p>
          <a:p>
            <a:r>
              <a:rPr lang="en-GB" dirty="0"/>
              <a:t>When I used to search for images online using Google, I would simply open up the browser, type in what I was looking for and then press enter on my keyboard.</a:t>
            </a:r>
          </a:p>
        </p:txBody>
      </p:sp>
      <p:sp>
        <p:nvSpPr>
          <p:cNvPr id="4" name="Slide Number Placeholder 3"/>
          <p:cNvSpPr>
            <a:spLocks noGrp="1"/>
          </p:cNvSpPr>
          <p:nvPr>
            <p:ph type="sldNum" sz="quarter" idx="5"/>
          </p:nvPr>
        </p:nvSpPr>
        <p:spPr/>
        <p:txBody>
          <a:bodyPr/>
          <a:lstStyle/>
          <a:p>
            <a:fld id="{2EC159BF-EC9A-491C-A610-94D358A3601A}" type="slidenum">
              <a:rPr lang="en-GB" smtClean="0"/>
              <a:t>8</a:t>
            </a:fld>
            <a:endParaRPr lang="en-GB"/>
          </a:p>
        </p:txBody>
      </p:sp>
    </p:spTree>
    <p:extLst>
      <p:ext uri="{BB962C8B-B14F-4D97-AF65-F5344CB8AC3E}">
        <p14:creationId xmlns:p14="http://schemas.microsoft.com/office/powerpoint/2010/main" val="2522639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9: Step 2 of 5</a:t>
            </a:r>
          </a:p>
          <a:p>
            <a:endParaRPr lang="en-GB" sz="1200" b="1" kern="1200" dirty="0">
              <a:solidFill>
                <a:schemeClr val="tx1"/>
              </a:solidFill>
              <a:effectLst/>
              <a:latin typeface="+mn-lt"/>
              <a:ea typeface="+mn-ea"/>
              <a:cs typeface="+mn-cs"/>
            </a:endParaRPr>
          </a:p>
          <a:p>
            <a:r>
              <a:rPr lang="en-GB" dirty="0"/>
              <a:t>Then I would click on ‘images’ to show me the results of my search.</a:t>
            </a:r>
          </a:p>
        </p:txBody>
      </p:sp>
      <p:sp>
        <p:nvSpPr>
          <p:cNvPr id="4" name="Slide Number Placeholder 3"/>
          <p:cNvSpPr>
            <a:spLocks noGrp="1"/>
          </p:cNvSpPr>
          <p:nvPr>
            <p:ph type="sldNum" sz="quarter" idx="5"/>
          </p:nvPr>
        </p:nvSpPr>
        <p:spPr/>
        <p:txBody>
          <a:bodyPr/>
          <a:lstStyle/>
          <a:p>
            <a:fld id="{2EC159BF-EC9A-491C-A610-94D358A3601A}" type="slidenum">
              <a:rPr lang="en-GB" smtClean="0"/>
              <a:t>9</a:t>
            </a:fld>
            <a:endParaRPr lang="en-GB"/>
          </a:p>
        </p:txBody>
      </p:sp>
    </p:spTree>
    <p:extLst>
      <p:ext uri="{BB962C8B-B14F-4D97-AF65-F5344CB8AC3E}">
        <p14:creationId xmlns:p14="http://schemas.microsoft.com/office/powerpoint/2010/main" val="2402592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486FA-E7EE-4D32-BA4C-FDF8CA2BA8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155CAE-BCCD-4E8A-A6EB-9C44B8BF48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35244F-93A4-4D3F-A937-D445FDEEA308}"/>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5" name="Footer Placeholder 4">
            <a:extLst>
              <a:ext uri="{FF2B5EF4-FFF2-40B4-BE49-F238E27FC236}">
                <a16:creationId xmlns:a16="http://schemas.microsoft.com/office/drawing/2014/main" id="{DFF6A3EC-88EB-4BF2-9117-F0DA2D840D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6F46E-8551-4ADD-9C36-888A4E1868FE}"/>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261939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867E-7A99-49A5-9A23-4F59E01EC5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A8BE5D-99BE-41C2-8603-7ADE4FD193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A9DAA3-835C-45F3-A4F5-46162B2D6FB8}"/>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5" name="Footer Placeholder 4">
            <a:extLst>
              <a:ext uri="{FF2B5EF4-FFF2-40B4-BE49-F238E27FC236}">
                <a16:creationId xmlns:a16="http://schemas.microsoft.com/office/drawing/2014/main" id="{0346AF4A-B4A9-4E96-9413-CC12ADD219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0B590C-2B61-47D5-9978-688996E5D008}"/>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219414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138FA6-CC9F-4769-930C-1B1E1A7F60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83E398-FA55-4289-BDAC-A9018EF7A4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CA3124-0F56-458C-8987-1E05245EAF8A}"/>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5" name="Footer Placeholder 4">
            <a:extLst>
              <a:ext uri="{FF2B5EF4-FFF2-40B4-BE49-F238E27FC236}">
                <a16:creationId xmlns:a16="http://schemas.microsoft.com/office/drawing/2014/main" id="{55E42FFD-30D8-4C11-88B1-F3C59330D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B0724D-DE6C-415B-B99B-E81AF0ED40F1}"/>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317111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6EA8D-5A06-4538-BA64-F2116CC965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F92274-6CE1-4744-AB97-D07D176074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CCCE5C-3AE1-4406-9996-F2FF87AF6D55}"/>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5" name="Footer Placeholder 4">
            <a:extLst>
              <a:ext uri="{FF2B5EF4-FFF2-40B4-BE49-F238E27FC236}">
                <a16:creationId xmlns:a16="http://schemas.microsoft.com/office/drawing/2014/main" id="{80A8CC51-74AA-4A7C-AD5B-DA1342DC48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1E68CD-1FB2-4F1E-97E9-BC32D6DEC272}"/>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269695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3E25-DCA8-40C7-AB33-CE67828DFC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F2C270-F05B-4632-A772-3B40474C76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02F11-9446-414F-B4FF-1FF205E29BA2}"/>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5" name="Footer Placeholder 4">
            <a:extLst>
              <a:ext uri="{FF2B5EF4-FFF2-40B4-BE49-F238E27FC236}">
                <a16:creationId xmlns:a16="http://schemas.microsoft.com/office/drawing/2014/main" id="{A4F4CD24-337C-4111-BDAD-352197BB6E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DAAB8-70F3-465B-993F-21DF61D0D57A}"/>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379366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246C-5973-43F8-AD06-D6A6A3E6C9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5DDEC6-6817-4BED-A353-B284130C8B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2ED666-0FA1-44C5-A69B-240012B09A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C1CDE4-71AE-4C14-AFDA-8C38C6122051}"/>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6" name="Footer Placeholder 5">
            <a:extLst>
              <a:ext uri="{FF2B5EF4-FFF2-40B4-BE49-F238E27FC236}">
                <a16:creationId xmlns:a16="http://schemas.microsoft.com/office/drawing/2014/main" id="{99400A7A-E58F-4FF9-A6A2-591232CC17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6F4E50-5308-4D77-912C-3D1F83DDE9BC}"/>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169063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F4E4A-F75E-4B69-BB70-CFE5294BC8A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1A1975-47CD-4DAD-B053-BF46E9C7A9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0F127D-9C05-4585-99F4-EB7F0AC32D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4281A5-77FC-45BB-A19B-77528FA70C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2AD038-6579-4E9D-B760-4B4CA697B9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5AFFE0-DB73-4974-9CA7-ED6C3952DCFD}"/>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8" name="Footer Placeholder 7">
            <a:extLst>
              <a:ext uri="{FF2B5EF4-FFF2-40B4-BE49-F238E27FC236}">
                <a16:creationId xmlns:a16="http://schemas.microsoft.com/office/drawing/2014/main" id="{2E0FF167-02FD-4EAC-B5CC-EC3F928ABC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A6DB9C-D8F8-426B-A13E-4AF48EECC0B2}"/>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396493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D4C2-D45D-4EC6-85EE-9FB9486101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7B2D4E-EC18-417E-9E05-7A85870D825F}"/>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4" name="Footer Placeholder 3">
            <a:extLst>
              <a:ext uri="{FF2B5EF4-FFF2-40B4-BE49-F238E27FC236}">
                <a16:creationId xmlns:a16="http://schemas.microsoft.com/office/drawing/2014/main" id="{39B3C70B-DE34-4B4E-A031-4D2A170D5BA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E79A81-831D-4887-8E93-2A7D55FA268E}"/>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1795608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605BC-7755-4A88-B50E-C510C7387D0B}"/>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3" name="Footer Placeholder 2">
            <a:extLst>
              <a:ext uri="{FF2B5EF4-FFF2-40B4-BE49-F238E27FC236}">
                <a16:creationId xmlns:a16="http://schemas.microsoft.com/office/drawing/2014/main" id="{F1876A54-7AAD-4D03-BF12-C350EC786AD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53470A-F010-4E07-982C-47BC9DB1C482}"/>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248768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44A-1032-42B9-ADFB-1DF2276ED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9C6081-42C2-489A-92D3-CFE784DE8C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513EF1-26CE-47B3-8E6D-A2606FDA89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3C4DB8-95AE-4B54-B852-6F976C09AB8F}"/>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6" name="Footer Placeholder 5">
            <a:extLst>
              <a:ext uri="{FF2B5EF4-FFF2-40B4-BE49-F238E27FC236}">
                <a16:creationId xmlns:a16="http://schemas.microsoft.com/office/drawing/2014/main" id="{3518C6A3-3DEA-4F0A-9841-AABB2FEBCF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3A6DB0-109C-4E40-90EA-31DD8DDC4B17}"/>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421023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8184-868F-43A8-A6EB-A9EA506D2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8E8B0C-22E5-48E7-A224-C8B0560748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276B45-A9B0-40C5-B7DE-14BB133FE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4B30D-4F5C-4448-81D7-97E51559A4AF}"/>
              </a:ext>
            </a:extLst>
          </p:cNvPr>
          <p:cNvSpPr>
            <a:spLocks noGrp="1"/>
          </p:cNvSpPr>
          <p:nvPr>
            <p:ph type="dt" sz="half" idx="10"/>
          </p:nvPr>
        </p:nvSpPr>
        <p:spPr/>
        <p:txBody>
          <a:bodyPr/>
          <a:lstStyle/>
          <a:p>
            <a:fld id="{57FE8369-2DA3-469E-9C54-F687066013A6}" type="datetimeFigureOut">
              <a:rPr lang="en-GB" smtClean="0"/>
              <a:t>19/06/2020</a:t>
            </a:fld>
            <a:endParaRPr lang="en-GB"/>
          </a:p>
        </p:txBody>
      </p:sp>
      <p:sp>
        <p:nvSpPr>
          <p:cNvPr id="6" name="Footer Placeholder 5">
            <a:extLst>
              <a:ext uri="{FF2B5EF4-FFF2-40B4-BE49-F238E27FC236}">
                <a16:creationId xmlns:a16="http://schemas.microsoft.com/office/drawing/2014/main" id="{7F2F71B9-F9AC-4933-941A-67E895CDAD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FC4058-D762-4519-BC63-750F477CD6CF}"/>
              </a:ext>
            </a:extLst>
          </p:cNvPr>
          <p:cNvSpPr>
            <a:spLocks noGrp="1"/>
          </p:cNvSpPr>
          <p:nvPr>
            <p:ph type="sldNum" sz="quarter" idx="12"/>
          </p:nvPr>
        </p:nvSpPr>
        <p:spPr/>
        <p:txBody>
          <a:bodyPr/>
          <a:lstStyle/>
          <a:p>
            <a:fld id="{27919CAA-47DC-47C9-BA97-5AEE1B725FA8}" type="slidenum">
              <a:rPr lang="en-GB" smtClean="0"/>
              <a:t>‹#›</a:t>
            </a:fld>
            <a:endParaRPr lang="en-GB"/>
          </a:p>
        </p:txBody>
      </p:sp>
    </p:spTree>
    <p:extLst>
      <p:ext uri="{BB962C8B-B14F-4D97-AF65-F5344CB8AC3E}">
        <p14:creationId xmlns:p14="http://schemas.microsoft.com/office/powerpoint/2010/main" val="159396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1A33CD-DEAF-4760-B8D3-DF1FB073A2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E4662D-EB45-4B2E-90EE-F944A09607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01043B-F602-4163-832A-0EC9D70E20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E8369-2DA3-469E-9C54-F687066013A6}" type="datetimeFigureOut">
              <a:rPr lang="en-GB" smtClean="0"/>
              <a:t>19/06/2020</a:t>
            </a:fld>
            <a:endParaRPr lang="en-GB"/>
          </a:p>
        </p:txBody>
      </p:sp>
      <p:sp>
        <p:nvSpPr>
          <p:cNvPr id="5" name="Footer Placeholder 4">
            <a:extLst>
              <a:ext uri="{FF2B5EF4-FFF2-40B4-BE49-F238E27FC236}">
                <a16:creationId xmlns:a16="http://schemas.microsoft.com/office/drawing/2014/main" id="{826E32DA-C64A-407C-BB18-A28BFC8376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3C47D1-1E0B-4CC3-8D33-D86D89B250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19CAA-47DC-47C9-BA97-5AEE1B725FA8}" type="slidenum">
              <a:rPr lang="en-GB" smtClean="0"/>
              <a:t>‹#›</a:t>
            </a:fld>
            <a:endParaRPr lang="en-GB"/>
          </a:p>
        </p:txBody>
      </p:sp>
    </p:spTree>
    <p:extLst>
      <p:ext uri="{BB962C8B-B14F-4D97-AF65-F5344CB8AC3E}">
        <p14:creationId xmlns:p14="http://schemas.microsoft.com/office/powerpoint/2010/main" val="2493726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sway.office.com/jy4ifca0B0yg5V0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mailto:library-readinglists@glasgow.ac.uk" TargetMode="External"/><Relationship Id="rId3" Type="http://schemas.openxmlformats.org/officeDocument/2006/relationships/image" Target="../media/image4.jpg"/><Relationship Id="rId7" Type="http://schemas.openxmlformats.org/officeDocument/2006/relationships/hyperlink" Target="https://www.gla.ac.uk/media/Media_185772_smxx.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sway.office.com/kItJJIXkkue6qZuc" TargetMode="External"/><Relationship Id="rId5" Type="http://schemas.openxmlformats.org/officeDocument/2006/relationships/hyperlink" Target="https://sway.office.com/jy4ifca0B0yg5V04" TargetMode="External"/><Relationship Id="rId4" Type="http://schemas.openxmlformats.org/officeDocument/2006/relationships/hyperlink" Target="mailto:copyright-queries@glasgow.ac.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B651C4-97FD-4EF6-8D79-097AD23D3006}"/>
              </a:ext>
            </a:extLst>
          </p:cNvPr>
          <p:cNvSpPr/>
          <p:nvPr/>
        </p:nvSpPr>
        <p:spPr>
          <a:xfrm>
            <a:off x="0" y="937643"/>
            <a:ext cx="12192000" cy="4666203"/>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59212FB-923D-4E70-B522-60D00C5B9D4E}"/>
              </a:ext>
            </a:extLst>
          </p:cNvPr>
          <p:cNvSpPr>
            <a:spLocks noGrp="1"/>
          </p:cNvSpPr>
          <p:nvPr>
            <p:ph type="ctrTitle"/>
          </p:nvPr>
        </p:nvSpPr>
        <p:spPr>
          <a:xfrm>
            <a:off x="356465" y="1635064"/>
            <a:ext cx="11329261" cy="2387600"/>
          </a:xfrm>
        </p:spPr>
        <p:txBody>
          <a:bodyPr>
            <a:normAutofit fontScale="90000"/>
          </a:bodyPr>
          <a:lstStyle/>
          <a:p>
            <a:r>
              <a:rPr lang="en-GB" dirty="0">
                <a:solidFill>
                  <a:schemeClr val="bg1"/>
                </a:solidFill>
              </a:rPr>
              <a:t>Online session: Best practice for adhering to UK Copyright Law when developing Online and blended learning</a:t>
            </a:r>
          </a:p>
        </p:txBody>
      </p:sp>
      <p:sp>
        <p:nvSpPr>
          <p:cNvPr id="3" name="Subtitle 2">
            <a:extLst>
              <a:ext uri="{FF2B5EF4-FFF2-40B4-BE49-F238E27FC236}">
                <a16:creationId xmlns:a16="http://schemas.microsoft.com/office/drawing/2014/main" id="{71C0836D-2D56-4423-80E7-9AC59381B577}"/>
              </a:ext>
            </a:extLst>
          </p:cNvPr>
          <p:cNvSpPr>
            <a:spLocks noGrp="1"/>
          </p:cNvSpPr>
          <p:nvPr>
            <p:ph type="subTitle" idx="1"/>
          </p:nvPr>
        </p:nvSpPr>
        <p:spPr>
          <a:xfrm>
            <a:off x="1524000" y="4590326"/>
            <a:ext cx="9144000" cy="787586"/>
          </a:xfrm>
        </p:spPr>
        <p:txBody>
          <a:bodyPr>
            <a:normAutofit/>
          </a:bodyPr>
          <a:lstStyle/>
          <a:p>
            <a:r>
              <a:rPr lang="en-GB" dirty="0">
                <a:solidFill>
                  <a:schemeClr val="bg1"/>
                </a:solidFill>
              </a:rPr>
              <a:t>Delivered by Greg Walters, Information Services Learning Technologist on 19/06/2020</a:t>
            </a:r>
          </a:p>
        </p:txBody>
      </p:sp>
    </p:spTree>
    <p:extLst>
      <p:ext uri="{BB962C8B-B14F-4D97-AF65-F5344CB8AC3E}">
        <p14:creationId xmlns:p14="http://schemas.microsoft.com/office/powerpoint/2010/main" val="2775329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253-3E54-4B12-B354-77963CBF9B80}"/>
              </a:ext>
            </a:extLst>
          </p:cNvPr>
          <p:cNvSpPr/>
          <p:nvPr/>
        </p:nvSpPr>
        <p:spPr>
          <a:xfrm>
            <a:off x="0" y="6354305"/>
            <a:ext cx="12192000" cy="503695"/>
          </a:xfrm>
          <a:prstGeom prst="rect">
            <a:avLst/>
          </a:prstGeom>
          <a:solidFill>
            <a:schemeClr val="tx1">
              <a:alpha val="9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Step 3 of 5</a:t>
            </a:r>
          </a:p>
        </p:txBody>
      </p:sp>
    </p:spTree>
    <p:extLst>
      <p:ext uri="{BB962C8B-B14F-4D97-AF65-F5344CB8AC3E}">
        <p14:creationId xmlns:p14="http://schemas.microsoft.com/office/powerpoint/2010/main" val="2120218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4530E-BA7A-43A9-8200-E5BF15FF84BC}"/>
              </a:ext>
            </a:extLst>
          </p:cNvPr>
          <p:cNvSpPr/>
          <p:nvPr/>
        </p:nvSpPr>
        <p:spPr>
          <a:xfrm>
            <a:off x="0" y="6354305"/>
            <a:ext cx="12192000" cy="503695"/>
          </a:xfrm>
          <a:prstGeom prst="rect">
            <a:avLst/>
          </a:prstGeom>
          <a:solidFill>
            <a:schemeClr val="tx1">
              <a:alpha val="9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Step 4 of 5</a:t>
            </a:r>
          </a:p>
        </p:txBody>
      </p:sp>
    </p:spTree>
    <p:extLst>
      <p:ext uri="{BB962C8B-B14F-4D97-AF65-F5344CB8AC3E}">
        <p14:creationId xmlns:p14="http://schemas.microsoft.com/office/powerpoint/2010/main" val="1240049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C20248-17B6-4C29-A5AC-6F8F74B5F8D3}"/>
              </a:ext>
            </a:extLst>
          </p:cNvPr>
          <p:cNvSpPr/>
          <p:nvPr/>
        </p:nvSpPr>
        <p:spPr>
          <a:xfrm>
            <a:off x="0" y="6354305"/>
            <a:ext cx="12192000" cy="503695"/>
          </a:xfrm>
          <a:prstGeom prst="rect">
            <a:avLst/>
          </a:prstGeom>
          <a:solidFill>
            <a:schemeClr val="tx1">
              <a:alpha val="9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Step 5 of 5</a:t>
            </a:r>
          </a:p>
        </p:txBody>
      </p:sp>
    </p:spTree>
    <p:extLst>
      <p:ext uri="{BB962C8B-B14F-4D97-AF65-F5344CB8AC3E}">
        <p14:creationId xmlns:p14="http://schemas.microsoft.com/office/powerpoint/2010/main" val="3332032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226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6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101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045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04A15E-8565-4542-BE0B-B29A8954BE0A}"/>
              </a:ext>
            </a:extLst>
          </p:cNvPr>
          <p:cNvSpPr/>
          <p:nvPr/>
        </p:nvSpPr>
        <p:spPr>
          <a:xfrm>
            <a:off x="0" y="-12032"/>
            <a:ext cx="12192000" cy="517358"/>
          </a:xfrm>
          <a:prstGeom prst="rect">
            <a:avLst/>
          </a:prstGeom>
          <a:solidFill>
            <a:schemeClr val="tx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672E65C-B1B5-45B5-A8B4-709B236E2F46}"/>
              </a:ext>
            </a:extLst>
          </p:cNvPr>
          <p:cNvSpPr txBox="1"/>
          <p:nvPr/>
        </p:nvSpPr>
        <p:spPr>
          <a:xfrm>
            <a:off x="5257798" y="-36103"/>
            <a:ext cx="1816768" cy="523220"/>
          </a:xfrm>
          <a:prstGeom prst="rect">
            <a:avLst/>
          </a:prstGeom>
          <a:noFill/>
        </p:spPr>
        <p:txBody>
          <a:bodyPr wrap="square" rtlCol="0">
            <a:spAutoFit/>
          </a:bodyPr>
          <a:lstStyle/>
          <a:p>
            <a:r>
              <a:rPr lang="en-GB" sz="2800" dirty="0">
                <a:solidFill>
                  <a:schemeClr val="bg1"/>
                </a:solidFill>
              </a:rPr>
              <a:t>Step 1 of 3</a:t>
            </a:r>
          </a:p>
        </p:txBody>
      </p:sp>
    </p:spTree>
    <p:extLst>
      <p:ext uri="{BB962C8B-B14F-4D97-AF65-F5344CB8AC3E}">
        <p14:creationId xmlns:p14="http://schemas.microsoft.com/office/powerpoint/2010/main" val="938564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8688-BAD8-434C-9314-EDF9350E9360}"/>
              </a:ext>
            </a:extLst>
          </p:cNvPr>
          <p:cNvSpPr/>
          <p:nvPr/>
        </p:nvSpPr>
        <p:spPr>
          <a:xfrm>
            <a:off x="0" y="-12032"/>
            <a:ext cx="12192000" cy="517358"/>
          </a:xfrm>
          <a:prstGeom prst="rect">
            <a:avLst/>
          </a:prstGeom>
          <a:solidFill>
            <a:schemeClr val="tx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DDBC50D-9741-4093-B806-93957F8FB78E}"/>
              </a:ext>
            </a:extLst>
          </p:cNvPr>
          <p:cNvSpPr txBox="1"/>
          <p:nvPr/>
        </p:nvSpPr>
        <p:spPr>
          <a:xfrm>
            <a:off x="5257798" y="-36103"/>
            <a:ext cx="1816768" cy="523220"/>
          </a:xfrm>
          <a:prstGeom prst="rect">
            <a:avLst/>
          </a:prstGeom>
          <a:noFill/>
        </p:spPr>
        <p:txBody>
          <a:bodyPr wrap="square" rtlCol="0">
            <a:spAutoFit/>
          </a:bodyPr>
          <a:lstStyle/>
          <a:p>
            <a:r>
              <a:rPr lang="en-GB" sz="2800" dirty="0">
                <a:solidFill>
                  <a:schemeClr val="bg1"/>
                </a:solidFill>
              </a:rPr>
              <a:t>Step 2 of 3</a:t>
            </a:r>
          </a:p>
        </p:txBody>
      </p:sp>
    </p:spTree>
    <p:extLst>
      <p:ext uri="{BB962C8B-B14F-4D97-AF65-F5344CB8AC3E}">
        <p14:creationId xmlns:p14="http://schemas.microsoft.com/office/powerpoint/2010/main" val="2730819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B688A5-E96A-452E-91BF-8B8F305A96A4}"/>
              </a:ext>
            </a:extLst>
          </p:cNvPr>
          <p:cNvSpPr/>
          <p:nvPr/>
        </p:nvSpPr>
        <p:spPr>
          <a:xfrm>
            <a:off x="0" y="891852"/>
            <a:ext cx="12192000" cy="4563546"/>
          </a:xfrm>
          <a:prstGeom prst="rect">
            <a:avLst/>
          </a:prstGeom>
          <a:solidFill>
            <a:schemeClr val="tx1">
              <a:alpha val="8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CF9372-DC86-4D23-A423-BB6F280BE01F}"/>
              </a:ext>
            </a:extLst>
          </p:cNvPr>
          <p:cNvSpPr>
            <a:spLocks noGrp="1"/>
          </p:cNvSpPr>
          <p:nvPr>
            <p:ph type="title"/>
          </p:nvPr>
        </p:nvSpPr>
        <p:spPr>
          <a:xfrm>
            <a:off x="838200" y="675085"/>
            <a:ext cx="10515600" cy="1325563"/>
          </a:xfrm>
        </p:spPr>
        <p:txBody>
          <a:bodyPr/>
          <a:lstStyle/>
          <a:p>
            <a:pPr algn="ctr"/>
            <a:r>
              <a:rPr lang="en-GB" dirty="0">
                <a:solidFill>
                  <a:schemeClr val="bg1"/>
                </a:solidFill>
              </a:rPr>
              <a:t>House keeping </a:t>
            </a:r>
          </a:p>
        </p:txBody>
      </p:sp>
      <p:sp>
        <p:nvSpPr>
          <p:cNvPr id="3" name="Content Placeholder 2">
            <a:extLst>
              <a:ext uri="{FF2B5EF4-FFF2-40B4-BE49-F238E27FC236}">
                <a16:creationId xmlns:a16="http://schemas.microsoft.com/office/drawing/2014/main" id="{D95FB175-F6A9-437F-98C7-0F4A6FE14AF5}"/>
              </a:ext>
            </a:extLst>
          </p:cNvPr>
          <p:cNvSpPr>
            <a:spLocks noGrp="1"/>
          </p:cNvSpPr>
          <p:nvPr>
            <p:ph idx="1"/>
          </p:nvPr>
        </p:nvSpPr>
        <p:spPr>
          <a:xfrm>
            <a:off x="838200" y="2135585"/>
            <a:ext cx="10515600" cy="3674630"/>
          </a:xfrm>
        </p:spPr>
        <p:txBody>
          <a:bodyPr>
            <a:normAutofit/>
          </a:bodyPr>
          <a:lstStyle/>
          <a:p>
            <a:r>
              <a:rPr lang="en-GB" sz="2600" dirty="0">
                <a:solidFill>
                  <a:schemeClr val="bg1"/>
                </a:solidFill>
              </a:rPr>
              <a:t>Please post questions you have during my presentation to the chat box – I’ll do my best to answer them at the end </a:t>
            </a:r>
          </a:p>
          <a:p>
            <a:r>
              <a:rPr lang="en-GB" sz="2600" dirty="0">
                <a:solidFill>
                  <a:schemeClr val="bg1"/>
                </a:solidFill>
              </a:rPr>
              <a:t>If I can’t answer your question during my section, I’ll take note of your details and email you the answer</a:t>
            </a:r>
          </a:p>
          <a:p>
            <a:r>
              <a:rPr lang="en-GB" sz="2600" dirty="0">
                <a:solidFill>
                  <a:schemeClr val="bg1"/>
                </a:solidFill>
              </a:rPr>
              <a:t>Both the audio and visual content of this presentation (including Q&amp;A), should not be considered legal advice</a:t>
            </a:r>
            <a:endParaRPr lang="en-GB" sz="2600" dirty="0"/>
          </a:p>
        </p:txBody>
      </p:sp>
    </p:spTree>
    <p:extLst>
      <p:ext uri="{BB962C8B-B14F-4D97-AF65-F5344CB8AC3E}">
        <p14:creationId xmlns:p14="http://schemas.microsoft.com/office/powerpoint/2010/main" val="1013727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F7971-0BEC-4F7E-A5CE-85BF16EBA263}"/>
              </a:ext>
            </a:extLst>
          </p:cNvPr>
          <p:cNvSpPr/>
          <p:nvPr/>
        </p:nvSpPr>
        <p:spPr>
          <a:xfrm>
            <a:off x="0" y="-12032"/>
            <a:ext cx="12192000" cy="517358"/>
          </a:xfrm>
          <a:prstGeom prst="rect">
            <a:avLst/>
          </a:prstGeom>
          <a:solidFill>
            <a:schemeClr val="tx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982AAAF-425F-40D0-9B7D-0073957F5197}"/>
              </a:ext>
            </a:extLst>
          </p:cNvPr>
          <p:cNvSpPr txBox="1"/>
          <p:nvPr/>
        </p:nvSpPr>
        <p:spPr>
          <a:xfrm>
            <a:off x="5257798" y="-36103"/>
            <a:ext cx="1816768" cy="523220"/>
          </a:xfrm>
          <a:prstGeom prst="rect">
            <a:avLst/>
          </a:prstGeom>
          <a:noFill/>
        </p:spPr>
        <p:txBody>
          <a:bodyPr wrap="square" rtlCol="0">
            <a:spAutoFit/>
          </a:bodyPr>
          <a:lstStyle/>
          <a:p>
            <a:r>
              <a:rPr lang="en-GB" sz="2800" dirty="0">
                <a:solidFill>
                  <a:schemeClr val="bg1"/>
                </a:solidFill>
              </a:rPr>
              <a:t>Step 3 of 3</a:t>
            </a:r>
          </a:p>
        </p:txBody>
      </p:sp>
    </p:spTree>
    <p:extLst>
      <p:ext uri="{BB962C8B-B14F-4D97-AF65-F5344CB8AC3E}">
        <p14:creationId xmlns:p14="http://schemas.microsoft.com/office/powerpoint/2010/main" val="2957009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F7971-0BEC-4F7E-A5CE-85BF16EBA263}"/>
              </a:ext>
            </a:extLst>
          </p:cNvPr>
          <p:cNvSpPr/>
          <p:nvPr/>
        </p:nvSpPr>
        <p:spPr>
          <a:xfrm>
            <a:off x="0" y="-12032"/>
            <a:ext cx="12192000" cy="517358"/>
          </a:xfrm>
          <a:prstGeom prst="rect">
            <a:avLst/>
          </a:prstGeom>
          <a:solidFill>
            <a:schemeClr val="tx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982AAAF-425F-40D0-9B7D-0073957F5197}"/>
              </a:ext>
            </a:extLst>
          </p:cNvPr>
          <p:cNvSpPr txBox="1"/>
          <p:nvPr/>
        </p:nvSpPr>
        <p:spPr>
          <a:xfrm>
            <a:off x="3994480" y="-36103"/>
            <a:ext cx="4860760" cy="523220"/>
          </a:xfrm>
          <a:prstGeom prst="rect">
            <a:avLst/>
          </a:prstGeom>
          <a:noFill/>
        </p:spPr>
        <p:txBody>
          <a:bodyPr wrap="square" rtlCol="0">
            <a:spAutoFit/>
          </a:bodyPr>
          <a:lstStyle/>
          <a:p>
            <a:r>
              <a:rPr lang="en-GB" sz="2800" dirty="0">
                <a:solidFill>
                  <a:schemeClr val="bg1"/>
                </a:solidFill>
              </a:rPr>
              <a:t>Google Reverse image search</a:t>
            </a:r>
          </a:p>
        </p:txBody>
      </p:sp>
    </p:spTree>
    <p:extLst>
      <p:ext uri="{BB962C8B-B14F-4D97-AF65-F5344CB8AC3E}">
        <p14:creationId xmlns:p14="http://schemas.microsoft.com/office/powerpoint/2010/main" val="3407343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0F7971-0BEC-4F7E-A5CE-85BF16EBA263}"/>
              </a:ext>
            </a:extLst>
          </p:cNvPr>
          <p:cNvSpPr/>
          <p:nvPr/>
        </p:nvSpPr>
        <p:spPr>
          <a:xfrm>
            <a:off x="0" y="-12032"/>
            <a:ext cx="12192000" cy="517358"/>
          </a:xfrm>
          <a:prstGeom prst="rect">
            <a:avLst/>
          </a:prstGeom>
          <a:solidFill>
            <a:schemeClr val="tx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AA1D2DF-DC55-4B3A-B2EE-D46EF73A780C}"/>
              </a:ext>
            </a:extLst>
          </p:cNvPr>
          <p:cNvSpPr txBox="1"/>
          <p:nvPr/>
        </p:nvSpPr>
        <p:spPr>
          <a:xfrm>
            <a:off x="3994480" y="-36103"/>
            <a:ext cx="4860760" cy="523220"/>
          </a:xfrm>
          <a:prstGeom prst="rect">
            <a:avLst/>
          </a:prstGeom>
          <a:noFill/>
        </p:spPr>
        <p:txBody>
          <a:bodyPr wrap="square" rtlCol="0">
            <a:spAutoFit/>
          </a:bodyPr>
          <a:lstStyle/>
          <a:p>
            <a:r>
              <a:rPr lang="en-GB" sz="2800" dirty="0">
                <a:solidFill>
                  <a:schemeClr val="bg1"/>
                </a:solidFill>
              </a:rPr>
              <a:t>Google Reverse image search</a:t>
            </a:r>
          </a:p>
        </p:txBody>
      </p:sp>
    </p:spTree>
    <p:extLst>
      <p:ext uri="{BB962C8B-B14F-4D97-AF65-F5344CB8AC3E}">
        <p14:creationId xmlns:p14="http://schemas.microsoft.com/office/powerpoint/2010/main" val="3021924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820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832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057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607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94D58-985A-40C7-AC22-34EF7F3BF04A}"/>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75109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38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175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D2056-625D-4CBB-8397-A8F8C44B5BF9}"/>
              </a:ext>
            </a:extLst>
          </p:cNvPr>
          <p:cNvSpPr/>
          <p:nvPr/>
        </p:nvSpPr>
        <p:spPr>
          <a:xfrm>
            <a:off x="0" y="581892"/>
            <a:ext cx="12192000" cy="4761634"/>
          </a:xfrm>
          <a:prstGeom prst="rect">
            <a:avLst/>
          </a:prstGeom>
          <a:solidFill>
            <a:schemeClr val="tx1">
              <a:alpha val="8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CF9372-DC86-4D23-A423-BB6F280BE01F}"/>
              </a:ext>
            </a:extLst>
          </p:cNvPr>
          <p:cNvSpPr>
            <a:spLocks noGrp="1"/>
          </p:cNvSpPr>
          <p:nvPr>
            <p:ph type="title"/>
          </p:nvPr>
        </p:nvSpPr>
        <p:spPr>
          <a:xfrm>
            <a:off x="838200" y="854655"/>
            <a:ext cx="10515600" cy="1325563"/>
          </a:xfrm>
        </p:spPr>
        <p:txBody>
          <a:bodyPr/>
          <a:lstStyle/>
          <a:p>
            <a:pPr algn="ctr"/>
            <a:r>
              <a:rPr lang="en-GB" dirty="0">
                <a:solidFill>
                  <a:schemeClr val="bg1"/>
                </a:solidFill>
              </a:rPr>
              <a:t>What will be covered during this presentation?</a:t>
            </a:r>
          </a:p>
        </p:txBody>
      </p:sp>
      <p:sp>
        <p:nvSpPr>
          <p:cNvPr id="3" name="Content Placeholder 2">
            <a:extLst>
              <a:ext uri="{FF2B5EF4-FFF2-40B4-BE49-F238E27FC236}">
                <a16:creationId xmlns:a16="http://schemas.microsoft.com/office/drawing/2014/main" id="{D95FB175-F6A9-437F-98C7-0F4A6FE14AF5}"/>
              </a:ext>
            </a:extLst>
          </p:cNvPr>
          <p:cNvSpPr>
            <a:spLocks noGrp="1"/>
          </p:cNvSpPr>
          <p:nvPr>
            <p:ph idx="1"/>
          </p:nvPr>
        </p:nvSpPr>
        <p:spPr>
          <a:xfrm>
            <a:off x="838200" y="2315155"/>
            <a:ext cx="10515600" cy="3148943"/>
          </a:xfrm>
        </p:spPr>
        <p:txBody>
          <a:bodyPr>
            <a:normAutofit/>
          </a:bodyPr>
          <a:lstStyle/>
          <a:p>
            <a:r>
              <a:rPr lang="en-GB" sz="2400" dirty="0">
                <a:solidFill>
                  <a:schemeClr val="bg1"/>
                </a:solidFill>
              </a:rPr>
              <a:t>What is Copyright and how is created (UK Law)?</a:t>
            </a:r>
          </a:p>
          <a:p>
            <a:r>
              <a:rPr lang="en-GB" sz="2400" dirty="0">
                <a:solidFill>
                  <a:schemeClr val="bg1"/>
                </a:solidFill>
              </a:rPr>
              <a:t>How to search for media, i.e. images effectively online</a:t>
            </a:r>
          </a:p>
          <a:p>
            <a:r>
              <a:rPr lang="en-GB" sz="2400" dirty="0">
                <a:solidFill>
                  <a:schemeClr val="bg1"/>
                </a:solidFill>
              </a:rPr>
              <a:t>Are there reliable online sources for Copyright free images, video etc..?</a:t>
            </a:r>
          </a:p>
          <a:p>
            <a:r>
              <a:rPr lang="en-GB" sz="2400" dirty="0">
                <a:solidFill>
                  <a:schemeClr val="bg1"/>
                </a:solidFill>
              </a:rPr>
              <a:t>Does University of Glasgow provide any services that we can use?</a:t>
            </a:r>
          </a:p>
          <a:p>
            <a:r>
              <a:rPr lang="en-GB" sz="2400" dirty="0">
                <a:solidFill>
                  <a:schemeClr val="bg1"/>
                </a:solidFill>
              </a:rPr>
              <a:t>Creative Commons licences and attribution</a:t>
            </a:r>
          </a:p>
          <a:p>
            <a:r>
              <a:rPr lang="en-GB" sz="2400" dirty="0">
                <a:solidFill>
                  <a:schemeClr val="bg1"/>
                </a:solidFill>
              </a:rPr>
              <a:t>UK Copyright Exceptions and how they can be used </a:t>
            </a:r>
          </a:p>
          <a:p>
            <a:endParaRPr lang="en-GB" sz="2400" dirty="0"/>
          </a:p>
        </p:txBody>
      </p:sp>
    </p:spTree>
    <p:extLst>
      <p:ext uri="{BB962C8B-B14F-4D97-AF65-F5344CB8AC3E}">
        <p14:creationId xmlns:p14="http://schemas.microsoft.com/office/powerpoint/2010/main" val="3365497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065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06ABA9-AE56-401B-A356-5AC1A951C578}"/>
              </a:ext>
            </a:extLst>
          </p:cNvPr>
          <p:cNvSpPr/>
          <p:nvPr/>
        </p:nvSpPr>
        <p:spPr>
          <a:xfrm>
            <a:off x="1387367" y="94593"/>
            <a:ext cx="9417267" cy="5360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0DA771D-3ACE-4EE7-AB4F-8E212925F0D4}"/>
              </a:ext>
            </a:extLst>
          </p:cNvPr>
          <p:cNvSpPr txBox="1"/>
          <p:nvPr/>
        </p:nvSpPr>
        <p:spPr>
          <a:xfrm>
            <a:off x="840830" y="231231"/>
            <a:ext cx="10699530" cy="461665"/>
          </a:xfrm>
          <a:prstGeom prst="rect">
            <a:avLst/>
          </a:prstGeom>
          <a:noFill/>
        </p:spPr>
        <p:txBody>
          <a:bodyPr wrap="square" rtlCol="0">
            <a:spAutoFit/>
          </a:bodyPr>
          <a:lstStyle/>
          <a:p>
            <a:r>
              <a:rPr lang="en-GB" sz="2400" b="1" dirty="0">
                <a:solidFill>
                  <a:schemeClr val="bg1"/>
                </a:solidFill>
                <a:latin typeface="Titillium Web" panose="00000400000000000000" pitchFamily="2" charset="0"/>
                <a:hlinkClick r:id="rId4">
                  <a:extLst>
                    <a:ext uri="{A12FA001-AC4F-418D-AE19-62706E023703}">
                      <ahyp:hlinkClr xmlns:ahyp="http://schemas.microsoft.com/office/drawing/2018/hyperlinkcolor" val="tx"/>
                    </a:ext>
                  </a:extLst>
                </a:hlinkClick>
              </a:rPr>
              <a:t>Video recording can be found here: https://sway.office.com/jy4ifca0B0yg5V04</a:t>
            </a:r>
            <a:endParaRPr lang="en-GB" sz="2400" b="1" dirty="0">
              <a:solidFill>
                <a:schemeClr val="bg1"/>
              </a:solidFill>
              <a:latin typeface="Titillium Web" panose="00000400000000000000" pitchFamily="2" charset="0"/>
            </a:endParaRPr>
          </a:p>
        </p:txBody>
      </p:sp>
    </p:spTree>
    <p:extLst>
      <p:ext uri="{BB962C8B-B14F-4D97-AF65-F5344CB8AC3E}">
        <p14:creationId xmlns:p14="http://schemas.microsoft.com/office/powerpoint/2010/main" val="4238209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16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538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351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5D6D9C-6475-4A02-8211-292BD8A56A7F}"/>
              </a:ext>
            </a:extLst>
          </p:cNvPr>
          <p:cNvSpPr txBox="1"/>
          <p:nvPr/>
        </p:nvSpPr>
        <p:spPr>
          <a:xfrm>
            <a:off x="8848725" y="6315075"/>
            <a:ext cx="3295650" cy="738664"/>
          </a:xfrm>
          <a:prstGeom prst="rect">
            <a:avLst/>
          </a:prstGeom>
          <a:noFill/>
        </p:spPr>
        <p:txBody>
          <a:bodyPr wrap="square" rtlCol="0">
            <a:spAutoFit/>
          </a:bodyPr>
          <a:lstStyle/>
          <a:p>
            <a:r>
              <a:rPr lang="en-GB" sz="1200" dirty="0"/>
              <a:t>Creative Commons and COVID 19 a brief overview by Brigitte </a:t>
            </a:r>
            <a:r>
              <a:rPr lang="en-GB" sz="1200" dirty="0" err="1"/>
              <a:t>Vézina</a:t>
            </a:r>
            <a:r>
              <a:rPr lang="en-GB" sz="1200" dirty="0"/>
              <a:t>, Open’s Policy Manager, CC-BY</a:t>
            </a:r>
          </a:p>
          <a:p>
            <a:endParaRPr lang="en-GB" dirty="0"/>
          </a:p>
        </p:txBody>
      </p:sp>
    </p:spTree>
    <p:extLst>
      <p:ext uri="{BB962C8B-B14F-4D97-AF65-F5344CB8AC3E}">
        <p14:creationId xmlns:p14="http://schemas.microsoft.com/office/powerpoint/2010/main" val="1325904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15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81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80694E-A01C-44AF-AC59-912D9F4B6DEC}"/>
              </a:ext>
            </a:extLst>
          </p:cNvPr>
          <p:cNvSpPr/>
          <p:nvPr/>
        </p:nvSpPr>
        <p:spPr>
          <a:xfrm>
            <a:off x="0" y="1697064"/>
            <a:ext cx="12192000" cy="307813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B4255069-1165-4E8A-93AE-E1D471D0274F}"/>
              </a:ext>
            </a:extLst>
          </p:cNvPr>
          <p:cNvSpPr>
            <a:spLocks noGrp="1"/>
          </p:cNvSpPr>
          <p:nvPr>
            <p:ph type="title"/>
          </p:nvPr>
        </p:nvSpPr>
        <p:spPr>
          <a:xfrm>
            <a:off x="0" y="1738080"/>
            <a:ext cx="12192000" cy="1325563"/>
          </a:xfrm>
        </p:spPr>
        <p:txBody>
          <a:bodyPr/>
          <a:lstStyle/>
          <a:p>
            <a:pPr algn="ctr"/>
            <a:r>
              <a:rPr lang="en-GB" dirty="0"/>
              <a:t>Fair Dealing</a:t>
            </a:r>
          </a:p>
        </p:txBody>
      </p:sp>
      <p:sp>
        <p:nvSpPr>
          <p:cNvPr id="4" name="Content Placeholder 2">
            <a:extLst>
              <a:ext uri="{FF2B5EF4-FFF2-40B4-BE49-F238E27FC236}">
                <a16:creationId xmlns:a16="http://schemas.microsoft.com/office/drawing/2014/main" id="{03D99663-E675-40D5-A16C-AB04FFFC6595}"/>
              </a:ext>
            </a:extLst>
          </p:cNvPr>
          <p:cNvSpPr>
            <a:spLocks noGrp="1"/>
          </p:cNvSpPr>
          <p:nvPr>
            <p:ph idx="1"/>
          </p:nvPr>
        </p:nvSpPr>
        <p:spPr>
          <a:xfrm>
            <a:off x="838200" y="3086376"/>
            <a:ext cx="10515600" cy="3252736"/>
          </a:xfrm>
        </p:spPr>
        <p:txBody>
          <a:bodyPr>
            <a:normAutofit/>
          </a:bodyPr>
          <a:lstStyle/>
          <a:p>
            <a:r>
              <a:rPr lang="en-GB" sz="2400" dirty="0"/>
              <a:t>Fair dealing is tied to a number of the UK Copyright Exceptions</a:t>
            </a:r>
          </a:p>
          <a:p>
            <a:r>
              <a:rPr lang="en-GB" sz="2400" dirty="0"/>
              <a:t>It’s a framework that’s allows the lawful use of copyright protected work without having to seek permission from the author</a:t>
            </a:r>
          </a:p>
          <a:p>
            <a:endParaRPr lang="en-GB" sz="2400" dirty="0"/>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p>
        </p:txBody>
      </p:sp>
    </p:spTree>
    <p:extLst>
      <p:ext uri="{BB962C8B-B14F-4D97-AF65-F5344CB8AC3E}">
        <p14:creationId xmlns:p14="http://schemas.microsoft.com/office/powerpoint/2010/main" val="4221501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BD500B-BADC-4B5A-BAC6-407D146DEAEE}"/>
              </a:ext>
            </a:extLst>
          </p:cNvPr>
          <p:cNvSpPr/>
          <p:nvPr/>
        </p:nvSpPr>
        <p:spPr>
          <a:xfrm>
            <a:off x="0" y="1239865"/>
            <a:ext cx="12192000" cy="436398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D4D8826E-385A-4AFD-8A1B-FA39B5947DB3}"/>
              </a:ext>
            </a:extLst>
          </p:cNvPr>
          <p:cNvSpPr>
            <a:spLocks noGrp="1"/>
          </p:cNvSpPr>
          <p:nvPr>
            <p:ph type="title"/>
          </p:nvPr>
        </p:nvSpPr>
        <p:spPr>
          <a:xfrm>
            <a:off x="203195" y="1348621"/>
            <a:ext cx="13648267" cy="1325563"/>
          </a:xfrm>
        </p:spPr>
        <p:txBody>
          <a:bodyPr>
            <a:normAutofit/>
          </a:bodyPr>
          <a:lstStyle/>
          <a:p>
            <a:r>
              <a:rPr lang="en-GB" sz="3800" dirty="0"/>
              <a:t>Section 30 Criticism, Review, Quotation and News Reporting </a:t>
            </a:r>
          </a:p>
        </p:txBody>
      </p:sp>
      <p:sp>
        <p:nvSpPr>
          <p:cNvPr id="4" name="Content Placeholder 2">
            <a:extLst>
              <a:ext uri="{FF2B5EF4-FFF2-40B4-BE49-F238E27FC236}">
                <a16:creationId xmlns:a16="http://schemas.microsoft.com/office/drawing/2014/main" id="{86F28ABA-15E7-4E93-8FC2-3A490F90ED8B}"/>
              </a:ext>
            </a:extLst>
          </p:cNvPr>
          <p:cNvSpPr>
            <a:spLocks noGrp="1"/>
          </p:cNvSpPr>
          <p:nvPr>
            <p:ph idx="1"/>
          </p:nvPr>
        </p:nvSpPr>
        <p:spPr>
          <a:xfrm>
            <a:off x="838200" y="2663043"/>
            <a:ext cx="10515600" cy="3252736"/>
          </a:xfrm>
        </p:spPr>
        <p:txBody>
          <a:bodyPr>
            <a:normAutofit/>
          </a:bodyPr>
          <a:lstStyle/>
          <a:p>
            <a:r>
              <a:rPr lang="en-GB" sz="2400" dirty="0"/>
              <a:t>Allows the use of any work that has been made available to the public to be used for the purposes of review, criticism and quotation</a:t>
            </a:r>
          </a:p>
          <a:p>
            <a:r>
              <a:rPr lang="en-GB" sz="2400" dirty="0"/>
              <a:t>The use of works must align with this exception and cannot be for illustrative purposes </a:t>
            </a:r>
          </a:p>
          <a:p>
            <a:r>
              <a:rPr lang="en-GB" sz="2400" dirty="0"/>
              <a:t>There is no requirement that the use should be for non-commercial</a:t>
            </a:r>
          </a:p>
          <a:p>
            <a:endParaRPr lang="en-GB" sz="2400" dirty="0"/>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p>
        </p:txBody>
      </p:sp>
    </p:spTree>
    <p:extLst>
      <p:ext uri="{BB962C8B-B14F-4D97-AF65-F5344CB8AC3E}">
        <p14:creationId xmlns:p14="http://schemas.microsoft.com/office/powerpoint/2010/main" val="4253014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6FBFD3-1757-4617-BD14-911D19632DB8}"/>
              </a:ext>
            </a:extLst>
          </p:cNvPr>
          <p:cNvSpPr/>
          <p:nvPr/>
        </p:nvSpPr>
        <p:spPr>
          <a:xfrm>
            <a:off x="0" y="1239865"/>
            <a:ext cx="12192000" cy="436398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CF9372-DC86-4D23-A423-BB6F280BE01F}"/>
              </a:ext>
            </a:extLst>
          </p:cNvPr>
          <p:cNvSpPr>
            <a:spLocks noGrp="1"/>
          </p:cNvSpPr>
          <p:nvPr>
            <p:ph type="title"/>
          </p:nvPr>
        </p:nvSpPr>
        <p:spPr>
          <a:xfrm>
            <a:off x="0" y="1128484"/>
            <a:ext cx="12192000" cy="1325563"/>
          </a:xfrm>
        </p:spPr>
        <p:txBody>
          <a:bodyPr/>
          <a:lstStyle/>
          <a:p>
            <a:pPr algn="ctr"/>
            <a:r>
              <a:rPr lang="en-GB" dirty="0"/>
              <a:t>What is Copyright (UK Law)?</a:t>
            </a:r>
          </a:p>
        </p:txBody>
      </p:sp>
      <p:sp>
        <p:nvSpPr>
          <p:cNvPr id="3" name="Content Placeholder 2">
            <a:extLst>
              <a:ext uri="{FF2B5EF4-FFF2-40B4-BE49-F238E27FC236}">
                <a16:creationId xmlns:a16="http://schemas.microsoft.com/office/drawing/2014/main" id="{D95FB175-F6A9-437F-98C7-0F4A6FE14AF5}"/>
              </a:ext>
            </a:extLst>
          </p:cNvPr>
          <p:cNvSpPr>
            <a:spLocks noGrp="1"/>
          </p:cNvSpPr>
          <p:nvPr>
            <p:ph idx="1"/>
          </p:nvPr>
        </p:nvSpPr>
        <p:spPr>
          <a:xfrm>
            <a:off x="838200" y="2476780"/>
            <a:ext cx="10515600" cy="3252736"/>
          </a:xfrm>
        </p:spPr>
        <p:txBody>
          <a:bodyPr>
            <a:normAutofit/>
          </a:bodyPr>
          <a:lstStyle/>
          <a:p>
            <a:r>
              <a:rPr lang="en-GB" sz="2400" dirty="0"/>
              <a:t>Copyright is generated automatically when a person creates something original in a fixed format</a:t>
            </a:r>
          </a:p>
          <a:p>
            <a:r>
              <a:rPr lang="en-GB" sz="2400" dirty="0"/>
              <a:t>Copyright protects the creators works for a specific period of time</a:t>
            </a:r>
          </a:p>
          <a:p>
            <a:r>
              <a:rPr lang="en-GB" sz="2400" dirty="0"/>
              <a:t>Current copyright legislation is the UK Copyright and Patents Act 1988</a:t>
            </a:r>
          </a:p>
          <a:p>
            <a:endParaRPr lang="en-GB" sz="2400" dirty="0"/>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p>
        </p:txBody>
      </p:sp>
    </p:spTree>
    <p:extLst>
      <p:ext uri="{BB962C8B-B14F-4D97-AF65-F5344CB8AC3E}">
        <p14:creationId xmlns:p14="http://schemas.microsoft.com/office/powerpoint/2010/main" val="3666039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D3893F-37AD-4E32-9058-1B1C5335F34A}"/>
              </a:ext>
            </a:extLst>
          </p:cNvPr>
          <p:cNvSpPr/>
          <p:nvPr/>
        </p:nvSpPr>
        <p:spPr>
          <a:xfrm>
            <a:off x="0" y="1239865"/>
            <a:ext cx="12192000" cy="436398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CF9B10C2-9173-46FB-9508-8F7FC29FD3B6}"/>
              </a:ext>
            </a:extLst>
          </p:cNvPr>
          <p:cNvSpPr>
            <a:spLocks noGrp="1"/>
          </p:cNvSpPr>
          <p:nvPr>
            <p:ph type="title"/>
          </p:nvPr>
        </p:nvSpPr>
        <p:spPr>
          <a:xfrm>
            <a:off x="0" y="1128484"/>
            <a:ext cx="12192000" cy="1325563"/>
          </a:xfrm>
        </p:spPr>
        <p:txBody>
          <a:bodyPr/>
          <a:lstStyle/>
          <a:p>
            <a:pPr algn="ctr"/>
            <a:r>
              <a:rPr lang="en-GB" dirty="0"/>
              <a:t>Section 32. Illustration for Instruction</a:t>
            </a:r>
          </a:p>
        </p:txBody>
      </p:sp>
      <p:sp>
        <p:nvSpPr>
          <p:cNvPr id="4" name="Content Placeholder 2">
            <a:extLst>
              <a:ext uri="{FF2B5EF4-FFF2-40B4-BE49-F238E27FC236}">
                <a16:creationId xmlns:a16="http://schemas.microsoft.com/office/drawing/2014/main" id="{5413F11C-7246-4560-8D73-69FC4535ABAD}"/>
              </a:ext>
            </a:extLst>
          </p:cNvPr>
          <p:cNvSpPr>
            <a:spLocks noGrp="1"/>
          </p:cNvSpPr>
          <p:nvPr>
            <p:ph idx="1"/>
          </p:nvPr>
        </p:nvSpPr>
        <p:spPr>
          <a:xfrm>
            <a:off x="838200" y="2476780"/>
            <a:ext cx="10515600" cy="3252736"/>
          </a:xfrm>
        </p:spPr>
        <p:txBody>
          <a:bodyPr>
            <a:normAutofit/>
          </a:bodyPr>
          <a:lstStyle/>
          <a:p>
            <a:r>
              <a:rPr lang="en-GB" sz="2400" dirty="0"/>
              <a:t>Allows all types of Copyright protected works to be used</a:t>
            </a:r>
          </a:p>
          <a:p>
            <a:r>
              <a:rPr lang="en-GB" sz="2400" dirty="0"/>
              <a:t>Uses must be for non commercial teaching purposes, not decorative</a:t>
            </a:r>
          </a:p>
          <a:p>
            <a:r>
              <a:rPr lang="en-GB" sz="2400" dirty="0"/>
              <a:t>Attribution must be provided for the author of the work you’re going  to use</a:t>
            </a:r>
          </a:p>
          <a:p>
            <a:r>
              <a:rPr lang="en-GB" sz="2400" dirty="0"/>
              <a:t>Good practice, only use the amount of work necessary, in order to illustrate your teaching point</a:t>
            </a:r>
          </a:p>
          <a:p>
            <a:endParaRPr lang="en-GB" sz="2400" dirty="0"/>
          </a:p>
          <a:p>
            <a:endParaRPr lang="en-GB" sz="2400" dirty="0"/>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p>
        </p:txBody>
      </p:sp>
    </p:spTree>
    <p:extLst>
      <p:ext uri="{BB962C8B-B14F-4D97-AF65-F5344CB8AC3E}">
        <p14:creationId xmlns:p14="http://schemas.microsoft.com/office/powerpoint/2010/main" val="889989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AF54CF-7BBB-454C-8B2A-C9295C34D7B2}"/>
              </a:ext>
            </a:extLst>
          </p:cNvPr>
          <p:cNvSpPr/>
          <p:nvPr/>
        </p:nvSpPr>
        <p:spPr>
          <a:xfrm>
            <a:off x="0" y="1239865"/>
            <a:ext cx="12192000" cy="121418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CC75F7D7-0010-4C05-A14E-D5CCDE24319D}"/>
              </a:ext>
            </a:extLst>
          </p:cNvPr>
          <p:cNvSpPr>
            <a:spLocks noGrp="1"/>
          </p:cNvSpPr>
          <p:nvPr>
            <p:ph type="title"/>
          </p:nvPr>
        </p:nvSpPr>
        <p:spPr>
          <a:xfrm>
            <a:off x="0" y="1128484"/>
            <a:ext cx="12192000" cy="1325563"/>
          </a:xfrm>
        </p:spPr>
        <p:txBody>
          <a:bodyPr/>
          <a:lstStyle/>
          <a:p>
            <a:pPr algn="ctr"/>
            <a:r>
              <a:rPr lang="en-GB" dirty="0"/>
              <a:t>Scenarios of when these exceptions could be used</a:t>
            </a:r>
          </a:p>
        </p:txBody>
      </p:sp>
    </p:spTree>
    <p:extLst>
      <p:ext uri="{BB962C8B-B14F-4D97-AF65-F5344CB8AC3E}">
        <p14:creationId xmlns:p14="http://schemas.microsoft.com/office/powerpoint/2010/main" val="3516711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08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CC24D6-1DBE-4049-8D26-4E3EB1250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608" y="1144906"/>
            <a:ext cx="6398337" cy="4398857"/>
          </a:xfrm>
          <a:prstGeom prst="rect">
            <a:avLst/>
          </a:prstGeom>
        </p:spPr>
      </p:pic>
      <p:sp>
        <p:nvSpPr>
          <p:cNvPr id="4" name="TextBox 3">
            <a:extLst>
              <a:ext uri="{FF2B5EF4-FFF2-40B4-BE49-F238E27FC236}">
                <a16:creationId xmlns:a16="http://schemas.microsoft.com/office/drawing/2014/main" id="{D2910927-6AFA-499D-909C-9A49D8701559}"/>
              </a:ext>
            </a:extLst>
          </p:cNvPr>
          <p:cNvSpPr txBox="1"/>
          <p:nvPr/>
        </p:nvSpPr>
        <p:spPr>
          <a:xfrm>
            <a:off x="575733" y="5672670"/>
            <a:ext cx="11023600" cy="1200329"/>
          </a:xfrm>
          <a:prstGeom prst="rect">
            <a:avLst/>
          </a:prstGeom>
          <a:noFill/>
        </p:spPr>
        <p:txBody>
          <a:bodyPr wrap="square" rtlCol="0">
            <a:spAutoFit/>
          </a:bodyPr>
          <a:lstStyle/>
          <a:p>
            <a:r>
              <a:rPr lang="en-GB" dirty="0"/>
              <a:t>L-R: Richard </a:t>
            </a:r>
            <a:r>
              <a:rPr lang="en-GB" dirty="0" err="1"/>
              <a:t>Bapty</a:t>
            </a:r>
            <a:r>
              <a:rPr lang="en-GB" dirty="0"/>
              <a:t> (Arts), Lynn Irvine (Social Sciences), Roma Thompson (Science &amp; Engineering), William Nixon (Assistant Director Academic Engagement &amp; Digital Library), Morag Greig (Arts), Paul Cannon (Medical, Veterinary &amp; Life Sciences).</a:t>
            </a:r>
          </a:p>
          <a:p>
            <a:endParaRPr lang="en-GB" dirty="0"/>
          </a:p>
        </p:txBody>
      </p:sp>
      <p:sp>
        <p:nvSpPr>
          <p:cNvPr id="5" name="Rectangle 4">
            <a:extLst>
              <a:ext uri="{FF2B5EF4-FFF2-40B4-BE49-F238E27FC236}">
                <a16:creationId xmlns:a16="http://schemas.microsoft.com/office/drawing/2014/main" id="{BF152A16-5679-4B1D-898E-B95DB5269A71}"/>
              </a:ext>
            </a:extLst>
          </p:cNvPr>
          <p:cNvSpPr/>
          <p:nvPr/>
        </p:nvSpPr>
        <p:spPr>
          <a:xfrm>
            <a:off x="0" y="-12032"/>
            <a:ext cx="12192000" cy="517358"/>
          </a:xfrm>
          <a:prstGeom prst="rect">
            <a:avLst/>
          </a:prstGeom>
          <a:solidFill>
            <a:schemeClr val="tx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497C3CC-AEAD-45DC-9105-EA615F3D6816}"/>
              </a:ext>
            </a:extLst>
          </p:cNvPr>
          <p:cNvSpPr txBox="1"/>
          <p:nvPr/>
        </p:nvSpPr>
        <p:spPr>
          <a:xfrm>
            <a:off x="4671815" y="-36104"/>
            <a:ext cx="2897387" cy="541429"/>
          </a:xfrm>
          <a:prstGeom prst="rect">
            <a:avLst/>
          </a:prstGeom>
          <a:noFill/>
        </p:spPr>
        <p:txBody>
          <a:bodyPr wrap="square" rtlCol="0">
            <a:spAutoFit/>
          </a:bodyPr>
          <a:lstStyle/>
          <a:p>
            <a:r>
              <a:rPr lang="en-GB" sz="2800" dirty="0">
                <a:solidFill>
                  <a:schemeClr val="bg1"/>
                </a:solidFill>
              </a:rPr>
              <a:t>College Librarians</a:t>
            </a:r>
          </a:p>
        </p:txBody>
      </p:sp>
    </p:spTree>
    <p:extLst>
      <p:ext uri="{BB962C8B-B14F-4D97-AF65-F5344CB8AC3E}">
        <p14:creationId xmlns:p14="http://schemas.microsoft.com/office/powerpoint/2010/main" val="2266391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49AFE5-25F0-4BA6-ACA3-DE53506B4DAB}"/>
              </a:ext>
            </a:extLst>
          </p:cNvPr>
          <p:cNvSpPr/>
          <p:nvPr/>
        </p:nvSpPr>
        <p:spPr>
          <a:xfrm>
            <a:off x="0" y="557048"/>
            <a:ext cx="12192000" cy="553895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B8A66BD7-47C8-469F-8915-D4A5779E609D}"/>
              </a:ext>
            </a:extLst>
          </p:cNvPr>
          <p:cNvSpPr>
            <a:spLocks noGrp="1"/>
          </p:cNvSpPr>
          <p:nvPr>
            <p:ph type="title"/>
          </p:nvPr>
        </p:nvSpPr>
        <p:spPr>
          <a:xfrm>
            <a:off x="1" y="722205"/>
            <a:ext cx="12192000" cy="679876"/>
          </a:xfrm>
        </p:spPr>
        <p:txBody>
          <a:bodyPr>
            <a:normAutofit/>
          </a:bodyPr>
          <a:lstStyle/>
          <a:p>
            <a:pPr algn="ctr"/>
            <a:r>
              <a:rPr lang="en-GB" sz="3800" dirty="0"/>
              <a:t>Contact Details</a:t>
            </a:r>
          </a:p>
        </p:txBody>
      </p:sp>
      <p:sp>
        <p:nvSpPr>
          <p:cNvPr id="4" name="Content Placeholder 2">
            <a:extLst>
              <a:ext uri="{FF2B5EF4-FFF2-40B4-BE49-F238E27FC236}">
                <a16:creationId xmlns:a16="http://schemas.microsoft.com/office/drawing/2014/main" id="{E676CFBE-D39F-4391-A863-581D4D420F0D}"/>
              </a:ext>
            </a:extLst>
          </p:cNvPr>
          <p:cNvSpPr>
            <a:spLocks noGrp="1"/>
          </p:cNvSpPr>
          <p:nvPr>
            <p:ph idx="1"/>
          </p:nvPr>
        </p:nvSpPr>
        <p:spPr>
          <a:xfrm>
            <a:off x="735703" y="1649159"/>
            <a:ext cx="11456298" cy="4253801"/>
          </a:xfrm>
        </p:spPr>
        <p:txBody>
          <a:bodyPr>
            <a:normAutofit/>
          </a:bodyPr>
          <a:lstStyle/>
          <a:p>
            <a:r>
              <a:rPr lang="en-GB" dirty="0"/>
              <a:t>Please send copyright queries to: </a:t>
            </a:r>
            <a:r>
              <a:rPr lang="en-GB" dirty="0">
                <a:hlinkClick r:id="rId4"/>
              </a:rPr>
              <a:t>copyright-queries@glasgow.ac.uk</a:t>
            </a:r>
            <a:endParaRPr lang="en-GB" dirty="0"/>
          </a:p>
          <a:p>
            <a:endParaRPr lang="en-GB" dirty="0"/>
          </a:p>
          <a:p>
            <a:r>
              <a:rPr lang="en-GB" dirty="0"/>
              <a:t>Links to online resources shown during this presentation – you’ll find everything at: </a:t>
            </a:r>
            <a:r>
              <a:rPr lang="en-GB" dirty="0">
                <a:hlinkClick r:id="rId5"/>
              </a:rPr>
              <a:t>https://sway.office.com/jy4ifca0B0yg5V04</a:t>
            </a:r>
            <a:endParaRPr lang="en-GB" dirty="0"/>
          </a:p>
          <a:p>
            <a:r>
              <a:rPr lang="en-GB" dirty="0"/>
              <a:t>Link to Box of Broadcasts Information page: </a:t>
            </a:r>
            <a:r>
              <a:rPr lang="en-GB" dirty="0">
                <a:hlinkClick r:id="rId6"/>
              </a:rPr>
              <a:t>https://sway.office.com/kItJJIXkkue6qZuc</a:t>
            </a:r>
            <a:endParaRPr lang="en-GB" dirty="0"/>
          </a:p>
          <a:p>
            <a:r>
              <a:rPr lang="en-GB" dirty="0"/>
              <a:t>Link to University Policy for Intellectual Property &amp; Commercialisation: </a:t>
            </a:r>
            <a:r>
              <a:rPr lang="en-GB" dirty="0">
                <a:hlinkClick r:id="rId7"/>
              </a:rPr>
              <a:t>https://www.gla.ac.uk/media/Media_185772_smxx.pdf</a:t>
            </a:r>
            <a:endParaRPr lang="en-GB" dirty="0"/>
          </a:p>
          <a:p>
            <a:r>
              <a:rPr lang="en-GB" dirty="0"/>
              <a:t>Reading Lists @ Glasgow, email address: </a:t>
            </a:r>
            <a:r>
              <a:rPr lang="en-GB" dirty="0">
                <a:hlinkClick r:id="rId8"/>
              </a:rPr>
              <a:t>library-readinglists@glasgow.ac.uk</a:t>
            </a:r>
            <a:endParaRPr lang="en-GB" dirty="0"/>
          </a:p>
          <a:p>
            <a:pPr marL="0" indent="0">
              <a:buNone/>
            </a:pPr>
            <a:endParaRPr lang="en-GB" dirty="0"/>
          </a:p>
          <a:p>
            <a:endParaRPr lang="en-GB" sz="2400" dirty="0"/>
          </a:p>
          <a:p>
            <a:endParaRPr lang="en-GB" sz="2400" dirty="0"/>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p>
        </p:txBody>
      </p:sp>
    </p:spTree>
    <p:extLst>
      <p:ext uri="{BB962C8B-B14F-4D97-AF65-F5344CB8AC3E}">
        <p14:creationId xmlns:p14="http://schemas.microsoft.com/office/powerpoint/2010/main" val="2845045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419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962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780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DE1F4-5595-4CC2-BC8D-DF5D4DD7D558}"/>
              </a:ext>
            </a:extLst>
          </p:cNvPr>
          <p:cNvSpPr/>
          <p:nvPr/>
        </p:nvSpPr>
        <p:spPr>
          <a:xfrm>
            <a:off x="0" y="6354305"/>
            <a:ext cx="12192000" cy="503695"/>
          </a:xfrm>
          <a:prstGeom prst="rect">
            <a:avLst/>
          </a:prstGeom>
          <a:solidFill>
            <a:schemeClr val="tx1">
              <a:alpha val="9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Step 1 of 5</a:t>
            </a:r>
          </a:p>
        </p:txBody>
      </p:sp>
    </p:spTree>
    <p:extLst>
      <p:ext uri="{BB962C8B-B14F-4D97-AF65-F5344CB8AC3E}">
        <p14:creationId xmlns:p14="http://schemas.microsoft.com/office/powerpoint/2010/main" val="3304391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A283AE-A1AF-4CB5-9816-AD5A9E8E3AA9}"/>
              </a:ext>
            </a:extLst>
          </p:cNvPr>
          <p:cNvSpPr/>
          <p:nvPr/>
        </p:nvSpPr>
        <p:spPr>
          <a:xfrm>
            <a:off x="0" y="6354305"/>
            <a:ext cx="12192000" cy="503695"/>
          </a:xfrm>
          <a:prstGeom prst="rect">
            <a:avLst/>
          </a:prstGeom>
          <a:solidFill>
            <a:schemeClr val="tx1">
              <a:alpha val="9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Step 2 of 5</a:t>
            </a:r>
          </a:p>
        </p:txBody>
      </p:sp>
    </p:spTree>
    <p:extLst>
      <p:ext uri="{BB962C8B-B14F-4D97-AF65-F5344CB8AC3E}">
        <p14:creationId xmlns:p14="http://schemas.microsoft.com/office/powerpoint/2010/main" val="3654780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8657</TotalTime>
  <Words>3378</Words>
  <Application>Microsoft Office PowerPoint</Application>
  <PresentationFormat>Widescreen</PresentationFormat>
  <Paragraphs>351</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Titillium Web</vt:lpstr>
      <vt:lpstr>Office Theme</vt:lpstr>
      <vt:lpstr>Online session: Best practice for adhering to UK Copyright Law when developing Online and blended learning</vt:lpstr>
      <vt:lpstr>House keeping </vt:lpstr>
      <vt:lpstr>What will be covered during this presentation?</vt:lpstr>
      <vt:lpstr>What is Copyright (UK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Fair Dealing</vt:lpstr>
      <vt:lpstr>Section 30 Criticism, Review, Quotation and News Reporting </vt:lpstr>
      <vt:lpstr>Section 32. Illustration for Instruction</vt:lpstr>
      <vt:lpstr>Scenarios of when these exceptions could be used</vt:lpstr>
      <vt:lpstr>PowerPoint Presentation</vt:lpstr>
      <vt:lpstr>PowerPoint Presentation</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Focused 15 minute presentation on Kanopy</dc:title>
  <dc:creator>Greg Walters</dc:creator>
  <cp:lastModifiedBy>Greg Walters</cp:lastModifiedBy>
  <cp:revision>288</cp:revision>
  <dcterms:created xsi:type="dcterms:W3CDTF">2019-11-01T15:42:27Z</dcterms:created>
  <dcterms:modified xsi:type="dcterms:W3CDTF">2020-06-19T12:13:51Z</dcterms:modified>
</cp:coreProperties>
</file>