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16" r:id="rId2"/>
    <p:sldId id="329" r:id="rId3"/>
    <p:sldId id="346" r:id="rId4"/>
    <p:sldId id="347" r:id="rId5"/>
    <p:sldId id="315" r:id="rId6"/>
    <p:sldId id="343" r:id="rId7"/>
    <p:sldId id="30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186" autoAdjust="0"/>
  </p:normalViewPr>
  <p:slideViewPr>
    <p:cSldViewPr>
      <p:cViewPr varScale="1">
        <p:scale>
          <a:sx n="108" d="100"/>
          <a:sy n="108" d="100"/>
        </p:scale>
        <p:origin x="984" y="126"/>
      </p:cViewPr>
      <p:guideLst>
        <p:guide orient="horz" pos="2160"/>
        <p:guide pos="2880"/>
      </p:guideLst>
    </p:cSldViewPr>
  </p:slideViewPr>
  <p:notesTextViewPr>
    <p:cViewPr>
      <p:scale>
        <a:sx n="1" d="1"/>
        <a:sy n="1" d="1"/>
      </p:scale>
      <p:origin x="0" y="0"/>
    </p:cViewPr>
  </p:notesTextViewPr>
  <p:sorterViewPr>
    <p:cViewPr>
      <p:scale>
        <a:sx n="140" d="100"/>
        <a:sy n="140" d="100"/>
      </p:scale>
      <p:origin x="0" y="3468"/>
    </p:cViewPr>
  </p:sorterViewPr>
  <p:notesViewPr>
    <p:cSldViewPr>
      <p:cViewPr varScale="1">
        <p:scale>
          <a:sx n="78" d="100"/>
          <a:sy n="78" d="100"/>
        </p:scale>
        <p:origin x="-37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F03BB-E9CA-46D3-BA2E-9533B8B3AC12}" type="datetimeFigureOut">
              <a:rPr lang="en-GB" smtClean="0"/>
              <a:t>15/08/2017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4AD0A-FBD7-4EDF-9F7C-1E0750DEC2F4}" type="slidenum">
              <a:rPr lang="en-GB" smtClean="0"/>
              <a:t>‹#›</a:t>
            </a:fld>
            <a:endParaRPr lang="en-GB"/>
          </a:p>
        </p:txBody>
      </p:sp>
    </p:spTree>
    <p:extLst>
      <p:ext uri="{BB962C8B-B14F-4D97-AF65-F5344CB8AC3E}">
        <p14:creationId xmlns:p14="http://schemas.microsoft.com/office/powerpoint/2010/main" val="312569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ADE3A8-0AD5-4F08-9496-AFF8824F5702}" type="slidenum">
              <a:rPr lang="en-GB" smtClean="0"/>
              <a:t>2</a:t>
            </a:fld>
            <a:endParaRPr lang="en-GB" dirty="0"/>
          </a:p>
        </p:txBody>
      </p:sp>
    </p:spTree>
    <p:extLst>
      <p:ext uri="{BB962C8B-B14F-4D97-AF65-F5344CB8AC3E}">
        <p14:creationId xmlns:p14="http://schemas.microsoft.com/office/powerpoint/2010/main" val="56636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ADE3A8-0AD5-4F08-9496-AFF8824F5702}" type="slidenum">
              <a:rPr lang="en-GB" smtClean="0"/>
              <a:t>3</a:t>
            </a:fld>
            <a:endParaRPr lang="en-GB" dirty="0"/>
          </a:p>
        </p:txBody>
      </p:sp>
    </p:spTree>
    <p:extLst>
      <p:ext uri="{BB962C8B-B14F-4D97-AF65-F5344CB8AC3E}">
        <p14:creationId xmlns:p14="http://schemas.microsoft.com/office/powerpoint/2010/main" val="226368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ADE3A8-0AD5-4F08-9496-AFF8824F5702}" type="slidenum">
              <a:rPr lang="en-GB" smtClean="0"/>
              <a:t>4</a:t>
            </a:fld>
            <a:endParaRPr lang="en-GB" dirty="0"/>
          </a:p>
        </p:txBody>
      </p:sp>
    </p:spTree>
    <p:extLst>
      <p:ext uri="{BB962C8B-B14F-4D97-AF65-F5344CB8AC3E}">
        <p14:creationId xmlns:p14="http://schemas.microsoft.com/office/powerpoint/2010/main" val="358814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ADE3A8-0AD5-4F08-9496-AFF8824F5702}" type="slidenum">
              <a:rPr lang="en-GB" smtClean="0"/>
              <a:t>5</a:t>
            </a:fld>
            <a:endParaRPr lang="en-GB"/>
          </a:p>
        </p:txBody>
      </p:sp>
    </p:spTree>
    <p:extLst>
      <p:ext uri="{BB962C8B-B14F-4D97-AF65-F5344CB8AC3E}">
        <p14:creationId xmlns:p14="http://schemas.microsoft.com/office/powerpoint/2010/main" val="2696270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6</a:t>
            </a:fld>
            <a:endParaRPr lang="en-GB"/>
          </a:p>
        </p:txBody>
      </p:sp>
    </p:spTree>
    <p:extLst>
      <p:ext uri="{BB962C8B-B14F-4D97-AF65-F5344CB8AC3E}">
        <p14:creationId xmlns:p14="http://schemas.microsoft.com/office/powerpoint/2010/main" val="133318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15/08/2017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54619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15/08/2017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56746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15/08/2017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56084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15/08/2017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314819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C8CC2A-4411-4CA4-A32F-D219B816BDDE}" type="datetimeFigureOut">
              <a:rPr lang="en-GB" smtClean="0"/>
              <a:t>15/08/2017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47111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C8CC2A-4411-4CA4-A32F-D219B816BDDE}" type="datetimeFigureOut">
              <a:rPr lang="en-GB" smtClean="0"/>
              <a:t>15/08/2017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08986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C8CC2A-4411-4CA4-A32F-D219B816BDDE}" type="datetimeFigureOut">
              <a:rPr lang="en-GB" smtClean="0"/>
              <a:t>15/08/2017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28223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C8CC2A-4411-4CA4-A32F-D219B816BDDE}" type="datetimeFigureOut">
              <a:rPr lang="en-GB" smtClean="0"/>
              <a:t>15/08/2017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37233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8CC2A-4411-4CA4-A32F-D219B816BDDE}" type="datetimeFigureOut">
              <a:rPr lang="en-GB" smtClean="0"/>
              <a:t>15/08/2017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69310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CC2A-4411-4CA4-A32F-D219B816BDDE}" type="datetimeFigureOut">
              <a:rPr lang="en-GB" smtClean="0"/>
              <a:t>15/08/2017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20410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CC2A-4411-4CA4-A32F-D219B816BDDE}" type="datetimeFigureOut">
              <a:rPr lang="en-GB" smtClean="0"/>
              <a:t>15/08/2017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53822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8CC2A-4411-4CA4-A32F-D219B816BDDE}" type="datetimeFigureOut">
              <a:rPr lang="en-GB" smtClean="0"/>
              <a:t>15/08/2017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F3319-C533-4FEA-9113-4E371AF674A0}" type="slidenum">
              <a:rPr lang="en-GB" smtClean="0"/>
              <a:t>‹#›</a:t>
            </a:fld>
            <a:endParaRPr lang="en-GB"/>
          </a:p>
        </p:txBody>
      </p:sp>
    </p:spTree>
    <p:extLst>
      <p:ext uri="{BB962C8B-B14F-4D97-AF65-F5344CB8AC3E}">
        <p14:creationId xmlns:p14="http://schemas.microsoft.com/office/powerpoint/2010/main" val="151295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hyperlink" Target="http://www.gla.ac.uk/services/library/openinghoursandlocations/informationforstudents/highdemandcollectio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hyperlink" Target="http://www.gla.ac.uk/services/library/openinghoursandlocations/informationforstudents/highdemandcollection/" TargetMode="External"/><Relationship Id="rId3" Type="http://schemas.openxmlformats.org/officeDocument/2006/relationships/image" Target="../media/image5.png"/><Relationship Id="rId7" Type="http://schemas.openxmlformats.org/officeDocument/2006/relationships/hyperlink" Target="https://m.youtube.com/watch?list=PLhVCXVjD8E3hRAkoTBKszccXkzdd45Hv1&amp;v=X9LDL8PuUIE"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jp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hyperlink" Target="mailto:Kay.Munro@glasgow.ac.uk" TargetMode="External"/><Relationship Id="rId3" Type="http://schemas.openxmlformats.org/officeDocument/2006/relationships/image" Target="../media/image5.png"/><Relationship Id="rId7" Type="http://schemas.openxmlformats.org/officeDocument/2006/relationships/hyperlink" Target="http://www.gla.ac.uk/services/library/help/librarybasic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g"/><Relationship Id="rId10" Type="http://schemas.openxmlformats.org/officeDocument/2006/relationships/image" Target="../media/image13.jpeg"/><Relationship Id="rId4" Type="http://schemas.openxmlformats.org/officeDocument/2006/relationships/image" Target="../media/image6.jpg"/><Relationship Id="rId9" Type="http://schemas.openxmlformats.org/officeDocument/2006/relationships/hyperlink" Target="mailto:Lynn.Irvine@glasgow.ac.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000" y="0"/>
            <a:ext cx="6234545"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0"/>
            <a:ext cx="6607745"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45343"/>
            <a:ext cx="1584176" cy="491369"/>
          </a:xfrm>
          <a:prstGeom prst="rect">
            <a:avLst/>
          </a:prstGeom>
        </p:spPr>
      </p:pic>
      <p:sp>
        <p:nvSpPr>
          <p:cNvPr id="10" name="TextBox 9"/>
          <p:cNvSpPr txBox="1"/>
          <p:nvPr/>
        </p:nvSpPr>
        <p:spPr>
          <a:xfrm>
            <a:off x="169137" y="2685980"/>
            <a:ext cx="4320480" cy="1446550"/>
          </a:xfrm>
          <a:prstGeom prst="rect">
            <a:avLst/>
          </a:prstGeom>
          <a:noFill/>
        </p:spPr>
        <p:txBody>
          <a:bodyPr wrap="square" rtlCol="0">
            <a:spAutoFit/>
          </a:bodyPr>
          <a:lstStyle/>
          <a:p>
            <a:r>
              <a:rPr lang="en-GB" sz="4400" dirty="0">
                <a:solidFill>
                  <a:schemeClr val="bg1"/>
                </a:solidFill>
                <a:latin typeface="Arial" panose="020B0604020202020204" pitchFamily="34" charset="0"/>
                <a:cs typeface="Arial" panose="020B0604020202020204" pitchFamily="34" charset="0"/>
              </a:rPr>
              <a:t>Books in high demand</a:t>
            </a:r>
          </a:p>
        </p:txBody>
      </p:sp>
      <p:pic>
        <p:nvPicPr>
          <p:cNvPr id="13" name="Picture 12">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864" y="5157192"/>
            <a:ext cx="1193800" cy="1193800"/>
          </a:xfrm>
          <a:prstGeom prst="rect">
            <a:avLst/>
          </a:prstGeom>
        </p:spPr>
      </p:pic>
      <p:sp>
        <p:nvSpPr>
          <p:cNvPr id="11" name="TextBox 10"/>
          <p:cNvSpPr txBox="1"/>
          <p:nvPr/>
        </p:nvSpPr>
        <p:spPr>
          <a:xfrm>
            <a:off x="395536" y="1876762"/>
            <a:ext cx="3456384" cy="584775"/>
          </a:xfrm>
          <a:prstGeom prst="rect">
            <a:avLst/>
          </a:prstGeom>
          <a:noFill/>
        </p:spPr>
        <p:txBody>
          <a:bodyPr wrap="square" rtlCol="0">
            <a:spAutoFit/>
          </a:bodyPr>
          <a:lstStyle/>
          <a:p>
            <a:endParaRPr lang="en-GB" sz="3200" dirty="0">
              <a:solidFill>
                <a:srgbClr val="F89A1C"/>
              </a:solidFill>
              <a:latin typeface="Arial" panose="020B0604020202020204" pitchFamily="34" charset="0"/>
              <a:cs typeface="Arial" panose="020B0604020202020204" pitchFamily="34" charset="0"/>
            </a:endParaRPr>
          </a:p>
        </p:txBody>
      </p:sp>
      <p:sp>
        <p:nvSpPr>
          <p:cNvPr id="14" name="TextBox 13"/>
          <p:cNvSpPr txBox="1"/>
          <p:nvPr/>
        </p:nvSpPr>
        <p:spPr>
          <a:xfrm>
            <a:off x="395536" y="1249015"/>
            <a:ext cx="3456384"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Library</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697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legislation basic search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4" descr="legislation basic search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6" descr="legislation basic search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AutoShape 2" descr="Legislation on Westlaw video - Quick intro"/>
          <p:cNvSpPr>
            <a:spLocks noChangeAspect="1" noChangeArrowheads="1"/>
          </p:cNvSpPr>
          <p:nvPr/>
        </p:nvSpPr>
        <p:spPr bwMode="auto">
          <a:xfrm>
            <a:off x="951287" y="2241823"/>
            <a:ext cx="2219325" cy="1476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4" descr="Getting to know Westlaw - Cas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AutoShape 5" descr="Case Law e-learning module"/>
          <p:cNvSpPr>
            <a:spLocks noChangeAspect="1" noChangeArrowheads="1"/>
          </p:cNvSpPr>
          <p:nvPr/>
        </p:nvSpPr>
        <p:spPr bwMode="auto">
          <a:xfrm>
            <a:off x="457200" y="3533775"/>
            <a:ext cx="2400300" cy="186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 name="AutoShape 2" descr="intro imag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AutoShape 4" descr="intro imag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TextBox 16"/>
          <p:cNvSpPr txBox="1"/>
          <p:nvPr/>
        </p:nvSpPr>
        <p:spPr>
          <a:xfrm>
            <a:off x="827584" y="6349596"/>
            <a:ext cx="3960440" cy="369332"/>
          </a:xfrm>
          <a:prstGeom prst="rect">
            <a:avLst/>
          </a:prstGeom>
          <a:noFill/>
        </p:spPr>
        <p:txBody>
          <a:bodyPr wrap="square" rtlCol="0">
            <a:spAutoFit/>
          </a:bodyPr>
          <a:lstStyle/>
          <a:p>
            <a:r>
              <a:rPr lang="en-GB" dirty="0">
                <a:solidFill>
                  <a:schemeClr val="bg1"/>
                </a:solidFill>
              </a:rPr>
              <a:t>Welcome to the Library</a:t>
            </a:r>
          </a:p>
        </p:txBody>
      </p:sp>
      <p:sp>
        <p:nvSpPr>
          <p:cNvPr id="23" name="Title 22">
            <a:extLst>
              <a:ext uri="{FF2B5EF4-FFF2-40B4-BE49-F238E27FC236}">
                <a16:creationId xmlns:a16="http://schemas.microsoft.com/office/drawing/2014/main" id="{05DCE3E0-F078-7541-B598-D1CFC444F5A9}"/>
              </a:ext>
            </a:extLst>
          </p:cNvPr>
          <p:cNvSpPr>
            <a:spLocks noGrp="1"/>
          </p:cNvSpPr>
          <p:nvPr>
            <p:ph type="title"/>
          </p:nvPr>
        </p:nvSpPr>
        <p:spPr/>
        <p:txBody>
          <a:bodyPr>
            <a:normAutofit/>
          </a:bodyPr>
          <a:lstStyle/>
          <a:p>
            <a:r>
              <a:rPr lang="en-GB" sz="2800" dirty="0"/>
              <a:t>Welcome to the University Library</a:t>
            </a:r>
            <a:endParaRPr lang="en-US" sz="2800" dirty="0"/>
          </a:p>
        </p:txBody>
      </p:sp>
      <p:sp>
        <p:nvSpPr>
          <p:cNvPr id="28" name="Content Placeholder 27">
            <a:extLst>
              <a:ext uri="{FF2B5EF4-FFF2-40B4-BE49-F238E27FC236}">
                <a16:creationId xmlns:a16="http://schemas.microsoft.com/office/drawing/2014/main" id="{207E71E2-010F-314A-A4DD-3F5C8AC0CC41}"/>
              </a:ext>
            </a:extLst>
          </p:cNvPr>
          <p:cNvSpPr txBox="1">
            <a:spLocks noGrp="1"/>
          </p:cNvSpPr>
          <p:nvPr>
            <p:ph sz="half" idx="1"/>
          </p:nvPr>
        </p:nvSpPr>
        <p:spPr>
          <a:xfrm>
            <a:off x="457200" y="1600200"/>
            <a:ext cx="4038600" cy="3982629"/>
          </a:xfrm>
          <a:prstGeom prst="rect">
            <a:avLst/>
          </a:prstGeom>
          <a:noFill/>
        </p:spPr>
        <p:txBody>
          <a:bodyPr wrap="square" rtlCol="0">
            <a:spAutoFit/>
          </a:bodyPr>
          <a:lstStyle/>
          <a:p>
            <a:pPr marL="0" indent="0">
              <a:buNone/>
            </a:pPr>
            <a:r>
              <a:rPr lang="en-GB" sz="1600" dirty="0"/>
              <a:t>The Library is here to provide you with resources, spaces and services to support your learning while you are at university.   </a:t>
            </a:r>
          </a:p>
          <a:p>
            <a:pPr marL="0" indent="0">
              <a:buNone/>
            </a:pPr>
            <a:endParaRPr lang="en-GB" sz="1600" dirty="0"/>
          </a:p>
          <a:p>
            <a:pPr marL="0" indent="0">
              <a:buNone/>
            </a:pPr>
            <a:r>
              <a:rPr lang="en-GB" sz="1600" dirty="0"/>
              <a:t>We buy multiple copies of textbooks and where possible we buy eversions to maximise access.  Occasionally there are books which the Library only has a single copy of; for example the book might be out of print or is too expensive for the Library to acquire more than one copy.  There are also times when specific books are in very high demand. </a:t>
            </a:r>
          </a:p>
          <a:p>
            <a:pPr marL="0" indent="0">
              <a:buNone/>
            </a:pPr>
            <a:endParaRPr lang="en-GB" sz="1600" dirty="0"/>
          </a:p>
          <a:p>
            <a:pPr marL="0" indent="0">
              <a:buNone/>
            </a:pPr>
            <a:r>
              <a:rPr lang="en-GB" sz="1600" dirty="0"/>
              <a:t>The Library has a dedicated </a:t>
            </a:r>
            <a:r>
              <a:rPr lang="en-GB" sz="1600" dirty="0">
                <a:hlinkClick r:id="rId7"/>
              </a:rPr>
              <a:t>high demand </a:t>
            </a:r>
            <a:r>
              <a:rPr lang="en-GB" sz="1600" dirty="0" smtClean="0">
                <a:hlinkClick r:id="rId7"/>
              </a:rPr>
              <a:t>space and service </a:t>
            </a:r>
            <a:r>
              <a:rPr lang="en-GB" sz="1600" dirty="0"/>
              <a:t>to accommodate this.  </a:t>
            </a:r>
          </a:p>
        </p:txBody>
      </p:sp>
      <p:pic>
        <p:nvPicPr>
          <p:cNvPr id="2" name="Content Placeholder 5">
            <a:extLst>
              <a:ext uri="{FF2B5EF4-FFF2-40B4-BE49-F238E27FC236}">
                <a16:creationId xmlns:a16="http://schemas.microsoft.com/office/drawing/2014/main" id="{BDF10969-F220-514D-B249-A4158A2C6EFB}"/>
              </a:ext>
            </a:extLst>
          </p:cNvPr>
          <p:cNvPicPr>
            <a:picLocks noGrp="1" noChangeAspect="1"/>
          </p:cNvPicPr>
          <p:nvPr>
            <p:ph sz="half" idx="2"/>
          </p:nvPr>
        </p:nvPicPr>
        <p:blipFill>
          <a:blip r:embed="rId8" cstate="print">
            <a:extLst>
              <a:ext uri="{28A0092B-C50C-407E-A947-70E740481C1C}">
                <a14:useLocalDpi xmlns:a14="http://schemas.microsoft.com/office/drawing/2010/main" val="0"/>
              </a:ext>
            </a:extLst>
          </a:blip>
          <a:stretch>
            <a:fillRect/>
          </a:stretch>
        </p:blipFill>
        <p:spPr>
          <a:xfrm>
            <a:off x="4663442" y="1999962"/>
            <a:ext cx="4038600" cy="2271712"/>
          </a:xfrm>
          <a:prstGeom prst="rect">
            <a:avLst/>
          </a:prstGeom>
        </p:spPr>
      </p:pic>
    </p:spTree>
    <p:extLst>
      <p:ext uri="{BB962C8B-B14F-4D97-AF65-F5344CB8AC3E}">
        <p14:creationId xmlns:p14="http://schemas.microsoft.com/office/powerpoint/2010/main" val="2095874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legislation basic search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4" descr="legislation basic search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6" descr="legislation basic search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AutoShape 2" descr="Legislation on Westlaw video - Quick intro"/>
          <p:cNvSpPr>
            <a:spLocks noChangeAspect="1" noChangeArrowheads="1"/>
          </p:cNvSpPr>
          <p:nvPr/>
        </p:nvSpPr>
        <p:spPr bwMode="auto">
          <a:xfrm>
            <a:off x="951287" y="2241823"/>
            <a:ext cx="2219325" cy="1476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4" descr="Getting to know Westlaw - Cas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AutoShape 5" descr="Case Law e-learning module"/>
          <p:cNvSpPr>
            <a:spLocks noChangeAspect="1" noChangeArrowheads="1"/>
          </p:cNvSpPr>
          <p:nvPr/>
        </p:nvSpPr>
        <p:spPr bwMode="auto">
          <a:xfrm>
            <a:off x="457200" y="3533775"/>
            <a:ext cx="2400300" cy="186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 name="AutoShape 2" descr="intro imag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AutoShape 4" descr="intro imag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TextBox 16"/>
          <p:cNvSpPr txBox="1"/>
          <p:nvPr/>
        </p:nvSpPr>
        <p:spPr>
          <a:xfrm>
            <a:off x="827584" y="6349596"/>
            <a:ext cx="3960440" cy="369332"/>
          </a:xfrm>
          <a:prstGeom prst="rect">
            <a:avLst/>
          </a:prstGeom>
          <a:noFill/>
        </p:spPr>
        <p:txBody>
          <a:bodyPr wrap="square" rtlCol="0">
            <a:spAutoFit/>
          </a:bodyPr>
          <a:lstStyle/>
          <a:p>
            <a:r>
              <a:rPr lang="en-GB" dirty="0" smtClean="0">
                <a:solidFill>
                  <a:schemeClr val="bg1"/>
                </a:solidFill>
              </a:rPr>
              <a:t>Books in high demand</a:t>
            </a:r>
            <a:endParaRPr lang="en-GB" dirty="0">
              <a:solidFill>
                <a:schemeClr val="bg1"/>
              </a:solidFill>
            </a:endParaRPr>
          </a:p>
        </p:txBody>
      </p:sp>
      <p:sp>
        <p:nvSpPr>
          <p:cNvPr id="6" name="Title 5"/>
          <p:cNvSpPr>
            <a:spLocks noGrp="1"/>
          </p:cNvSpPr>
          <p:nvPr>
            <p:ph type="title"/>
          </p:nvPr>
        </p:nvSpPr>
        <p:spPr/>
        <p:txBody>
          <a:bodyPr/>
          <a:lstStyle/>
          <a:p>
            <a:r>
              <a:rPr lang="en-GB" dirty="0"/>
              <a:t>How do I know if a books is in the High Demand collection?</a:t>
            </a:r>
          </a:p>
        </p:txBody>
      </p:sp>
      <p:sp>
        <p:nvSpPr>
          <p:cNvPr id="18" name="Text Placeholder 17"/>
          <p:cNvSpPr>
            <a:spLocks noGrp="1"/>
          </p:cNvSpPr>
          <p:nvPr>
            <p:ph type="body" sz="half" idx="2"/>
          </p:nvPr>
        </p:nvSpPr>
        <p:spPr/>
        <p:txBody>
          <a:bodyPr>
            <a:normAutofit lnSpcReduction="10000"/>
          </a:bodyPr>
          <a:lstStyle/>
          <a:p>
            <a:endParaRPr lang="en-GB" dirty="0" smtClean="0"/>
          </a:p>
          <a:p>
            <a:endParaRPr lang="en-GB" dirty="0" smtClean="0"/>
          </a:p>
          <a:p>
            <a:r>
              <a:rPr lang="en-GB" sz="1600" dirty="0" smtClean="0"/>
              <a:t>Books </a:t>
            </a:r>
            <a:r>
              <a:rPr lang="en-GB" sz="1600" dirty="0"/>
              <a:t>in high demand are on the catalogue.  Often there is a mix of loan periods for multiple copies of books in high demand.  </a:t>
            </a:r>
          </a:p>
          <a:p>
            <a:endParaRPr lang="en-GB" sz="1600" dirty="0"/>
          </a:p>
          <a:p>
            <a:r>
              <a:rPr lang="en-GB" sz="1600" dirty="0"/>
              <a:t>Books in high demand will be on 24 hour loan or 4 hour loan, depending on the number of copies we have.  This will be shown on the catalogue in the </a:t>
            </a:r>
            <a:r>
              <a:rPr lang="en-GB" sz="1600" dirty="0" smtClean="0"/>
              <a:t>Loan Type and Location column in the book’s catalogue record.</a:t>
            </a:r>
            <a:endParaRPr lang="en-GB" sz="1600" dirty="0"/>
          </a:p>
          <a:p>
            <a:endParaRPr lang="en-GB" sz="1600" dirty="0"/>
          </a:p>
          <a:p>
            <a:r>
              <a:rPr lang="en-GB" sz="1600" dirty="0"/>
              <a:t>If the high demand copies are out on loan, there may be other copies available in the main collection.  Remember to check. </a:t>
            </a:r>
          </a:p>
          <a:p>
            <a:endParaRPr lang="en-US" dirty="0"/>
          </a:p>
          <a:p>
            <a:endParaRPr lang="en-GB" dirty="0"/>
          </a:p>
        </p:txBody>
      </p:sp>
      <p:pic>
        <p:nvPicPr>
          <p:cNvPr id="20" name="Content Placeholder 19"/>
          <p:cNvPicPr>
            <a:picLocks noGrp="1" noChangeAspect="1"/>
          </p:cNvPicPr>
          <p:nvPr>
            <p:ph idx="1"/>
          </p:nvPr>
        </p:nvPicPr>
        <p:blipFill>
          <a:blip r:embed="rId7"/>
          <a:stretch>
            <a:fillRect/>
          </a:stretch>
        </p:blipFill>
        <p:spPr>
          <a:xfrm>
            <a:off x="3575049" y="1679189"/>
            <a:ext cx="5362453" cy="3189971"/>
          </a:xfrm>
          <a:prstGeom prst="rect">
            <a:avLst/>
          </a:prstGeom>
          <a:ln w="19050">
            <a:solidFill>
              <a:schemeClr val="tx2"/>
            </a:solidFill>
          </a:ln>
        </p:spPr>
      </p:pic>
      <p:sp>
        <p:nvSpPr>
          <p:cNvPr id="21" name="Rounded Rectangle 20"/>
          <p:cNvSpPr/>
          <p:nvPr/>
        </p:nvSpPr>
        <p:spPr>
          <a:xfrm>
            <a:off x="4139952" y="3645024"/>
            <a:ext cx="1944216"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788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legislation basic search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4" descr="legislation basic search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6" descr="legislation basic search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AutoShape 2" descr="Legislation on Westlaw video - Quick intro"/>
          <p:cNvSpPr>
            <a:spLocks noChangeAspect="1" noChangeArrowheads="1"/>
          </p:cNvSpPr>
          <p:nvPr/>
        </p:nvSpPr>
        <p:spPr bwMode="auto">
          <a:xfrm>
            <a:off x="951287" y="2241823"/>
            <a:ext cx="2219325" cy="1476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4" descr="Getting to know Westlaw - Cas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AutoShape 5" descr="Case Law e-learning module"/>
          <p:cNvSpPr>
            <a:spLocks noChangeAspect="1" noChangeArrowheads="1"/>
          </p:cNvSpPr>
          <p:nvPr/>
        </p:nvSpPr>
        <p:spPr bwMode="auto">
          <a:xfrm>
            <a:off x="457200" y="3533775"/>
            <a:ext cx="2400300" cy="186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 name="AutoShape 2" descr="intro imag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AutoShape 4" descr="intro imag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TextBox 16"/>
          <p:cNvSpPr txBox="1"/>
          <p:nvPr/>
        </p:nvSpPr>
        <p:spPr>
          <a:xfrm>
            <a:off x="827584" y="6349596"/>
            <a:ext cx="3960440" cy="369332"/>
          </a:xfrm>
          <a:prstGeom prst="rect">
            <a:avLst/>
          </a:prstGeom>
          <a:noFill/>
        </p:spPr>
        <p:txBody>
          <a:bodyPr wrap="square" rtlCol="0">
            <a:spAutoFit/>
          </a:bodyPr>
          <a:lstStyle/>
          <a:p>
            <a:r>
              <a:rPr lang="en-GB" dirty="0">
                <a:solidFill>
                  <a:schemeClr val="bg1"/>
                </a:solidFill>
              </a:rPr>
              <a:t>Welcome to the Library</a:t>
            </a:r>
          </a:p>
        </p:txBody>
      </p:sp>
      <p:sp>
        <p:nvSpPr>
          <p:cNvPr id="6" name="Title 5"/>
          <p:cNvSpPr>
            <a:spLocks noGrp="1"/>
          </p:cNvSpPr>
          <p:nvPr>
            <p:ph type="title"/>
          </p:nvPr>
        </p:nvSpPr>
        <p:spPr/>
        <p:txBody>
          <a:bodyPr/>
          <a:lstStyle/>
          <a:p>
            <a:r>
              <a:rPr lang="en-GB" dirty="0"/>
              <a:t>Library High </a:t>
            </a:r>
            <a:r>
              <a:rPr lang="en-GB" dirty="0" smtClean="0"/>
              <a:t>Demand Area</a:t>
            </a:r>
            <a:endParaRPr lang="en-GB" dirty="0"/>
          </a:p>
        </p:txBody>
      </p:sp>
      <p:sp>
        <p:nvSpPr>
          <p:cNvPr id="18" name="Text Placeholder 17"/>
          <p:cNvSpPr>
            <a:spLocks noGrp="1"/>
          </p:cNvSpPr>
          <p:nvPr>
            <p:ph type="body" sz="half" idx="2"/>
          </p:nvPr>
        </p:nvSpPr>
        <p:spPr/>
        <p:txBody>
          <a:bodyPr>
            <a:normAutofit fontScale="92500" lnSpcReduction="10000"/>
          </a:bodyPr>
          <a:lstStyle/>
          <a:p>
            <a:endParaRPr lang="en-GB" dirty="0" smtClean="0"/>
          </a:p>
          <a:p>
            <a:r>
              <a:rPr lang="en-GB" sz="1600" dirty="0"/>
              <a:t>The High Demand area </a:t>
            </a:r>
            <a:r>
              <a:rPr lang="en-GB" sz="1600" dirty="0" smtClean="0"/>
              <a:t>on Level 3 of the Library is </a:t>
            </a:r>
            <a:r>
              <a:rPr lang="en-GB" sz="1600" dirty="0"/>
              <a:t>secure and you cannot take books out without issuing them first.  There are printing, scanning and photocopying facilities in the </a:t>
            </a:r>
            <a:r>
              <a:rPr lang="en-GB" sz="1600" dirty="0" smtClean="0"/>
              <a:t>area so you can, if you prefer, </a:t>
            </a:r>
            <a:r>
              <a:rPr lang="en-GB" sz="1600" dirty="0" err="1" smtClean="0"/>
              <a:t>uwse</a:t>
            </a:r>
            <a:r>
              <a:rPr lang="en-GB" sz="1600" dirty="0" smtClean="0"/>
              <a:t> the books in the area without taking them out.  </a:t>
            </a:r>
            <a:r>
              <a:rPr lang="en-GB" sz="1600" smtClean="0"/>
              <a:t>Here is a </a:t>
            </a:r>
            <a:r>
              <a:rPr lang="en-GB" sz="1600" smtClean="0">
                <a:hlinkClick r:id="rId7"/>
              </a:rPr>
              <a:t> </a:t>
            </a:r>
            <a:r>
              <a:rPr lang="en-GB" sz="1600" dirty="0">
                <a:hlinkClick r:id="rId7"/>
              </a:rPr>
              <a:t>Library video on how to issue books in the High Demand Area.  </a:t>
            </a:r>
            <a:endParaRPr lang="en-GB" sz="1600" dirty="0"/>
          </a:p>
          <a:p>
            <a:endParaRPr lang="en-GB" sz="1600" dirty="0"/>
          </a:p>
          <a:p>
            <a:r>
              <a:rPr lang="en-GB" sz="1600" dirty="0"/>
              <a:t>When you issue the books you will get a receipt telling you when the books are due back.  </a:t>
            </a:r>
          </a:p>
          <a:p>
            <a:endParaRPr lang="en-GB" sz="1600" dirty="0"/>
          </a:p>
          <a:p>
            <a:r>
              <a:rPr lang="en-GB" sz="1600" dirty="0"/>
              <a:t>Since books in this area are highly sought after, there are fines for late return.  </a:t>
            </a:r>
            <a:r>
              <a:rPr lang="en-GB" sz="1600" dirty="0">
                <a:hlinkClick r:id="rId8"/>
              </a:rPr>
              <a:t>See our web page for details.</a:t>
            </a:r>
            <a:endParaRPr lang="en-GB" sz="1600" dirty="0"/>
          </a:p>
          <a:p>
            <a:endParaRPr lang="en-GB" sz="1600" dirty="0"/>
          </a:p>
          <a:p>
            <a:endParaRPr lang="en-GB" dirty="0" smtClean="0"/>
          </a:p>
          <a:p>
            <a:endParaRPr lang="en-US" dirty="0"/>
          </a:p>
          <a:p>
            <a:endParaRPr lang="en-GB" dirty="0"/>
          </a:p>
        </p:txBody>
      </p:sp>
      <p:pic>
        <p:nvPicPr>
          <p:cNvPr id="22" name="Content Placeholder 5">
            <a:extLst>
              <a:ext uri="{FF2B5EF4-FFF2-40B4-BE49-F238E27FC236}">
                <a16:creationId xmlns:a16="http://schemas.microsoft.com/office/drawing/2014/main" id="{AA944A30-7078-1641-80A7-FA6893DC72BC}"/>
              </a:ext>
            </a:extLst>
          </p:cNvPr>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3852738" y="922337"/>
            <a:ext cx="5111750" cy="2875359"/>
          </a:xfrm>
          <a:prstGeom prst="rect">
            <a:avLst/>
          </a:prstGeom>
        </p:spPr>
      </p:pic>
      <p:pic>
        <p:nvPicPr>
          <p:cNvPr id="23" name="Picture 7">
            <a:extLst>
              <a:ext uri="{FF2B5EF4-FFF2-40B4-BE49-F238E27FC236}">
                <a16:creationId xmlns:a16="http://schemas.microsoft.com/office/drawing/2014/main" id="{0D963C31-A339-3B4C-B5D1-C30EE69E9AEA}"/>
              </a:ext>
            </a:extLst>
          </p:cNvPr>
          <p:cNvPicPr>
            <a:picLocks noChangeAspect="1"/>
          </p:cNvPicPr>
          <p:nvPr/>
        </p:nvPicPr>
        <p:blipFill rotWithShape="1">
          <a:blip r:embed="rId10">
            <a:extLst>
              <a:ext uri="{28A0092B-C50C-407E-A947-70E740481C1C}">
                <a14:useLocalDpi xmlns:a14="http://schemas.microsoft.com/office/drawing/2010/main" val="0"/>
              </a:ext>
            </a:extLst>
          </a:blip>
          <a:srcRect l="3602" t="64338" r="54062" b="10726"/>
          <a:stretch/>
        </p:blipFill>
        <p:spPr>
          <a:xfrm>
            <a:off x="3860531" y="3797696"/>
            <a:ext cx="5096163" cy="2251884"/>
          </a:xfrm>
          <a:prstGeom prst="rect">
            <a:avLst/>
          </a:prstGeom>
        </p:spPr>
      </p:pic>
    </p:spTree>
    <p:extLst>
      <p:ext uri="{BB962C8B-B14F-4D97-AF65-F5344CB8AC3E}">
        <p14:creationId xmlns:p14="http://schemas.microsoft.com/office/powerpoint/2010/main" val="482074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0246" y="592155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5576" y="6363745"/>
            <a:ext cx="5760640" cy="369332"/>
          </a:xfrm>
          <a:prstGeom prst="rect">
            <a:avLst/>
          </a:prstGeom>
          <a:noFill/>
        </p:spPr>
        <p:txBody>
          <a:bodyPr wrap="square" rtlCol="0">
            <a:spAutoFit/>
          </a:bodyPr>
          <a:lstStyle/>
          <a:p>
            <a:r>
              <a:rPr lang="en-GB" dirty="0">
                <a:solidFill>
                  <a:schemeClr val="bg1"/>
                </a:solidFill>
              </a:rPr>
              <a:t>High Demand Area – returning books</a:t>
            </a:r>
          </a:p>
        </p:txBody>
      </p:sp>
      <p:sp>
        <p:nvSpPr>
          <p:cNvPr id="13" name="Title 12">
            <a:extLst>
              <a:ext uri="{FF2B5EF4-FFF2-40B4-BE49-F238E27FC236}">
                <a16:creationId xmlns:a16="http://schemas.microsoft.com/office/drawing/2014/main" id="{4722A9A7-4D8C-624A-AFE2-67CDDDB350D7}"/>
              </a:ext>
            </a:extLst>
          </p:cNvPr>
          <p:cNvSpPr>
            <a:spLocks noGrp="1"/>
          </p:cNvSpPr>
          <p:nvPr>
            <p:ph type="title"/>
          </p:nvPr>
        </p:nvSpPr>
        <p:spPr/>
        <p:txBody>
          <a:bodyPr>
            <a:normAutofit/>
          </a:bodyPr>
          <a:lstStyle/>
          <a:p>
            <a:r>
              <a:rPr lang="en-GB" sz="2800" dirty="0"/>
              <a:t>Returning books to the High Demand Area</a:t>
            </a:r>
            <a:endParaRPr lang="en-US" sz="2800" dirty="0"/>
          </a:p>
        </p:txBody>
      </p:sp>
      <p:sp>
        <p:nvSpPr>
          <p:cNvPr id="3" name="Content Placeholder 2">
            <a:extLst>
              <a:ext uri="{FF2B5EF4-FFF2-40B4-BE49-F238E27FC236}">
                <a16:creationId xmlns:a16="http://schemas.microsoft.com/office/drawing/2014/main" id="{EA47C690-261A-2D4D-9B96-D02ABFD7AE75}"/>
              </a:ext>
            </a:extLst>
          </p:cNvPr>
          <p:cNvSpPr>
            <a:spLocks noGrp="1"/>
          </p:cNvSpPr>
          <p:nvPr>
            <p:ph sz="half" idx="1"/>
          </p:nvPr>
        </p:nvSpPr>
        <p:spPr/>
        <p:txBody>
          <a:bodyPr>
            <a:normAutofit/>
          </a:bodyPr>
          <a:lstStyle/>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smtClean="0"/>
              <a:t>To ensure that books are available quickly, please return </a:t>
            </a:r>
            <a:r>
              <a:rPr lang="en-GB" sz="1600" dirty="0"/>
              <a:t>h</a:t>
            </a:r>
            <a:r>
              <a:rPr lang="en-GB" sz="1600" dirty="0" smtClean="0"/>
              <a:t>igh </a:t>
            </a:r>
            <a:r>
              <a:rPr lang="en-GB" sz="1600" dirty="0"/>
              <a:t>d</a:t>
            </a:r>
            <a:r>
              <a:rPr lang="en-GB" sz="1600" dirty="0" smtClean="0"/>
              <a:t>emand </a:t>
            </a:r>
            <a:r>
              <a:rPr lang="en-GB" sz="1600" dirty="0"/>
              <a:t>books </a:t>
            </a:r>
            <a:r>
              <a:rPr lang="en-GB" sz="1600" dirty="0" smtClean="0"/>
              <a:t>to the High </a:t>
            </a:r>
            <a:r>
              <a:rPr lang="en-GB" sz="1600" dirty="0"/>
              <a:t>Demand Area using </a:t>
            </a:r>
            <a:r>
              <a:rPr lang="en-GB" sz="1600" dirty="0" smtClean="0"/>
              <a:t>the</a:t>
            </a:r>
            <a:r>
              <a:rPr lang="en-GB" sz="1600" dirty="0"/>
              <a:t> red </a:t>
            </a:r>
            <a:r>
              <a:rPr lang="en-GB" sz="1600" dirty="0" smtClean="0"/>
              <a:t>self </a:t>
            </a:r>
            <a:r>
              <a:rPr lang="en-GB" sz="1600" dirty="0"/>
              <a:t>issue</a:t>
            </a:r>
            <a:r>
              <a:rPr lang="en-GB" sz="1600" dirty="0" smtClean="0"/>
              <a:t> machine there.  </a:t>
            </a:r>
            <a:r>
              <a:rPr lang="en-GB" sz="1600" dirty="0"/>
              <a:t>The screen will advise you to either place the book on the shelving trolley or in the white book bin next to the machines.</a:t>
            </a:r>
          </a:p>
          <a:p>
            <a:pPr marL="0" indent="0">
              <a:buNone/>
            </a:pPr>
            <a:endParaRPr lang="en-GB" sz="1600" dirty="0"/>
          </a:p>
          <a:p>
            <a:pPr marL="0" indent="0">
              <a:buNone/>
            </a:pPr>
            <a:r>
              <a:rPr lang="en-GB" sz="1600" dirty="0"/>
              <a:t>You cannot renew </a:t>
            </a:r>
            <a:r>
              <a:rPr lang="en-GB" sz="1600" dirty="0" smtClean="0"/>
              <a:t>high </a:t>
            </a:r>
            <a:r>
              <a:rPr lang="en-GB" sz="1600" dirty="0"/>
              <a:t>d</a:t>
            </a:r>
            <a:r>
              <a:rPr lang="en-GB" sz="1600" dirty="0" smtClean="0"/>
              <a:t>emand </a:t>
            </a:r>
            <a:r>
              <a:rPr lang="en-GB" sz="1600" dirty="0"/>
              <a:t>books but you can take them out again if no one else has placed a hold.</a:t>
            </a:r>
          </a:p>
          <a:p>
            <a:pPr marL="0" indent="0">
              <a:buNone/>
            </a:pPr>
            <a:endParaRPr lang="en-GB" sz="1600" dirty="0"/>
          </a:p>
          <a:p>
            <a:pPr marL="0" indent="0">
              <a:buNone/>
            </a:pPr>
            <a:endParaRPr lang="en-US" sz="1600" dirty="0"/>
          </a:p>
        </p:txBody>
      </p:sp>
      <p:pic>
        <p:nvPicPr>
          <p:cNvPr id="10" name="Picture 10">
            <a:extLst>
              <a:ext uri="{FF2B5EF4-FFF2-40B4-BE49-F238E27FC236}">
                <a16:creationId xmlns:a16="http://schemas.microsoft.com/office/drawing/2014/main" id="{70F827A7-A62D-1E47-BA0F-0F0826629CFF}"/>
              </a:ext>
            </a:extLst>
          </p:cNvPr>
          <p:cNvPicPr>
            <a:picLocks noGrp="1" noChangeAspect="1"/>
          </p:cNvPicPr>
          <p:nvPr>
            <p:ph sz="half" idx="2"/>
          </p:nvPr>
        </p:nvPicPr>
        <p:blipFill rotWithShape="1">
          <a:blip r:embed="rId7" cstate="print">
            <a:extLst>
              <a:ext uri="{28A0092B-C50C-407E-A947-70E740481C1C}">
                <a14:useLocalDpi xmlns:a14="http://schemas.microsoft.com/office/drawing/2010/main" val="0"/>
              </a:ext>
            </a:extLst>
          </a:blip>
          <a:srcRect t="20038" r="23435" b="25836"/>
          <a:stretch/>
        </p:blipFill>
        <p:spPr>
          <a:xfrm>
            <a:off x="4456367" y="2380862"/>
            <a:ext cx="4687633" cy="2485377"/>
          </a:xfrm>
          <a:prstGeom prst="rect">
            <a:avLst/>
          </a:prstGeom>
        </p:spPr>
      </p:pic>
    </p:spTree>
    <p:extLst>
      <p:ext uri="{BB962C8B-B14F-4D97-AF65-F5344CB8AC3E}">
        <p14:creationId xmlns:p14="http://schemas.microsoft.com/office/powerpoint/2010/main" val="2421850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301"/>
            <a:ext cx="9144000" cy="589085"/>
          </a:xfrm>
          <a:prstGeom prst="rect">
            <a:avLst/>
          </a:prstGeom>
        </p:spPr>
      </p:pic>
      <p:sp>
        <p:nvSpPr>
          <p:cNvPr id="6" name="TextBox 5"/>
          <p:cNvSpPr txBox="1"/>
          <p:nvPr/>
        </p:nvSpPr>
        <p:spPr>
          <a:xfrm>
            <a:off x="660500" y="6357642"/>
            <a:ext cx="5760640" cy="830997"/>
          </a:xfrm>
          <a:prstGeom prst="rect">
            <a:avLst/>
          </a:prstGeom>
          <a:noFill/>
        </p:spPr>
        <p:txBody>
          <a:bodyPr wrap="square" rtlCol="0">
            <a:spAutoFit/>
          </a:bodyPr>
          <a:lstStyle/>
          <a:p>
            <a:r>
              <a:rPr lang="en-GB" sz="2400" dirty="0">
                <a:solidFill>
                  <a:prstClr val="white"/>
                </a:solidFill>
                <a:latin typeface="+mj-lt"/>
                <a:cs typeface="Arial" panose="020B0604020202020204" pitchFamily="34" charset="0"/>
              </a:rPr>
              <a:t>Further help</a:t>
            </a:r>
          </a:p>
          <a:p>
            <a:endParaRPr lang="en-GB" sz="2400" dirty="0">
              <a:solidFill>
                <a:prstClr val="white"/>
              </a:solidFill>
              <a:latin typeface="+mj-lt"/>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50"/>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7"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20" y="6328905"/>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27"/>
          <p:cNvSpPr txBox="1">
            <a:spLocks noChangeArrowheads="1"/>
          </p:cNvSpPr>
          <p:nvPr/>
        </p:nvSpPr>
        <p:spPr bwMode="auto">
          <a:xfrm>
            <a:off x="147949" y="491817"/>
            <a:ext cx="7592403"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213B"/>
              </a:buClr>
              <a:buChar char="•"/>
              <a:defRPr sz="2400" b="1">
                <a:solidFill>
                  <a:schemeClr val="tx1"/>
                </a:solidFill>
                <a:latin typeface="Arial" charset="0"/>
                <a:ea typeface="ＭＳ Ｐゴシック" pitchFamily="34" charset="-128"/>
              </a:defRPr>
            </a:lvl1pPr>
            <a:lvl2pPr marL="742950" indent="-285750" eaLnBrk="0" hangingPunct="0">
              <a:spcBef>
                <a:spcPct val="20000"/>
              </a:spcBef>
              <a:buClr>
                <a:srgbClr val="00213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213B"/>
              </a:buClr>
              <a:buChar char="•"/>
              <a:defRPr sz="2000" b="1">
                <a:solidFill>
                  <a:schemeClr val="tx1"/>
                </a:solidFill>
                <a:latin typeface="Arial" charset="0"/>
                <a:ea typeface="ＭＳ Ｐゴシック" pitchFamily="34" charset="-128"/>
              </a:defRPr>
            </a:lvl3pPr>
            <a:lvl4pPr marL="1600200" indent="-228600" eaLnBrk="0" hangingPunct="0">
              <a:spcBef>
                <a:spcPct val="20000"/>
              </a:spcBef>
              <a:buClr>
                <a:srgbClr val="00213B"/>
              </a:buClr>
              <a:buFont typeface="Arial" charset="0"/>
              <a:buChar char="–"/>
              <a:defRPr>
                <a:solidFill>
                  <a:schemeClr val="tx1"/>
                </a:solidFill>
                <a:latin typeface="Arial" charset="0"/>
                <a:ea typeface="ＭＳ Ｐゴシック" pitchFamily="34" charset="-128"/>
              </a:defRPr>
            </a:lvl4pPr>
            <a:lvl5pPr marL="2057400" indent="-228600" eaLnBrk="0" hangingPunct="0">
              <a:spcBef>
                <a:spcPct val="20000"/>
              </a:spcBef>
              <a:buClr>
                <a:srgbClr val="00213B"/>
              </a:buClr>
              <a:buFont typeface="Arial" charset="0"/>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9pPr>
          </a:lstStyle>
          <a:p>
            <a:pPr eaLnBrk="1" hangingPunct="1">
              <a:spcBef>
                <a:spcPct val="0"/>
              </a:spcBef>
              <a:buFontTx/>
              <a:buNone/>
            </a:pPr>
            <a:r>
              <a:rPr lang="en-GB" altLang="en-US" sz="2000" b="0" dirty="0">
                <a:latin typeface="+mn-lt"/>
              </a:rPr>
              <a:t>Further Help</a:t>
            </a:r>
          </a:p>
          <a:p>
            <a:pPr eaLnBrk="1" hangingPunct="1">
              <a:spcBef>
                <a:spcPct val="0"/>
              </a:spcBef>
              <a:buFontTx/>
              <a:buNone/>
            </a:pPr>
            <a:endParaRPr lang="en-GB" altLang="en-US" sz="2000" b="0" dirty="0">
              <a:latin typeface="+mn-lt"/>
            </a:endParaRPr>
          </a:p>
          <a:p>
            <a:pPr eaLnBrk="1" hangingPunct="1">
              <a:spcBef>
                <a:spcPct val="0"/>
              </a:spcBef>
              <a:buNone/>
            </a:pPr>
            <a:r>
              <a:rPr lang="en-GB" altLang="en-US" sz="2000" b="0" dirty="0">
                <a:solidFill>
                  <a:prstClr val="black"/>
                </a:solidFill>
                <a:latin typeface="Calibri"/>
              </a:rPr>
              <a:t>See our </a:t>
            </a:r>
            <a:r>
              <a:rPr lang="en-GB" altLang="en-US" sz="2000" b="0" dirty="0">
                <a:solidFill>
                  <a:prstClr val="black"/>
                </a:solidFill>
                <a:latin typeface="Calibri"/>
                <a:hlinkClick r:id="rId7"/>
              </a:rPr>
              <a:t>Library Basics page </a:t>
            </a:r>
            <a:r>
              <a:rPr lang="en-GB" altLang="en-US" sz="2000" b="0" dirty="0">
                <a:solidFill>
                  <a:prstClr val="black"/>
                </a:solidFill>
                <a:latin typeface="Calibri"/>
              </a:rPr>
              <a:t>with an introductory Library video, help guides and our Moodle Course for full help with </a:t>
            </a:r>
            <a:r>
              <a:rPr lang="en-GB" altLang="en-US" sz="2000" b="0" dirty="0" smtClean="0">
                <a:solidFill>
                  <a:prstClr val="black"/>
                </a:solidFill>
                <a:latin typeface="Calibri"/>
              </a:rPr>
              <a:t>Library </a:t>
            </a:r>
            <a:r>
              <a:rPr lang="en-GB" altLang="en-US" sz="2000" b="0" dirty="0">
                <a:solidFill>
                  <a:prstClr val="black"/>
                </a:solidFill>
                <a:latin typeface="Calibri"/>
              </a:rPr>
              <a:t>services.</a:t>
            </a:r>
          </a:p>
          <a:p>
            <a:pPr eaLnBrk="1" hangingPunct="1">
              <a:spcBef>
                <a:spcPct val="0"/>
              </a:spcBef>
              <a:buFontTx/>
              <a:buNone/>
            </a:pPr>
            <a:endParaRPr lang="en-GB" altLang="en-US" sz="2000" b="0" dirty="0">
              <a:latin typeface="+mn-lt"/>
            </a:endParaRPr>
          </a:p>
          <a:p>
            <a:pPr eaLnBrk="1" hangingPunct="1">
              <a:spcBef>
                <a:spcPct val="0"/>
              </a:spcBef>
              <a:buFontTx/>
              <a:buNone/>
            </a:pPr>
            <a:r>
              <a:rPr lang="en-GB" altLang="en-US" sz="2000" b="0" dirty="0">
                <a:latin typeface="+mn-lt"/>
              </a:rPr>
              <a:t>If you would like to speak to someone, please get in touch with your College Librarians – Kay Munro and Lynn Irvine:</a:t>
            </a:r>
          </a:p>
          <a:p>
            <a:pPr eaLnBrk="1" hangingPunct="1">
              <a:spcBef>
                <a:spcPct val="0"/>
              </a:spcBef>
              <a:buFontTx/>
              <a:buNone/>
            </a:pPr>
            <a:endParaRPr lang="en-GB" altLang="en-US" sz="2000" b="0" dirty="0">
              <a:latin typeface="+mn-lt"/>
            </a:endParaRPr>
          </a:p>
          <a:p>
            <a:pPr eaLnBrk="1" hangingPunct="1">
              <a:spcBef>
                <a:spcPct val="0"/>
              </a:spcBef>
              <a:buFontTx/>
              <a:buNone/>
            </a:pPr>
            <a:r>
              <a:rPr lang="en-GB" altLang="en-US" sz="2000" b="0" dirty="0">
                <a:latin typeface="Calibri" panose="020F0502020204030204" pitchFamily="34" charset="0"/>
                <a:cs typeface="Calibri" panose="020F0502020204030204" pitchFamily="34" charset="0"/>
                <a:hlinkClick r:id="rId8"/>
              </a:rPr>
              <a:t>Kay.Munro@glasgow.ac.uk</a:t>
            </a:r>
            <a:endParaRPr lang="en-GB" altLang="en-US" sz="2000" b="0" dirty="0">
              <a:latin typeface="Calibri" panose="020F0502020204030204" pitchFamily="34" charset="0"/>
              <a:cs typeface="Calibri" panose="020F0502020204030204" pitchFamily="34" charset="0"/>
            </a:endParaRPr>
          </a:p>
          <a:p>
            <a:pPr eaLnBrk="1" hangingPunct="1">
              <a:spcBef>
                <a:spcPct val="0"/>
              </a:spcBef>
              <a:buFontTx/>
              <a:buNone/>
            </a:pPr>
            <a:r>
              <a:rPr lang="en-GB" altLang="en-US" sz="2000" b="0" dirty="0">
                <a:latin typeface="Calibri" panose="020F0502020204030204" pitchFamily="34" charset="0"/>
                <a:cs typeface="Calibri" panose="020F0502020204030204" pitchFamily="34" charset="0"/>
              </a:rPr>
              <a:t>Library Room 810</a:t>
            </a:r>
          </a:p>
          <a:p>
            <a:pPr eaLnBrk="1" hangingPunct="1">
              <a:spcBef>
                <a:spcPct val="0"/>
              </a:spcBef>
              <a:buFontTx/>
              <a:buNone/>
            </a:pPr>
            <a:r>
              <a:rPr lang="en-GB" altLang="en-US" sz="2000" b="0" dirty="0">
                <a:latin typeface="Calibri" panose="020F0502020204030204" pitchFamily="34" charset="0"/>
                <a:cs typeface="Calibri" panose="020F0502020204030204" pitchFamily="34" charset="0"/>
              </a:rPr>
              <a:t>0141 330 6741</a:t>
            </a:r>
          </a:p>
          <a:p>
            <a:pPr eaLnBrk="1" hangingPunct="1">
              <a:spcBef>
                <a:spcPct val="0"/>
              </a:spcBef>
              <a:buFontTx/>
              <a:buNone/>
            </a:pPr>
            <a:endParaRPr lang="en-GB" altLang="en-US" sz="2000" b="0" dirty="0">
              <a:latin typeface="Calibri" panose="020F0502020204030204" pitchFamily="34" charset="0"/>
              <a:cs typeface="Calibri" panose="020F0502020204030204" pitchFamily="34" charset="0"/>
            </a:endParaRPr>
          </a:p>
          <a:p>
            <a:pPr eaLnBrk="1" hangingPunct="1">
              <a:spcBef>
                <a:spcPct val="0"/>
              </a:spcBef>
              <a:buFontTx/>
              <a:buNone/>
            </a:pPr>
            <a:r>
              <a:rPr lang="en-GB" altLang="en-US" sz="2000" b="0" dirty="0">
                <a:latin typeface="Calibri" panose="020F0502020204030204" pitchFamily="34" charset="0"/>
                <a:cs typeface="Calibri" panose="020F0502020204030204" pitchFamily="34" charset="0"/>
                <a:hlinkClick r:id="rId9"/>
              </a:rPr>
              <a:t>Lynn.Irvine@glasgow.ac.uk</a:t>
            </a:r>
            <a:endParaRPr lang="en-GB" altLang="en-US" sz="2000" b="0" dirty="0">
              <a:latin typeface="Calibri" panose="020F0502020204030204" pitchFamily="34" charset="0"/>
              <a:cs typeface="Calibri" panose="020F0502020204030204" pitchFamily="34" charset="0"/>
            </a:endParaRPr>
          </a:p>
          <a:p>
            <a:pPr eaLnBrk="1" hangingPunct="1">
              <a:spcBef>
                <a:spcPct val="0"/>
              </a:spcBef>
              <a:buFontTx/>
              <a:buNone/>
            </a:pPr>
            <a:r>
              <a:rPr lang="en-GB" altLang="en-US" sz="2000" b="0" dirty="0">
                <a:latin typeface="Calibri" panose="020F0502020204030204" pitchFamily="34" charset="0"/>
                <a:cs typeface="Calibri" panose="020F0502020204030204" pitchFamily="34" charset="0"/>
              </a:rPr>
              <a:t>Library Room 810</a:t>
            </a:r>
          </a:p>
          <a:p>
            <a:pPr eaLnBrk="1" hangingPunct="1">
              <a:spcBef>
                <a:spcPct val="0"/>
              </a:spcBef>
              <a:buFontTx/>
              <a:buNone/>
            </a:pPr>
            <a:r>
              <a:rPr lang="en-GB" altLang="en-US" sz="2000" b="0" dirty="0">
                <a:latin typeface="Calibri" panose="020F0502020204030204" pitchFamily="34" charset="0"/>
                <a:cs typeface="Calibri" panose="020F0502020204030204" pitchFamily="34" charset="0"/>
              </a:rPr>
              <a:t>0141 330 7094</a:t>
            </a:r>
          </a:p>
          <a:p>
            <a:pPr eaLnBrk="1" hangingPunct="1">
              <a:spcBef>
                <a:spcPct val="0"/>
              </a:spcBef>
              <a:buFontTx/>
              <a:buNone/>
            </a:pPr>
            <a:endParaRPr lang="en-GB" altLang="en-US" sz="2000" b="0" dirty="0">
              <a:latin typeface="Calibri" panose="020F0502020204030204" pitchFamily="34" charset="0"/>
              <a:cs typeface="Calibri" panose="020F0502020204030204" pitchFamily="34" charset="0"/>
            </a:endParaRPr>
          </a:p>
          <a:p>
            <a:pPr eaLnBrk="1" hangingPunct="1">
              <a:spcBef>
                <a:spcPct val="0"/>
              </a:spcBef>
              <a:buFontTx/>
              <a:buNone/>
            </a:pPr>
            <a:endParaRPr lang="en-GB" altLang="en-US" sz="2000" b="0" dirty="0">
              <a:latin typeface="Calibri" panose="020F0502020204030204" pitchFamily="34" charset="0"/>
              <a:cs typeface="Calibri" panose="020F0502020204030204" pitchFamily="34" charset="0"/>
            </a:endParaRPr>
          </a:p>
        </p:txBody>
      </p:sp>
      <p:sp>
        <p:nvSpPr>
          <p:cNvPr id="10" name="TextBox 27"/>
          <p:cNvSpPr txBox="1">
            <a:spLocks noChangeArrowheads="1"/>
          </p:cNvSpPr>
          <p:nvPr/>
        </p:nvSpPr>
        <p:spPr bwMode="auto">
          <a:xfrm>
            <a:off x="147949" y="5270075"/>
            <a:ext cx="87129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213B"/>
              </a:buClr>
              <a:buChar char="•"/>
              <a:defRPr sz="2400" b="1">
                <a:solidFill>
                  <a:schemeClr val="tx1"/>
                </a:solidFill>
                <a:latin typeface="Arial" charset="0"/>
                <a:ea typeface="ＭＳ Ｐゴシック" pitchFamily="34" charset="-128"/>
              </a:defRPr>
            </a:lvl1pPr>
            <a:lvl2pPr marL="742950" indent="-285750" eaLnBrk="0" hangingPunct="0">
              <a:spcBef>
                <a:spcPct val="20000"/>
              </a:spcBef>
              <a:buClr>
                <a:srgbClr val="00213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213B"/>
              </a:buClr>
              <a:buChar char="•"/>
              <a:defRPr sz="2000" b="1">
                <a:solidFill>
                  <a:schemeClr val="tx1"/>
                </a:solidFill>
                <a:latin typeface="Arial" charset="0"/>
                <a:ea typeface="ＭＳ Ｐゴシック" pitchFamily="34" charset="-128"/>
              </a:defRPr>
            </a:lvl3pPr>
            <a:lvl4pPr marL="1600200" indent="-228600" eaLnBrk="0" hangingPunct="0">
              <a:spcBef>
                <a:spcPct val="20000"/>
              </a:spcBef>
              <a:buClr>
                <a:srgbClr val="00213B"/>
              </a:buClr>
              <a:buFont typeface="Arial" charset="0"/>
              <a:buChar char="–"/>
              <a:defRPr>
                <a:solidFill>
                  <a:schemeClr val="tx1"/>
                </a:solidFill>
                <a:latin typeface="Arial" charset="0"/>
                <a:ea typeface="ＭＳ Ｐゴシック" pitchFamily="34" charset="-128"/>
              </a:defRPr>
            </a:lvl4pPr>
            <a:lvl5pPr marL="2057400" indent="-228600" eaLnBrk="0" hangingPunct="0">
              <a:spcBef>
                <a:spcPct val="20000"/>
              </a:spcBef>
              <a:buClr>
                <a:srgbClr val="00213B"/>
              </a:buClr>
              <a:buFont typeface="Arial" charset="0"/>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9pPr>
          </a:lstStyle>
          <a:p>
            <a:pPr eaLnBrk="1" hangingPunct="1">
              <a:spcBef>
                <a:spcPct val="0"/>
              </a:spcBef>
              <a:buFontTx/>
              <a:buNone/>
            </a:pPr>
            <a:r>
              <a:rPr lang="en-GB" altLang="en-US" sz="2000" b="0" dirty="0">
                <a:latin typeface="Calibri" panose="020F0502020204030204" pitchFamily="34" charset="0"/>
                <a:cs typeface="Calibri" panose="020F0502020204030204" pitchFamily="34" charset="0"/>
              </a:rPr>
              <a:t>We are very happy to meet with you if you want to find out more about using library resources and using them effectively in relation to your research.</a:t>
            </a:r>
          </a:p>
        </p:txBody>
      </p:sp>
      <p:pic>
        <p:nvPicPr>
          <p:cNvPr id="11" name="Picture 2" descr="https://pbs.twimg.com/media/Cs6WzqeUAAAzehB.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4955" y="2522000"/>
            <a:ext cx="2715469" cy="271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56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455" y="0"/>
            <a:ext cx="6234545"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07745"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45343"/>
            <a:ext cx="1584176" cy="491369"/>
          </a:xfrm>
          <a:prstGeom prst="rect">
            <a:avLst/>
          </a:prstGeom>
        </p:spPr>
      </p:pic>
      <p:sp>
        <p:nvSpPr>
          <p:cNvPr id="8" name="TextBox 7"/>
          <p:cNvSpPr txBox="1"/>
          <p:nvPr/>
        </p:nvSpPr>
        <p:spPr>
          <a:xfrm>
            <a:off x="395536" y="1249015"/>
            <a:ext cx="3456384"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Library</a:t>
            </a:r>
            <a:endParaRPr lang="en-GB" sz="1400" dirty="0">
              <a:latin typeface="Arial" panose="020B0604020202020204" pitchFamily="34" charset="0"/>
              <a:cs typeface="Arial" panose="020B0604020202020204" pitchFamily="34" charset="0"/>
            </a:endParaRPr>
          </a:p>
        </p:txBody>
      </p:sp>
      <p:sp>
        <p:nvSpPr>
          <p:cNvPr id="9" name="TextBox 8"/>
          <p:cNvSpPr txBox="1"/>
          <p:nvPr/>
        </p:nvSpPr>
        <p:spPr>
          <a:xfrm>
            <a:off x="395536" y="1876762"/>
            <a:ext cx="3456384" cy="461665"/>
          </a:xfrm>
          <a:prstGeom prst="rect">
            <a:avLst/>
          </a:prstGeom>
          <a:noFill/>
        </p:spPr>
        <p:txBody>
          <a:bodyPr wrap="square" rtlCol="0">
            <a:spAutoFit/>
          </a:bodyPr>
          <a:lstStyle/>
          <a:p>
            <a:r>
              <a:rPr lang="en-GB" sz="2400" dirty="0">
                <a:solidFill>
                  <a:srgbClr val="F89A1C"/>
                </a:solidFill>
                <a:latin typeface="Arial" panose="020B0604020202020204" pitchFamily="34" charset="0"/>
                <a:cs typeface="Arial" panose="020B0604020202020204" pitchFamily="34" charset="0"/>
              </a:rPr>
              <a:t>Knowledge</a:t>
            </a:r>
            <a:r>
              <a:rPr lang="en-GB" sz="2000" dirty="0">
                <a:solidFill>
                  <a:srgbClr val="F89A1C"/>
                </a:solidFill>
                <a:latin typeface="Arial" panose="020B0604020202020204" pitchFamily="34" charset="0"/>
                <a:cs typeface="Arial" panose="020B0604020202020204" pitchFamily="34" charset="0"/>
              </a:rPr>
              <a:t> </a:t>
            </a:r>
            <a:r>
              <a:rPr lang="en-GB" sz="2400" dirty="0">
                <a:solidFill>
                  <a:srgbClr val="F89A1C"/>
                </a:solidFill>
                <a:latin typeface="Arial" panose="020B0604020202020204" pitchFamily="34" charset="0"/>
                <a:cs typeface="Arial" panose="020B0604020202020204" pitchFamily="34" charset="0"/>
              </a:rPr>
              <a:t>Base</a:t>
            </a:r>
            <a:endParaRPr lang="en-GB" sz="2000" dirty="0">
              <a:solidFill>
                <a:srgbClr val="F89A1C"/>
              </a:solidFill>
              <a:latin typeface="Arial" panose="020B0604020202020204" pitchFamily="34" charset="0"/>
              <a:cs typeface="Arial" panose="020B0604020202020204" pitchFamily="34" charset="0"/>
            </a:endParaRPr>
          </a:p>
        </p:txBody>
      </p:sp>
      <p:sp>
        <p:nvSpPr>
          <p:cNvPr id="10" name="TextBox 9"/>
          <p:cNvSpPr txBox="1"/>
          <p:nvPr/>
        </p:nvSpPr>
        <p:spPr>
          <a:xfrm>
            <a:off x="395536" y="3645024"/>
            <a:ext cx="4104456" cy="707886"/>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Thank you, this presentation is complete.</a:t>
            </a:r>
          </a:p>
        </p:txBody>
      </p:sp>
      <p:sp>
        <p:nvSpPr>
          <p:cNvPr id="12" name="TextBox 11"/>
          <p:cNvSpPr txBox="1"/>
          <p:nvPr/>
        </p:nvSpPr>
        <p:spPr>
          <a:xfrm>
            <a:off x="395536" y="4789923"/>
            <a:ext cx="4896544"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Please close this presentation.</a:t>
            </a:r>
          </a:p>
        </p:txBody>
      </p:sp>
    </p:spTree>
    <p:extLst>
      <p:ext uri="{BB962C8B-B14F-4D97-AF65-F5344CB8AC3E}">
        <p14:creationId xmlns:p14="http://schemas.microsoft.com/office/powerpoint/2010/main" val="3611891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lumMod val="6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TotalTime>
  <Words>552</Words>
  <Application>Microsoft Office PowerPoint</Application>
  <PresentationFormat>On-screen Show (4:3)</PresentationFormat>
  <Paragraphs>60</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ＭＳ Ｐゴシック</vt:lpstr>
      <vt:lpstr>Arial</vt:lpstr>
      <vt:lpstr>Calibri</vt:lpstr>
      <vt:lpstr>Office Theme</vt:lpstr>
      <vt:lpstr>PowerPoint Presentation</vt:lpstr>
      <vt:lpstr>Welcome to the University Library</vt:lpstr>
      <vt:lpstr>How do I know if a books is in the High Demand collection?</vt:lpstr>
      <vt:lpstr>Library High Demand Area</vt:lpstr>
      <vt:lpstr>Returning books to the High Demand Area</vt:lpstr>
      <vt:lpstr>PowerPoint Presentation</vt:lpstr>
      <vt:lpstr>PowerPoint Presentation</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Walters</dc:creator>
  <cp:lastModifiedBy>Lynn Irvine</cp:lastModifiedBy>
  <cp:revision>169</cp:revision>
  <dcterms:created xsi:type="dcterms:W3CDTF">2016-06-07T07:16:38Z</dcterms:created>
  <dcterms:modified xsi:type="dcterms:W3CDTF">2017-08-15T09:00:48Z</dcterms:modified>
</cp:coreProperties>
</file>