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6" r:id="rId2"/>
    <p:sldId id="329" r:id="rId3"/>
    <p:sldId id="331" r:id="rId4"/>
    <p:sldId id="336" r:id="rId5"/>
    <p:sldId id="345" r:id="rId6"/>
    <p:sldId id="344" r:id="rId7"/>
    <p:sldId id="314" r:id="rId8"/>
    <p:sldId id="346" r:id="rId9"/>
    <p:sldId id="30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186" autoAdjust="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sorterViewPr>
    <p:cViewPr>
      <p:scale>
        <a:sx n="140" d="100"/>
        <a:sy n="140" d="100"/>
      </p:scale>
      <p:origin x="0" y="3468"/>
    </p:cViewPr>
  </p:sorterViewPr>
  <p:notesViewPr>
    <p:cSldViewPr>
      <p:cViewPr varScale="1">
        <p:scale>
          <a:sx n="78" d="100"/>
          <a:sy n="78" d="100"/>
        </p:scale>
        <p:origin x="-37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F03BB-E9CA-46D3-BA2E-9533B8B3AC12}" type="datetimeFigureOut">
              <a:rPr lang="en-GB" smtClean="0"/>
              <a:t>15/08/2017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4AD0A-FBD7-4EDF-9F7C-1E0750DEC2F4}" type="slidenum">
              <a:rPr lang="en-GB" smtClean="0"/>
              <a:t>‹#›</a:t>
            </a:fld>
            <a:endParaRPr lang="en-GB" dirty="0"/>
          </a:p>
        </p:txBody>
      </p:sp>
    </p:spTree>
    <p:extLst>
      <p:ext uri="{BB962C8B-B14F-4D97-AF65-F5344CB8AC3E}">
        <p14:creationId xmlns:p14="http://schemas.microsoft.com/office/powerpoint/2010/main" val="312569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2</a:t>
            </a:fld>
            <a:endParaRPr lang="en-GB" dirty="0"/>
          </a:p>
        </p:txBody>
      </p:sp>
    </p:spTree>
    <p:extLst>
      <p:ext uri="{BB962C8B-B14F-4D97-AF65-F5344CB8AC3E}">
        <p14:creationId xmlns:p14="http://schemas.microsoft.com/office/powerpoint/2010/main" val="5663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pitchFamily="34" charset="-128"/>
              </a:defRPr>
            </a:lvl1pPr>
            <a:lvl2pPr marL="737972" indent="-283835" eaLnBrk="0" hangingPunct="0">
              <a:defRPr sz="1400">
                <a:solidFill>
                  <a:schemeClr val="tx1"/>
                </a:solidFill>
                <a:latin typeface="Arial" charset="0"/>
                <a:ea typeface="ＭＳ Ｐゴシック" pitchFamily="34" charset="-128"/>
              </a:defRPr>
            </a:lvl2pPr>
            <a:lvl3pPr marL="1135342" indent="-227068" eaLnBrk="0" hangingPunct="0">
              <a:defRPr sz="1400">
                <a:solidFill>
                  <a:schemeClr val="tx1"/>
                </a:solidFill>
                <a:latin typeface="Arial" charset="0"/>
                <a:ea typeface="ＭＳ Ｐゴシック" pitchFamily="34" charset="-128"/>
              </a:defRPr>
            </a:lvl3pPr>
            <a:lvl4pPr marL="1589479" indent="-227068" eaLnBrk="0" hangingPunct="0">
              <a:defRPr sz="1400">
                <a:solidFill>
                  <a:schemeClr val="tx1"/>
                </a:solidFill>
                <a:latin typeface="Arial" charset="0"/>
                <a:ea typeface="ＭＳ Ｐゴシック" pitchFamily="34" charset="-128"/>
              </a:defRPr>
            </a:lvl4pPr>
            <a:lvl5pPr marL="2043615" indent="-227068" eaLnBrk="0" hangingPunct="0">
              <a:defRPr sz="1400">
                <a:solidFill>
                  <a:schemeClr val="tx1"/>
                </a:solidFill>
                <a:latin typeface="Arial" charset="0"/>
                <a:ea typeface="ＭＳ Ｐゴシック" pitchFamily="34" charset="-128"/>
              </a:defRPr>
            </a:lvl5pPr>
            <a:lvl6pPr marL="2497752" indent="-227068" eaLnBrk="0" fontAlgn="base" hangingPunct="0">
              <a:spcBef>
                <a:spcPct val="0"/>
              </a:spcBef>
              <a:spcAft>
                <a:spcPct val="0"/>
              </a:spcAft>
              <a:defRPr sz="1400">
                <a:solidFill>
                  <a:schemeClr val="tx1"/>
                </a:solidFill>
                <a:latin typeface="Arial" charset="0"/>
                <a:ea typeface="ＭＳ Ｐゴシック" pitchFamily="34" charset="-128"/>
              </a:defRPr>
            </a:lvl6pPr>
            <a:lvl7pPr marL="2951889" indent="-227068" eaLnBrk="0" fontAlgn="base" hangingPunct="0">
              <a:spcBef>
                <a:spcPct val="0"/>
              </a:spcBef>
              <a:spcAft>
                <a:spcPct val="0"/>
              </a:spcAft>
              <a:defRPr sz="1400">
                <a:solidFill>
                  <a:schemeClr val="tx1"/>
                </a:solidFill>
                <a:latin typeface="Arial" charset="0"/>
                <a:ea typeface="ＭＳ Ｐゴシック" pitchFamily="34" charset="-128"/>
              </a:defRPr>
            </a:lvl7pPr>
            <a:lvl8pPr marL="3406026" indent="-227068" eaLnBrk="0" fontAlgn="base" hangingPunct="0">
              <a:spcBef>
                <a:spcPct val="0"/>
              </a:spcBef>
              <a:spcAft>
                <a:spcPct val="0"/>
              </a:spcAft>
              <a:defRPr sz="1400">
                <a:solidFill>
                  <a:schemeClr val="tx1"/>
                </a:solidFill>
                <a:latin typeface="Arial" charset="0"/>
                <a:ea typeface="ＭＳ Ｐゴシック" pitchFamily="34" charset="-128"/>
              </a:defRPr>
            </a:lvl8pPr>
            <a:lvl9pPr marL="3860162" indent="-227068"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fld id="{1B39F3E8-B594-4FCD-A2A8-A906E61B146D}" type="slidenum">
              <a:rPr lang="en-GB" altLang="en-US" sz="1200"/>
              <a:pPr eaLnBrk="1" hangingPunct="1"/>
              <a:t>3</a:t>
            </a:fld>
            <a:endParaRPr lang="en-GB" altLang="en-US" sz="1200" dirty="0"/>
          </a:p>
        </p:txBody>
      </p:sp>
    </p:spTree>
    <p:extLst>
      <p:ext uri="{BB962C8B-B14F-4D97-AF65-F5344CB8AC3E}">
        <p14:creationId xmlns:p14="http://schemas.microsoft.com/office/powerpoint/2010/main" val="181000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  </a:t>
            </a:r>
          </a:p>
        </p:txBody>
      </p:sp>
      <p:sp>
        <p:nvSpPr>
          <p:cNvPr id="4" name="Slide Number Placeholder 3"/>
          <p:cNvSpPr>
            <a:spLocks noGrp="1"/>
          </p:cNvSpPr>
          <p:nvPr>
            <p:ph type="sldNum" sz="quarter" idx="10"/>
          </p:nvPr>
        </p:nvSpPr>
        <p:spPr/>
        <p:txBody>
          <a:bodyPr/>
          <a:lstStyle/>
          <a:p>
            <a:fld id="{F53E5D22-312C-408D-B73B-B80DA5C384EF}" type="slidenum">
              <a:rPr lang="en-GB" smtClean="0"/>
              <a:t>4</a:t>
            </a:fld>
            <a:endParaRPr lang="en-GB" dirty="0"/>
          </a:p>
        </p:txBody>
      </p:sp>
    </p:spTree>
    <p:extLst>
      <p:ext uri="{BB962C8B-B14F-4D97-AF65-F5344CB8AC3E}">
        <p14:creationId xmlns:p14="http://schemas.microsoft.com/office/powerpoint/2010/main" val="80868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  </a:t>
            </a:r>
          </a:p>
        </p:txBody>
      </p:sp>
      <p:sp>
        <p:nvSpPr>
          <p:cNvPr id="4" name="Slide Number Placeholder 3"/>
          <p:cNvSpPr>
            <a:spLocks noGrp="1"/>
          </p:cNvSpPr>
          <p:nvPr>
            <p:ph type="sldNum" sz="quarter" idx="10"/>
          </p:nvPr>
        </p:nvSpPr>
        <p:spPr/>
        <p:txBody>
          <a:bodyPr/>
          <a:lstStyle/>
          <a:p>
            <a:fld id="{F53E5D22-312C-408D-B73B-B80DA5C384EF}" type="slidenum">
              <a:rPr lang="en-GB" smtClean="0"/>
              <a:t>5</a:t>
            </a:fld>
            <a:endParaRPr lang="en-GB" dirty="0"/>
          </a:p>
        </p:txBody>
      </p:sp>
    </p:spTree>
    <p:extLst>
      <p:ext uri="{BB962C8B-B14F-4D97-AF65-F5344CB8AC3E}">
        <p14:creationId xmlns:p14="http://schemas.microsoft.com/office/powerpoint/2010/main" val="80868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  </a:t>
            </a:r>
          </a:p>
        </p:txBody>
      </p:sp>
      <p:sp>
        <p:nvSpPr>
          <p:cNvPr id="4" name="Slide Number Placeholder 3"/>
          <p:cNvSpPr>
            <a:spLocks noGrp="1"/>
          </p:cNvSpPr>
          <p:nvPr>
            <p:ph type="sldNum" sz="quarter" idx="10"/>
          </p:nvPr>
        </p:nvSpPr>
        <p:spPr/>
        <p:txBody>
          <a:bodyPr/>
          <a:lstStyle/>
          <a:p>
            <a:fld id="{F53E5D22-312C-408D-B73B-B80DA5C384EF}" type="slidenum">
              <a:rPr lang="en-GB" smtClean="0"/>
              <a:t>6</a:t>
            </a:fld>
            <a:endParaRPr lang="en-GB" dirty="0"/>
          </a:p>
        </p:txBody>
      </p:sp>
    </p:spTree>
    <p:extLst>
      <p:ext uri="{BB962C8B-B14F-4D97-AF65-F5344CB8AC3E}">
        <p14:creationId xmlns:p14="http://schemas.microsoft.com/office/powerpoint/2010/main" val="80868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7</a:t>
            </a:fld>
            <a:endParaRPr lang="en-GB" dirty="0"/>
          </a:p>
        </p:txBody>
      </p:sp>
    </p:spTree>
    <p:extLst>
      <p:ext uri="{BB962C8B-B14F-4D97-AF65-F5344CB8AC3E}">
        <p14:creationId xmlns:p14="http://schemas.microsoft.com/office/powerpoint/2010/main" val="269627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8</a:t>
            </a:fld>
            <a:endParaRPr lang="en-GB" dirty="0"/>
          </a:p>
        </p:txBody>
      </p:sp>
    </p:spTree>
    <p:extLst>
      <p:ext uri="{BB962C8B-B14F-4D97-AF65-F5344CB8AC3E}">
        <p14:creationId xmlns:p14="http://schemas.microsoft.com/office/powerpoint/2010/main" val="13331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15608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31481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dirty="0"/>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15/08/2017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dirty="0"/>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www.gla.ac.uk/services/library/"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hyperlink" Target="http://www.gla.ac.uk/media/media_101633_en.jpg"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hyperlink" Target="http://www.gla.ac.uk/myglasgow/it/helpdesk/" TargetMode="External"/><Relationship Id="rId3" Type="http://schemas.openxmlformats.org/officeDocument/2006/relationships/image" Target="../media/image5.png"/><Relationship Id="rId7" Type="http://schemas.openxmlformats.org/officeDocument/2006/relationships/hyperlink" Target="http://www.gla.ac.uk/myglasgow/it/forstudents/"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hyperlink" Target="http://www.gla.ac.uk/myglasgow/it/eduroam/" TargetMode="External"/><Relationship Id="rId4" Type="http://schemas.openxmlformats.org/officeDocument/2006/relationships/image" Target="../media/image6.jpg"/><Relationship Id="rId9" Type="http://schemas.openxmlformats.org/officeDocument/2006/relationships/hyperlink" Target="http://www.gla.ac.uk/myglasgow/it/studentclusters/pcavailabili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youtube.com/watch?list=PLhVCXVjD8E3hRAkoTBKszccXkzdd45Hv1&amp;v=f5W8oMvHwI4" TargetMode="External"/><Relationship Id="rId3" Type="http://schemas.openxmlformats.org/officeDocument/2006/relationships/image" Target="../media/image5.png"/><Relationship Id="rId7" Type="http://schemas.openxmlformats.org/officeDocument/2006/relationships/hyperlink" Target="https://m.youtube.com/watch?list=PLhVCXVjD8E3hRAkoTBKszccXkzdd45Hv1&amp;v=F4u0g0aldq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3.png"/><Relationship Id="rId4" Type="http://schemas.openxmlformats.org/officeDocument/2006/relationships/image" Target="../media/image6.jpg"/><Relationship Id="rId9" Type="http://schemas.openxmlformats.org/officeDocument/2006/relationships/hyperlink" Target="http://www.gla.ac.uk/myglasgow/it/studentclusters/printing/credit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m.youtube.com/watch?list=PLhVCXVjD8E3hRAkoTBKszccXkzdd45Hv1&amp;v=94cj1C4kHcs" TargetMode="External"/><Relationship Id="rId3" Type="http://schemas.openxmlformats.org/officeDocument/2006/relationships/image" Target="../media/image5.png"/><Relationship Id="rId7" Type="http://schemas.openxmlformats.org/officeDocument/2006/relationships/hyperlink" Target="https://m.youtube.com/watch?list=PLhVCXVjD8E3hRAkoTBKszccXkzdd45Hv1&amp;v=r1ipHfnf10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m.youtube.com/watch?list=PLhVCXVjD8E3hRAkoTBKszccXkzdd45Hv1&amp;v=1d5mh42jFdw" TargetMode="External"/><Relationship Id="rId3" Type="http://schemas.openxmlformats.org/officeDocument/2006/relationships/image" Target="../media/image5.png"/><Relationship Id="rId7" Type="http://schemas.openxmlformats.org/officeDocument/2006/relationships/hyperlink" Target="https://m.youtube.com/watch?list=PLhVCXVjD8E3hRAkoTBKszccXkzdd45Hv1&amp;v=_cNE_gxGiF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5.png"/><Relationship Id="rId4" Type="http://schemas.openxmlformats.org/officeDocument/2006/relationships/image" Target="../media/image6.jpg"/><Relationship Id="rId9" Type="http://schemas.openxmlformats.org/officeDocument/2006/relationships/hyperlink" Target="https://m.youtube.com/watch?list=PLhVCXVjD8E3hRAkoTBKszccXkzdd45Hv1&amp;v=StDSR3qFF6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Kay.Munro@glasgow.ac.uk" TargetMode="External"/><Relationship Id="rId3" Type="http://schemas.openxmlformats.org/officeDocument/2006/relationships/image" Target="../media/image5.png"/><Relationship Id="rId7" Type="http://schemas.openxmlformats.org/officeDocument/2006/relationships/hyperlink" Target="http://www.gla.ac.uk/services/library/help/librarybas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6.jpeg"/><Relationship Id="rId4" Type="http://schemas.openxmlformats.org/officeDocument/2006/relationships/image" Target="../media/image6.jpg"/><Relationship Id="rId9" Type="http://schemas.openxmlformats.org/officeDocument/2006/relationships/hyperlink" Target="mailto:Lynn.Irvine@glasgow.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0"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10" name="TextBox 9"/>
          <p:cNvSpPr txBox="1"/>
          <p:nvPr/>
        </p:nvSpPr>
        <p:spPr>
          <a:xfrm>
            <a:off x="353864" y="2474555"/>
            <a:ext cx="4320480" cy="1384995"/>
          </a:xfrm>
          <a:prstGeom prst="rect">
            <a:avLst/>
          </a:prstGeom>
          <a:noFill/>
        </p:spPr>
        <p:txBody>
          <a:bodyPr wrap="square" rtlCol="0">
            <a:spAutoFit/>
          </a:bodyPr>
          <a:lstStyle/>
          <a:p>
            <a:r>
              <a:rPr lang="en-GB" sz="2800" dirty="0" smtClean="0">
                <a:solidFill>
                  <a:schemeClr val="bg1"/>
                </a:solidFill>
                <a:latin typeface="Arial" panose="020B0604020202020204" pitchFamily="34" charset="0"/>
                <a:cs typeface="Arial" panose="020B0604020202020204" pitchFamily="34" charset="0"/>
              </a:rPr>
              <a:t>Computers, printers and other equipment in </a:t>
            </a:r>
            <a:r>
              <a:rPr lang="en-GB" sz="2800" dirty="0">
                <a:solidFill>
                  <a:schemeClr val="bg1"/>
                </a:solidFill>
                <a:latin typeface="Arial" panose="020B0604020202020204" pitchFamily="34" charset="0"/>
                <a:cs typeface="Arial" panose="020B0604020202020204" pitchFamily="34" charset="0"/>
              </a:rPr>
              <a:t>the Library</a:t>
            </a:r>
          </a:p>
        </p:txBody>
      </p:sp>
      <p:pic>
        <p:nvPicPr>
          <p:cNvPr id="13" name="Picture 12">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64" y="5157192"/>
            <a:ext cx="1193800" cy="1193800"/>
          </a:xfrm>
          <a:prstGeom prst="rect">
            <a:avLst/>
          </a:prstGeom>
        </p:spPr>
      </p:pic>
      <p:sp>
        <p:nvSpPr>
          <p:cNvPr id="14" name="TextBox 13"/>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9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legislation basic search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legislation basic search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6" descr="legislation basic search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2" descr="Legislation on Westlaw video - Quick intro"/>
          <p:cNvSpPr>
            <a:spLocks noChangeAspect="1" noChangeArrowheads="1"/>
          </p:cNvSpPr>
          <p:nvPr/>
        </p:nvSpPr>
        <p:spPr bwMode="auto">
          <a:xfrm>
            <a:off x="951287" y="2241823"/>
            <a:ext cx="2219325"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4" descr="Getting to know Westlaw - Cas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5" descr="Case Law e-learning module"/>
          <p:cNvSpPr>
            <a:spLocks noChangeAspect="1" noChangeArrowheads="1"/>
          </p:cNvSpPr>
          <p:nvPr/>
        </p:nvSpPr>
        <p:spPr bwMode="auto">
          <a:xfrm>
            <a:off x="457200" y="3533775"/>
            <a:ext cx="2400300"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2" descr="intro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ntro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p:nvSpPr>
        <p:spPr>
          <a:xfrm>
            <a:off x="827584" y="6349596"/>
            <a:ext cx="3960440" cy="369332"/>
          </a:xfrm>
          <a:prstGeom prst="rect">
            <a:avLst/>
          </a:prstGeom>
          <a:noFill/>
        </p:spPr>
        <p:txBody>
          <a:bodyPr wrap="square" rtlCol="0">
            <a:spAutoFit/>
          </a:bodyPr>
          <a:lstStyle/>
          <a:p>
            <a:r>
              <a:rPr lang="en-GB" dirty="0">
                <a:solidFill>
                  <a:schemeClr val="bg1"/>
                </a:solidFill>
              </a:rPr>
              <a:t>Welcome to the Library</a:t>
            </a:r>
          </a:p>
        </p:txBody>
      </p:sp>
      <p:sp>
        <p:nvSpPr>
          <p:cNvPr id="23" name="Title 22">
            <a:extLst>
              <a:ext uri="{FF2B5EF4-FFF2-40B4-BE49-F238E27FC236}">
                <a16:creationId xmlns:a16="http://schemas.microsoft.com/office/drawing/2014/main" id="{05DCE3E0-F078-7541-B598-D1CFC444F5A9}"/>
              </a:ext>
            </a:extLst>
          </p:cNvPr>
          <p:cNvSpPr>
            <a:spLocks noGrp="1"/>
          </p:cNvSpPr>
          <p:nvPr>
            <p:ph type="title"/>
          </p:nvPr>
        </p:nvSpPr>
        <p:spPr/>
        <p:txBody>
          <a:bodyPr>
            <a:normAutofit/>
          </a:bodyPr>
          <a:lstStyle/>
          <a:p>
            <a:r>
              <a:rPr lang="en-GB" sz="2800" dirty="0"/>
              <a:t>Welcome to the University Library</a:t>
            </a:r>
            <a:endParaRPr lang="en-US" sz="2800" dirty="0"/>
          </a:p>
        </p:txBody>
      </p:sp>
      <p:pic>
        <p:nvPicPr>
          <p:cNvPr id="29" name="Picture 29">
            <a:extLst>
              <a:ext uri="{FF2B5EF4-FFF2-40B4-BE49-F238E27FC236}">
                <a16:creationId xmlns:a16="http://schemas.microsoft.com/office/drawing/2014/main" id="{ECF2B59C-F155-CF46-A037-396B22947BE2}"/>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203041" y="3962363"/>
            <a:ext cx="4038600" cy="1730828"/>
          </a:xfrm>
          <a:prstGeom prst="rect">
            <a:avLst/>
          </a:prstGeom>
        </p:spPr>
      </p:pic>
      <p:sp>
        <p:nvSpPr>
          <p:cNvPr id="28" name="Content Placeholder 27">
            <a:extLst>
              <a:ext uri="{FF2B5EF4-FFF2-40B4-BE49-F238E27FC236}">
                <a16:creationId xmlns:a16="http://schemas.microsoft.com/office/drawing/2014/main" id="{207E71E2-010F-314A-A4DD-3F5C8AC0CC41}"/>
              </a:ext>
            </a:extLst>
          </p:cNvPr>
          <p:cNvSpPr txBox="1">
            <a:spLocks noGrp="1"/>
          </p:cNvSpPr>
          <p:nvPr>
            <p:ph sz="half" idx="1"/>
          </p:nvPr>
        </p:nvSpPr>
        <p:spPr>
          <a:xfrm>
            <a:off x="457200" y="1394988"/>
            <a:ext cx="4853709" cy="4475071"/>
          </a:xfrm>
          <a:prstGeom prst="rect">
            <a:avLst/>
          </a:prstGeom>
          <a:noFill/>
        </p:spPr>
        <p:txBody>
          <a:bodyPr wrap="square" rtlCol="0">
            <a:spAutoFit/>
          </a:bodyPr>
          <a:lstStyle/>
          <a:p>
            <a:pPr marL="0" indent="0">
              <a:buNone/>
            </a:pPr>
            <a:r>
              <a:rPr lang="en-GB" sz="1600" dirty="0"/>
              <a:t>The Library is here to provide you with resources, spaces and services to support your learning while you are at university. </a:t>
            </a:r>
          </a:p>
          <a:p>
            <a:pPr marL="0" indent="0">
              <a:buNone/>
            </a:pPr>
            <a:endParaRPr lang="en-GB" sz="1600" dirty="0"/>
          </a:p>
          <a:p>
            <a:pPr marL="0" indent="0">
              <a:buNone/>
            </a:pPr>
            <a:r>
              <a:rPr lang="en-GB" sz="1600" dirty="0"/>
              <a:t>There are lots of staff and resources to help you use the Library effectively.  You will find  information on our</a:t>
            </a:r>
            <a:r>
              <a:rPr lang="en-GB" sz="1600" dirty="0">
                <a:hlinkClick r:id="rId8"/>
              </a:rPr>
              <a:t> web pages</a:t>
            </a:r>
            <a:r>
              <a:rPr lang="en-GB" sz="1600" dirty="0"/>
              <a:t> and there are always people willing to help. </a:t>
            </a:r>
          </a:p>
          <a:p>
            <a:pPr marL="0" indent="0">
              <a:buNone/>
            </a:pPr>
            <a:endParaRPr lang="en-GB" sz="1600" dirty="0"/>
          </a:p>
          <a:p>
            <a:pPr marL="0" indent="0">
              <a:buNone/>
            </a:pPr>
            <a:r>
              <a:rPr lang="en-GB" sz="1600" dirty="0"/>
              <a:t>Here are some useful guides to the equipment you will find in the Library including:</a:t>
            </a:r>
          </a:p>
          <a:p>
            <a:pPr marL="0" indent="0">
              <a:buNone/>
            </a:pPr>
            <a:endParaRPr lang="en-GB" sz="1600" dirty="0"/>
          </a:p>
          <a:p>
            <a:r>
              <a:rPr lang="en-GB" sz="1600" dirty="0"/>
              <a:t>Computers</a:t>
            </a:r>
          </a:p>
          <a:p>
            <a:r>
              <a:rPr lang="en-GB" sz="1600" dirty="0"/>
              <a:t>Printers, scanners and photocopiers and print top up machine</a:t>
            </a:r>
          </a:p>
          <a:p>
            <a:r>
              <a:rPr lang="en-GB" sz="1600" dirty="0"/>
              <a:t>Self issue machines </a:t>
            </a:r>
          </a:p>
          <a:p>
            <a:r>
              <a:rPr lang="en-GB" sz="1600" dirty="0"/>
              <a:t>Microfilm readers</a:t>
            </a:r>
          </a:p>
        </p:txBody>
      </p:sp>
    </p:spTree>
    <p:extLst>
      <p:ext uri="{BB962C8B-B14F-4D97-AF65-F5344CB8AC3E}">
        <p14:creationId xmlns:p14="http://schemas.microsoft.com/office/powerpoint/2010/main" val="209587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96026"/>
            <a:ext cx="9144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5"/>
          <p:cNvSpPr txBox="1">
            <a:spLocks noChangeArrowheads="1"/>
          </p:cNvSpPr>
          <p:nvPr/>
        </p:nvSpPr>
        <p:spPr bwMode="auto">
          <a:xfrm>
            <a:off x="515020" y="6381750"/>
            <a:ext cx="5760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r>
              <a:rPr lang="en-GB" altLang="en-US" sz="1800" dirty="0">
                <a:solidFill>
                  <a:schemeClr val="bg1"/>
                </a:solidFill>
                <a:latin typeface="Calibri" pitchFamily="34" charset="0"/>
                <a:cs typeface="Calibri" pitchFamily="34" charset="0"/>
              </a:rPr>
              <a:t>The Library building – Floorplans and guides</a:t>
            </a:r>
          </a:p>
        </p:txBody>
      </p:sp>
      <p:pic>
        <p:nvPicPr>
          <p:cNvPr id="1638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162" y="6318250"/>
            <a:ext cx="64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9151" y="6364289"/>
            <a:ext cx="52460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890" y="6329364"/>
            <a:ext cx="530469"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a:extLst>
              <a:ext uri="{FF2B5EF4-FFF2-40B4-BE49-F238E27FC236}">
                <a16:creationId xmlns:a16="http://schemas.microsoft.com/office/drawing/2014/main" id="{DE253BBA-0BF5-174E-AC30-48B120BFA84B}"/>
              </a:ext>
            </a:extLst>
          </p:cNvPr>
          <p:cNvSpPr>
            <a:spLocks noGrp="1"/>
          </p:cNvSpPr>
          <p:nvPr>
            <p:ph type="title"/>
          </p:nvPr>
        </p:nvSpPr>
        <p:spPr/>
        <p:txBody>
          <a:bodyPr>
            <a:noAutofit/>
          </a:bodyPr>
          <a:lstStyle/>
          <a:p>
            <a:r>
              <a:rPr lang="en-GB" sz="2400" dirty="0"/>
              <a:t>Floorplans – equipment on each floor</a:t>
            </a:r>
            <a:endParaRPr lang="en-US" sz="2400" dirty="0"/>
          </a:p>
        </p:txBody>
      </p:sp>
      <p:pic>
        <p:nvPicPr>
          <p:cNvPr id="19" name="Picture 19">
            <a:extLst>
              <a:ext uri="{FF2B5EF4-FFF2-40B4-BE49-F238E27FC236}">
                <a16:creationId xmlns:a16="http://schemas.microsoft.com/office/drawing/2014/main" id="{09A77004-2E11-7343-9500-47A4E44C8E61}"/>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 t="5987" r="-1413"/>
          <a:stretch/>
        </p:blipFill>
        <p:spPr>
          <a:xfrm>
            <a:off x="3936007" y="127000"/>
            <a:ext cx="4853501" cy="5999163"/>
          </a:xfrm>
          <a:prstGeom prst="rect">
            <a:avLst/>
          </a:prstGeom>
        </p:spPr>
      </p:pic>
      <p:sp>
        <p:nvSpPr>
          <p:cNvPr id="22" name="Text Placeholder 21">
            <a:extLst>
              <a:ext uri="{FF2B5EF4-FFF2-40B4-BE49-F238E27FC236}">
                <a16:creationId xmlns:a16="http://schemas.microsoft.com/office/drawing/2014/main" id="{71AC10E8-35F0-CC47-A2FA-016C53EFA888}"/>
              </a:ext>
            </a:extLst>
          </p:cNvPr>
          <p:cNvSpPr>
            <a:spLocks noGrp="1"/>
          </p:cNvSpPr>
          <p:nvPr>
            <p:ph type="body" sz="half" idx="2"/>
          </p:nvPr>
        </p:nvSpPr>
        <p:spPr/>
        <p:txBody>
          <a:bodyPr>
            <a:noAutofit/>
          </a:bodyPr>
          <a:lstStyle/>
          <a:p>
            <a:endParaRPr lang="en-GB" sz="1600" dirty="0"/>
          </a:p>
          <a:p>
            <a:endParaRPr lang="en-GB" sz="1600" dirty="0"/>
          </a:p>
          <a:p>
            <a:r>
              <a:rPr lang="en-GB" sz="1600" dirty="0"/>
              <a:t>Each floor in the Library is slightly different but generally all have </a:t>
            </a:r>
            <a:r>
              <a:rPr lang="en-GB" sz="1600" dirty="0" smtClean="0"/>
              <a:t>study </a:t>
            </a:r>
            <a:r>
              <a:rPr lang="en-GB" sz="1600" dirty="0"/>
              <a:t>space, subject-specific material and equipment.  </a:t>
            </a:r>
          </a:p>
          <a:p>
            <a:endParaRPr lang="en-GB" sz="1600" dirty="0"/>
          </a:p>
          <a:p>
            <a:r>
              <a:rPr lang="en-GB" sz="1600" dirty="0"/>
              <a:t>The detailed </a:t>
            </a:r>
            <a:r>
              <a:rPr lang="en-GB" sz="1600" dirty="0">
                <a:hlinkClick r:id="rId8"/>
              </a:rPr>
              <a:t>floor plan </a:t>
            </a:r>
            <a:r>
              <a:rPr lang="en-GB" sz="1600" dirty="0"/>
              <a:t>includes information on equipment in the Library.  Most floors have printing, scanning and photocopying facilities and </a:t>
            </a:r>
            <a:r>
              <a:rPr lang="en-GB" sz="1600" dirty="0" smtClean="0"/>
              <a:t>power sockets for </a:t>
            </a:r>
            <a:r>
              <a:rPr lang="en-GB" sz="1600" dirty="0"/>
              <a:t>charging equipment.  This varies by floor.   </a:t>
            </a:r>
          </a:p>
          <a:p>
            <a:endParaRPr lang="en-US" sz="1600" dirty="0"/>
          </a:p>
        </p:txBody>
      </p:sp>
    </p:spTree>
    <p:extLst>
      <p:ext uri="{BB962C8B-B14F-4D97-AF65-F5344CB8AC3E}">
        <p14:creationId xmlns:p14="http://schemas.microsoft.com/office/powerpoint/2010/main" val="263724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709738" y="6329948"/>
            <a:ext cx="6454550" cy="400110"/>
          </a:xfrm>
          <a:prstGeom prst="rect">
            <a:avLst/>
          </a:prstGeom>
          <a:noFill/>
        </p:spPr>
        <p:txBody>
          <a:bodyPr wrap="square" rtlCol="0">
            <a:spAutoFit/>
          </a:bodyPr>
          <a:lstStyle/>
          <a:p>
            <a:r>
              <a:rPr lang="en-GB" sz="2000" dirty="0">
                <a:solidFill>
                  <a:prstClr val="white"/>
                </a:solidFill>
                <a:latin typeface="+mj-lt"/>
                <a:cs typeface="Arial" panose="020B0604020202020204" pitchFamily="34" charset="0"/>
              </a:rPr>
              <a:t>Computers, printing, photocopying and scanning</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7" descr="Image result for worldwide political science abstra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TextBox 2"/>
          <p:cNvSpPr txBox="1"/>
          <p:nvPr/>
        </p:nvSpPr>
        <p:spPr>
          <a:xfrm>
            <a:off x="7138118" y="404664"/>
            <a:ext cx="1754362" cy="369332"/>
          </a:xfrm>
          <a:prstGeom prst="rect">
            <a:avLst/>
          </a:prstGeom>
          <a:noFill/>
        </p:spPr>
        <p:txBody>
          <a:bodyPr wrap="square" rtlCol="0">
            <a:spAutoFit/>
          </a:bodyPr>
          <a:lstStyle/>
          <a:p>
            <a:endParaRPr lang="en-GB" dirty="0"/>
          </a:p>
        </p:txBody>
      </p:sp>
      <p:sp>
        <p:nvSpPr>
          <p:cNvPr id="5" name="Title 4"/>
          <p:cNvSpPr>
            <a:spLocks noGrp="1"/>
          </p:cNvSpPr>
          <p:nvPr>
            <p:ph type="title"/>
          </p:nvPr>
        </p:nvSpPr>
        <p:spPr>
          <a:xfrm>
            <a:off x="457200" y="172892"/>
            <a:ext cx="8229600" cy="1143000"/>
          </a:xfrm>
        </p:spPr>
        <p:txBody>
          <a:bodyPr>
            <a:normAutofit/>
          </a:bodyPr>
          <a:lstStyle/>
          <a:p>
            <a:r>
              <a:rPr lang="en-GB" sz="2800" dirty="0"/>
              <a:t>Computers in the Library</a:t>
            </a:r>
          </a:p>
        </p:txBody>
      </p:sp>
      <p:sp>
        <p:nvSpPr>
          <p:cNvPr id="14" name="Content Placeholder 15">
            <a:extLst>
              <a:ext uri="{FF2B5EF4-FFF2-40B4-BE49-F238E27FC236}">
                <a16:creationId xmlns:a16="http://schemas.microsoft.com/office/drawing/2014/main" id="{3BA9177E-8666-8341-8153-119BC6890828}"/>
              </a:ext>
            </a:extLst>
          </p:cNvPr>
          <p:cNvSpPr txBox="1">
            <a:spLocks noGrp="1"/>
          </p:cNvSpPr>
          <p:nvPr>
            <p:ph idx="1"/>
          </p:nvPr>
        </p:nvSpPr>
        <p:spPr>
          <a:xfrm>
            <a:off x="306387" y="1315892"/>
            <a:ext cx="8531225" cy="481027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Computers</a:t>
            </a:r>
          </a:p>
          <a:p>
            <a:pPr marL="0" indent="0">
              <a:buFont typeface="Arial" panose="020B0604020202020204" pitchFamily="34" charset="0"/>
              <a:buNone/>
            </a:pPr>
            <a:r>
              <a:rPr lang="en-GB" sz="1600" dirty="0"/>
              <a:t>Most floors have PCs.  There are over 800 in the Library which are set up and maintained by IT Services.  They are checked and updated with software for the start of each academic year.  For help see the </a:t>
            </a:r>
            <a:r>
              <a:rPr lang="en-GB" sz="1600" dirty="0">
                <a:hlinkClick r:id="rId7"/>
              </a:rPr>
              <a:t>IT help pages </a:t>
            </a:r>
            <a:r>
              <a:rPr lang="en-GB" sz="1600" dirty="0"/>
              <a:t>and link to </a:t>
            </a:r>
            <a:r>
              <a:rPr lang="en-GB" sz="1600" dirty="0">
                <a:hlinkClick r:id="rId8"/>
              </a:rPr>
              <a:t>help desk </a:t>
            </a:r>
            <a:r>
              <a:rPr lang="en-GB" sz="1600" dirty="0"/>
              <a:t>to log a call.</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There is a </a:t>
            </a:r>
            <a:r>
              <a:rPr lang="en-GB" sz="1600" dirty="0">
                <a:hlinkClick r:id="rId9"/>
              </a:rPr>
              <a:t>web page and app for checking the availability of PCs</a:t>
            </a:r>
            <a:r>
              <a:rPr lang="en-GB" sz="1600" dirty="0"/>
              <a:t> across Campus, including in the Library.</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As well as desktop PCs in the Library, there are power points in the desks, in the booths and at various points in the building to allow you to charge your mobile devices.  </a:t>
            </a:r>
            <a:r>
              <a:rPr lang="en-GB" sz="1600" dirty="0" smtClean="0"/>
              <a:t>You can connect your mobile devices to the </a:t>
            </a:r>
            <a:r>
              <a:rPr lang="en-GB" sz="1600" dirty="0" smtClean="0">
                <a:hlinkClick r:id="rId10"/>
              </a:rPr>
              <a:t>Wi-Fi service Eduroam</a:t>
            </a:r>
            <a:r>
              <a:rPr lang="en-GB" sz="1600" dirty="0" smtClean="0"/>
              <a:t>. The </a:t>
            </a:r>
            <a:r>
              <a:rPr lang="en-GB" sz="1600" dirty="0"/>
              <a:t>Library continuously reviews equipment and access to power in the Library as the use of mobile devices rises.</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US" sz="1600" dirty="0"/>
          </a:p>
        </p:txBody>
      </p:sp>
      <p:pic>
        <p:nvPicPr>
          <p:cNvPr id="2" name="Picture 6">
            <a:extLst>
              <a:ext uri="{FF2B5EF4-FFF2-40B4-BE49-F238E27FC236}">
                <a16:creationId xmlns:a16="http://schemas.microsoft.com/office/drawing/2014/main" id="{11DDC428-5585-344E-8270-FDFEBDE3E99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002" t="12655" r="32603" b="42011"/>
          <a:stretch/>
        </p:blipFill>
        <p:spPr>
          <a:xfrm>
            <a:off x="5461181" y="1323379"/>
            <a:ext cx="3267182" cy="1870748"/>
          </a:xfrm>
          <a:prstGeom prst="rect">
            <a:avLst/>
          </a:prstGeom>
        </p:spPr>
      </p:pic>
      <p:pic>
        <p:nvPicPr>
          <p:cNvPr id="11" name="Picture 11">
            <a:extLst>
              <a:ext uri="{FF2B5EF4-FFF2-40B4-BE49-F238E27FC236}">
                <a16:creationId xmlns:a16="http://schemas.microsoft.com/office/drawing/2014/main" id="{54D358B1-19B8-CE4E-996C-2D18A80BFE0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597" t="11923" r="41565" b="36585"/>
          <a:stretch/>
        </p:blipFill>
        <p:spPr>
          <a:xfrm>
            <a:off x="2967181" y="1312639"/>
            <a:ext cx="2494000" cy="1897296"/>
          </a:xfrm>
          <a:prstGeom prst="rect">
            <a:avLst/>
          </a:prstGeom>
        </p:spPr>
      </p:pic>
    </p:spTree>
    <p:extLst>
      <p:ext uri="{BB962C8B-B14F-4D97-AF65-F5344CB8AC3E}">
        <p14:creationId xmlns:p14="http://schemas.microsoft.com/office/powerpoint/2010/main" val="97707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709738" y="6329948"/>
            <a:ext cx="6454550" cy="400110"/>
          </a:xfrm>
          <a:prstGeom prst="rect">
            <a:avLst/>
          </a:prstGeom>
          <a:noFill/>
        </p:spPr>
        <p:txBody>
          <a:bodyPr wrap="square" rtlCol="0">
            <a:spAutoFit/>
          </a:bodyPr>
          <a:lstStyle/>
          <a:p>
            <a:r>
              <a:rPr lang="en-GB" sz="2000" dirty="0">
                <a:solidFill>
                  <a:prstClr val="white"/>
                </a:solidFill>
                <a:latin typeface="+mj-lt"/>
                <a:cs typeface="Arial" panose="020B0604020202020204" pitchFamily="34" charset="0"/>
              </a:rPr>
              <a:t>Computers, printing, photocopying and scanning</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7" descr="Image result for worldwide political science abstra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TextBox 2"/>
          <p:cNvSpPr txBox="1"/>
          <p:nvPr/>
        </p:nvSpPr>
        <p:spPr>
          <a:xfrm>
            <a:off x="7138118" y="404664"/>
            <a:ext cx="1754362" cy="369332"/>
          </a:xfrm>
          <a:prstGeom prst="rect">
            <a:avLst/>
          </a:prstGeom>
          <a:noFill/>
        </p:spPr>
        <p:txBody>
          <a:bodyPr wrap="square" rtlCol="0">
            <a:spAutoFit/>
          </a:bodyPr>
          <a:lstStyle/>
          <a:p>
            <a:endParaRPr lang="en-GB" dirty="0"/>
          </a:p>
        </p:txBody>
      </p:sp>
      <p:sp>
        <p:nvSpPr>
          <p:cNvPr id="5" name="Title 4"/>
          <p:cNvSpPr>
            <a:spLocks noGrp="1"/>
          </p:cNvSpPr>
          <p:nvPr>
            <p:ph type="title"/>
          </p:nvPr>
        </p:nvSpPr>
        <p:spPr>
          <a:xfrm>
            <a:off x="457200" y="172892"/>
            <a:ext cx="8229600" cy="1143000"/>
          </a:xfrm>
        </p:spPr>
        <p:txBody>
          <a:bodyPr>
            <a:normAutofit/>
          </a:bodyPr>
          <a:lstStyle/>
          <a:p>
            <a:r>
              <a:rPr lang="en-GB" sz="2800" dirty="0"/>
              <a:t>Printing, scanning and photocopying</a:t>
            </a:r>
          </a:p>
        </p:txBody>
      </p:sp>
      <p:sp>
        <p:nvSpPr>
          <p:cNvPr id="14" name="Content Placeholder 15">
            <a:extLst>
              <a:ext uri="{FF2B5EF4-FFF2-40B4-BE49-F238E27FC236}">
                <a16:creationId xmlns:a16="http://schemas.microsoft.com/office/drawing/2014/main" id="{3BA9177E-8666-8341-8153-119BC6890828}"/>
              </a:ext>
            </a:extLst>
          </p:cNvPr>
          <p:cNvSpPr txBox="1">
            <a:spLocks noGrp="1"/>
          </p:cNvSpPr>
          <p:nvPr>
            <p:ph idx="1"/>
          </p:nvPr>
        </p:nvSpPr>
        <p:spPr>
          <a:xfrm>
            <a:off x="306387" y="1315892"/>
            <a:ext cx="8531225" cy="48102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t>Printing, scanning and photocopying</a:t>
            </a:r>
          </a:p>
          <a:p>
            <a:pPr marL="0" indent="0">
              <a:buFont typeface="Arial" panose="020B0604020202020204" pitchFamily="34" charset="0"/>
              <a:buNone/>
            </a:pPr>
            <a:r>
              <a:rPr lang="en-GB" sz="1600" dirty="0"/>
              <a:t>There are multi-function devices (MFDs) in the Library which allow you to print, scan and photocopy.  The university’s pull print service means you can copy, scan and print from any MFD on campus.  See the Library’s  </a:t>
            </a:r>
            <a:r>
              <a:rPr lang="en-GB" sz="1600" dirty="0">
                <a:hlinkClick r:id="rId7"/>
              </a:rPr>
              <a:t>video guide for printing </a:t>
            </a:r>
            <a:r>
              <a:rPr lang="en-GB" sz="1600" dirty="0"/>
              <a:t> and </a:t>
            </a:r>
            <a:r>
              <a:rPr lang="en-GB" sz="1600" dirty="0">
                <a:hlinkClick r:id="rId8"/>
              </a:rPr>
              <a:t>photocopying </a:t>
            </a:r>
            <a:r>
              <a:rPr lang="en-GB" sz="1600" dirty="0"/>
              <a: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As well as these (which are on most floors of the Library), there is a wide format scanner and printer on level 7 in the Maps, Official Publications and Statistics unit.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You need print credit to make prints and scans – </a:t>
            </a:r>
            <a:r>
              <a:rPr lang="en-GB" sz="1600" dirty="0">
                <a:hlinkClick r:id="rId9"/>
              </a:rPr>
              <a:t>see the IT web pages f</a:t>
            </a:r>
            <a:r>
              <a:rPr lang="en-GB" sz="1600" dirty="0"/>
              <a:t>or details and note that there is a print credit top-up machine on level 3 of the Library.  </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marL="0" indent="0">
              <a:buFont typeface="Arial" panose="020B0604020202020204" pitchFamily="34" charset="0"/>
              <a:buNone/>
            </a:pPr>
            <a:endParaRPr lang="en-US" sz="1600" dirty="0"/>
          </a:p>
        </p:txBody>
      </p:sp>
      <p:pic>
        <p:nvPicPr>
          <p:cNvPr id="2" name="Picture 6">
            <a:hlinkClick r:id="rId7"/>
            <a:extLst>
              <a:ext uri="{FF2B5EF4-FFF2-40B4-BE49-F238E27FC236}">
                <a16:creationId xmlns:a16="http://schemas.microsoft.com/office/drawing/2014/main" id="{05E1B211-058F-014B-8E11-33D750958AF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0547" r="5930" b="25594"/>
          <a:stretch/>
        </p:blipFill>
        <p:spPr>
          <a:xfrm>
            <a:off x="1907704" y="4109959"/>
            <a:ext cx="4892210" cy="2101272"/>
          </a:xfrm>
          <a:prstGeom prst="rect">
            <a:avLst/>
          </a:prstGeom>
        </p:spPr>
      </p:pic>
    </p:spTree>
    <p:extLst>
      <p:ext uri="{BB962C8B-B14F-4D97-AF65-F5344CB8AC3E}">
        <p14:creationId xmlns:p14="http://schemas.microsoft.com/office/powerpoint/2010/main" val="4233550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7" descr="Image result for worldwide political science abstra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TextBox 2"/>
          <p:cNvSpPr txBox="1"/>
          <p:nvPr/>
        </p:nvSpPr>
        <p:spPr>
          <a:xfrm>
            <a:off x="7045755" y="902481"/>
            <a:ext cx="1754362" cy="369332"/>
          </a:xfrm>
          <a:prstGeom prst="rect">
            <a:avLst/>
          </a:prstGeom>
          <a:noFill/>
        </p:spPr>
        <p:txBody>
          <a:bodyPr wrap="square" rtlCol="0">
            <a:spAutoFit/>
          </a:bodyPr>
          <a:lstStyle/>
          <a:p>
            <a:endParaRPr lang="en-GB" dirty="0"/>
          </a:p>
        </p:txBody>
      </p:sp>
      <p:sp>
        <p:nvSpPr>
          <p:cNvPr id="2" name="Title 1"/>
          <p:cNvSpPr>
            <a:spLocks noGrp="1"/>
          </p:cNvSpPr>
          <p:nvPr>
            <p:ph type="title"/>
          </p:nvPr>
        </p:nvSpPr>
        <p:spPr>
          <a:xfrm>
            <a:off x="1212274" y="223701"/>
            <a:ext cx="7587843" cy="1143000"/>
          </a:xfrm>
        </p:spPr>
        <p:txBody>
          <a:bodyPr>
            <a:normAutofit/>
          </a:bodyPr>
          <a:lstStyle/>
          <a:p>
            <a:r>
              <a:rPr lang="en-GB" sz="2800" dirty="0"/>
              <a:t>Microfilm and microfilm readers</a:t>
            </a:r>
          </a:p>
        </p:txBody>
      </p:sp>
      <p:sp>
        <p:nvSpPr>
          <p:cNvPr id="13" name="Content Placeholder 12">
            <a:extLst>
              <a:ext uri="{FF2B5EF4-FFF2-40B4-BE49-F238E27FC236}">
                <a16:creationId xmlns:a16="http://schemas.microsoft.com/office/drawing/2014/main" id="{ADA92D87-4C7E-CD4C-9F49-EAC3424F9CA9}"/>
              </a:ext>
            </a:extLst>
          </p:cNvPr>
          <p:cNvSpPr>
            <a:spLocks noGrp="1"/>
          </p:cNvSpPr>
          <p:nvPr>
            <p:ph sz="half" idx="1"/>
          </p:nvPr>
        </p:nvSpPr>
        <p:spPr>
          <a:xfrm>
            <a:off x="229802" y="1491134"/>
            <a:ext cx="4038600" cy="4525963"/>
          </a:xfrm>
        </p:spPr>
        <p:txBody>
          <a:bodyPr>
            <a:noAutofit/>
          </a:bodyPr>
          <a:lstStyle/>
          <a:p>
            <a:pPr marL="0" indent="0">
              <a:buNone/>
            </a:pPr>
            <a:r>
              <a:rPr lang="en-GB" sz="1600" dirty="0"/>
              <a:t>The Library has some material on microfilm.  This is usually historic material like old newspapers or specialist historical records such as political documents or social documents.  All of this is catalogued so you can identify what we have and how to access it.</a:t>
            </a:r>
          </a:p>
          <a:p>
            <a:pPr marL="0" indent="0">
              <a:buNone/>
            </a:pPr>
            <a:endParaRPr lang="en-GB" sz="1600" dirty="0"/>
          </a:p>
          <a:p>
            <a:pPr marL="0" indent="0">
              <a:buNone/>
            </a:pPr>
            <a:r>
              <a:rPr lang="en-GB" sz="1600" dirty="0"/>
              <a:t>There are modern microfilm readers in the Library which are straightforward to use.  Staff can help if you need </a:t>
            </a:r>
            <a:r>
              <a:rPr lang="en-GB" sz="1600" dirty="0" smtClean="0"/>
              <a:t>some support using it.   The Library has created videos on how </a:t>
            </a:r>
            <a:r>
              <a:rPr lang="en-GB" sz="1600" dirty="0"/>
              <a:t>to use the readers.  This is a two-step process:</a:t>
            </a:r>
          </a:p>
          <a:p>
            <a:pPr marL="0" indent="0">
              <a:buNone/>
            </a:pPr>
            <a:endParaRPr lang="en-GB" sz="1600" dirty="0"/>
          </a:p>
          <a:p>
            <a:pPr marL="0" indent="0">
              <a:buNone/>
            </a:pPr>
            <a:r>
              <a:rPr lang="en-GB" sz="1600" dirty="0">
                <a:hlinkClick r:id="rId7"/>
              </a:rPr>
              <a:t>Setting up the microfilm reader</a:t>
            </a:r>
            <a:endParaRPr lang="en-GB" sz="1600" dirty="0"/>
          </a:p>
          <a:p>
            <a:pPr marL="0" indent="0">
              <a:buNone/>
            </a:pPr>
            <a:endParaRPr lang="en-GB" sz="1600" dirty="0"/>
          </a:p>
          <a:p>
            <a:pPr marL="0" indent="0">
              <a:buNone/>
            </a:pPr>
            <a:r>
              <a:rPr lang="en-GB" sz="1600" dirty="0">
                <a:hlinkClick r:id="rId8"/>
              </a:rPr>
              <a:t>Using the microfilm machine and computer</a:t>
            </a: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US" sz="1600" dirty="0"/>
          </a:p>
        </p:txBody>
      </p:sp>
      <p:sp>
        <p:nvSpPr>
          <p:cNvPr id="19" name="Content Placeholder 18">
            <a:extLst>
              <a:ext uri="{FF2B5EF4-FFF2-40B4-BE49-F238E27FC236}">
                <a16:creationId xmlns:a16="http://schemas.microsoft.com/office/drawing/2014/main" id="{3777FF1E-3933-5941-83A7-29F8A165895E}"/>
              </a:ext>
            </a:extLst>
          </p:cNvPr>
          <p:cNvSpPr>
            <a:spLocks noGrp="1"/>
          </p:cNvSpPr>
          <p:nvPr>
            <p:ph sz="half" idx="2"/>
          </p:nvPr>
        </p:nvSpPr>
        <p:spPr/>
        <p:txBody>
          <a:bodyPr/>
          <a:lstStyle/>
          <a:p>
            <a:endParaRPr lang="en-US" dirty="0"/>
          </a:p>
        </p:txBody>
      </p:sp>
      <p:sp>
        <p:nvSpPr>
          <p:cNvPr id="11" name="TextBox 10"/>
          <p:cNvSpPr txBox="1"/>
          <p:nvPr/>
        </p:nvSpPr>
        <p:spPr>
          <a:xfrm>
            <a:off x="827584" y="6453336"/>
            <a:ext cx="6310534" cy="369332"/>
          </a:xfrm>
          <a:prstGeom prst="rect">
            <a:avLst/>
          </a:prstGeom>
          <a:noFill/>
        </p:spPr>
        <p:txBody>
          <a:bodyPr wrap="square" rtlCol="0">
            <a:spAutoFit/>
          </a:bodyPr>
          <a:lstStyle/>
          <a:p>
            <a:r>
              <a:rPr lang="en-GB" dirty="0">
                <a:solidFill>
                  <a:schemeClr val="bg1"/>
                </a:solidFill>
              </a:rPr>
              <a:t>Using the microfilm readers</a:t>
            </a:r>
          </a:p>
        </p:txBody>
      </p:sp>
      <p:pic>
        <p:nvPicPr>
          <p:cNvPr id="16" name="Picture 16">
            <a:extLst>
              <a:ext uri="{FF2B5EF4-FFF2-40B4-BE49-F238E27FC236}">
                <a16:creationId xmlns:a16="http://schemas.microsoft.com/office/drawing/2014/main" id="{94B1EF9F-E338-044E-AC78-E5FA4E3B3DB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5377" r="25855" b="11750"/>
          <a:stretch/>
        </p:blipFill>
        <p:spPr>
          <a:xfrm>
            <a:off x="4648200" y="2012422"/>
            <a:ext cx="4418398" cy="3257770"/>
          </a:xfrm>
          <a:prstGeom prst="rect">
            <a:avLst/>
          </a:prstGeom>
        </p:spPr>
      </p:pic>
    </p:spTree>
    <p:extLst>
      <p:ext uri="{BB962C8B-B14F-4D97-AF65-F5344CB8AC3E}">
        <p14:creationId xmlns:p14="http://schemas.microsoft.com/office/powerpoint/2010/main" val="146217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1812" y="6423800"/>
            <a:ext cx="6120680" cy="369332"/>
          </a:xfrm>
          <a:prstGeom prst="rect">
            <a:avLst/>
          </a:prstGeom>
          <a:noFill/>
        </p:spPr>
        <p:txBody>
          <a:bodyPr wrap="square" rtlCol="0">
            <a:spAutoFit/>
          </a:bodyPr>
          <a:lstStyle/>
          <a:p>
            <a:r>
              <a:rPr lang="en-GB" dirty="0">
                <a:solidFill>
                  <a:schemeClr val="bg1"/>
                </a:solidFill>
              </a:rPr>
              <a:t>Using the self-issue machines</a:t>
            </a:r>
          </a:p>
        </p:txBody>
      </p:sp>
      <p:sp>
        <p:nvSpPr>
          <p:cNvPr id="11" name="Title 10">
            <a:extLst>
              <a:ext uri="{FF2B5EF4-FFF2-40B4-BE49-F238E27FC236}">
                <a16:creationId xmlns:a16="http://schemas.microsoft.com/office/drawing/2014/main" id="{EEC463F8-B242-274C-9BBE-2A23354A6BF1}"/>
              </a:ext>
            </a:extLst>
          </p:cNvPr>
          <p:cNvSpPr>
            <a:spLocks noGrp="1"/>
          </p:cNvSpPr>
          <p:nvPr>
            <p:ph type="title"/>
          </p:nvPr>
        </p:nvSpPr>
        <p:spPr/>
        <p:txBody>
          <a:bodyPr>
            <a:normAutofit/>
          </a:bodyPr>
          <a:lstStyle/>
          <a:p>
            <a:r>
              <a:rPr lang="en-GB" sz="2800" dirty="0"/>
              <a:t>Using the self issue machines and the book drop</a:t>
            </a:r>
            <a:endParaRPr lang="en-US" sz="2800" dirty="0"/>
          </a:p>
        </p:txBody>
      </p:sp>
      <p:sp>
        <p:nvSpPr>
          <p:cNvPr id="13" name="Content Placeholder 12">
            <a:extLst>
              <a:ext uri="{FF2B5EF4-FFF2-40B4-BE49-F238E27FC236}">
                <a16:creationId xmlns:a16="http://schemas.microsoft.com/office/drawing/2014/main" id="{A773DB7E-C5F7-474B-BD00-CEB0DCA9D457}"/>
              </a:ext>
            </a:extLst>
          </p:cNvPr>
          <p:cNvSpPr>
            <a:spLocks noGrp="1"/>
          </p:cNvSpPr>
          <p:nvPr>
            <p:ph sz="half" idx="1"/>
          </p:nvPr>
        </p:nvSpPr>
        <p:spPr/>
        <p:txBody>
          <a:bodyPr>
            <a:normAutofit/>
          </a:bodyPr>
          <a:lstStyle/>
          <a:p>
            <a:pPr marL="0" indent="0">
              <a:buNone/>
            </a:pPr>
            <a:endParaRPr lang="en-GB" sz="1600" dirty="0"/>
          </a:p>
          <a:p>
            <a:pPr marL="0" indent="0">
              <a:buNone/>
            </a:pPr>
            <a:endParaRPr lang="en-GB" sz="1600" dirty="0"/>
          </a:p>
          <a:p>
            <a:pPr marL="0" indent="0">
              <a:buNone/>
            </a:pPr>
            <a:r>
              <a:rPr lang="en-GB" sz="1600" dirty="0"/>
              <a:t>Self issue machines allow you to borrow and return material quickly and when the Library is not staffed. </a:t>
            </a:r>
          </a:p>
          <a:p>
            <a:pPr marL="0" indent="0">
              <a:buNone/>
            </a:pPr>
            <a:endParaRPr lang="en-GB" sz="1600" dirty="0"/>
          </a:p>
          <a:p>
            <a:pPr marL="0" indent="0">
              <a:buNone/>
            </a:pPr>
            <a:r>
              <a:rPr lang="en-GB" sz="1600" dirty="0"/>
              <a:t>See our videos on </a:t>
            </a:r>
            <a:r>
              <a:rPr lang="en-GB" sz="1600" dirty="0">
                <a:hlinkClick r:id="rId7"/>
              </a:rPr>
              <a:t>issuing </a:t>
            </a:r>
            <a:r>
              <a:rPr lang="en-GB" sz="1600" dirty="0"/>
              <a:t>and </a:t>
            </a:r>
            <a:r>
              <a:rPr lang="en-GB" sz="1600" dirty="0">
                <a:hlinkClick r:id="rId8"/>
              </a:rPr>
              <a:t>returning </a:t>
            </a:r>
            <a:r>
              <a:rPr lang="en-GB" sz="1600" dirty="0"/>
              <a:t>material </a:t>
            </a:r>
          </a:p>
          <a:p>
            <a:pPr marL="0" indent="0">
              <a:buNone/>
            </a:pPr>
            <a:endParaRPr lang="en-GB" sz="1600" dirty="0"/>
          </a:p>
          <a:p>
            <a:pPr marL="0" indent="0">
              <a:buNone/>
            </a:pPr>
            <a:r>
              <a:rPr lang="en-GB" sz="1600" dirty="0"/>
              <a:t>When the Library is closed you can return books through the book drop and staff will process your return for you.   </a:t>
            </a:r>
            <a:r>
              <a:rPr lang="en-GB" sz="1600" dirty="0">
                <a:hlinkClick r:id="rId9"/>
              </a:rPr>
              <a:t>See our short video.</a:t>
            </a:r>
            <a:endParaRPr lang="en-US" sz="1600" dirty="0"/>
          </a:p>
        </p:txBody>
      </p:sp>
      <p:pic>
        <p:nvPicPr>
          <p:cNvPr id="16" name="Picture 16">
            <a:extLst>
              <a:ext uri="{FF2B5EF4-FFF2-40B4-BE49-F238E27FC236}">
                <a16:creationId xmlns:a16="http://schemas.microsoft.com/office/drawing/2014/main" id="{CDE2C12A-C57D-E34F-9058-2612E4E9617B}"/>
              </a:ext>
            </a:extLst>
          </p:cNvPr>
          <p:cNvPicPr>
            <a:picLocks noGrp="1" noChangeAspect="1"/>
          </p:cNvPicPr>
          <p:nvPr>
            <p:ph sz="half" idx="2"/>
          </p:nvPr>
        </p:nvPicPr>
        <p:blipFill rotWithShape="1">
          <a:blip r:embed="rId10" cstate="print">
            <a:extLst>
              <a:ext uri="{28A0092B-C50C-407E-A947-70E740481C1C}">
                <a14:useLocalDpi xmlns:a14="http://schemas.microsoft.com/office/drawing/2010/main" val="0"/>
              </a:ext>
            </a:extLst>
          </a:blip>
          <a:srcRect t="13855" r="25019" b="12286"/>
          <a:stretch/>
        </p:blipFill>
        <p:spPr>
          <a:xfrm>
            <a:off x="4651106" y="2269908"/>
            <a:ext cx="4313382" cy="3186546"/>
          </a:xfrm>
          <a:prstGeom prst="rect">
            <a:avLst/>
          </a:prstGeom>
        </p:spPr>
      </p:pic>
    </p:spTree>
    <p:extLst>
      <p:ext uri="{BB962C8B-B14F-4D97-AF65-F5344CB8AC3E}">
        <p14:creationId xmlns:p14="http://schemas.microsoft.com/office/powerpoint/2010/main" val="4036349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301"/>
            <a:ext cx="9144000" cy="589085"/>
          </a:xfrm>
          <a:prstGeom prst="rect">
            <a:avLst/>
          </a:prstGeom>
        </p:spPr>
      </p:pic>
      <p:sp>
        <p:nvSpPr>
          <p:cNvPr id="6" name="TextBox 5"/>
          <p:cNvSpPr txBox="1"/>
          <p:nvPr/>
        </p:nvSpPr>
        <p:spPr>
          <a:xfrm>
            <a:off x="660500" y="6357642"/>
            <a:ext cx="5760640" cy="830997"/>
          </a:xfrm>
          <a:prstGeom prst="rect">
            <a:avLst/>
          </a:prstGeom>
          <a:noFill/>
        </p:spPr>
        <p:txBody>
          <a:bodyPr wrap="square" rtlCol="0">
            <a:spAutoFit/>
          </a:bodyPr>
          <a:lstStyle/>
          <a:p>
            <a:r>
              <a:rPr lang="en-GB" sz="2400" dirty="0">
                <a:solidFill>
                  <a:prstClr val="white"/>
                </a:solidFill>
                <a:latin typeface="+mj-lt"/>
                <a:cs typeface="Arial" panose="020B0604020202020204" pitchFamily="34" charset="0"/>
              </a:rPr>
              <a:t>Further help</a:t>
            </a:r>
          </a:p>
          <a:p>
            <a:endParaRPr lang="en-GB" sz="2400" dirty="0">
              <a:solidFill>
                <a:prstClr val="white"/>
              </a:solidFill>
              <a:latin typeface="+mj-lt"/>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50"/>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7"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20" y="6328905"/>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7"/>
          <p:cNvSpPr txBox="1">
            <a:spLocks noChangeArrowheads="1"/>
          </p:cNvSpPr>
          <p:nvPr/>
        </p:nvSpPr>
        <p:spPr bwMode="auto">
          <a:xfrm>
            <a:off x="287028" y="404664"/>
            <a:ext cx="759240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mn-lt"/>
              </a:rPr>
              <a:t>Further Help</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mn-lt"/>
              </a:rPr>
              <a:t>See our </a:t>
            </a:r>
            <a:r>
              <a:rPr lang="en-GB" altLang="en-US" sz="2000" b="0" dirty="0" smtClean="0">
                <a:latin typeface="+mn-lt"/>
                <a:hlinkClick r:id="rId7"/>
              </a:rPr>
              <a:t>Library Basics page </a:t>
            </a:r>
            <a:r>
              <a:rPr lang="en-GB" altLang="en-US" sz="2000" b="0" dirty="0" smtClean="0">
                <a:latin typeface="+mn-lt"/>
              </a:rPr>
              <a:t>with an introductory Library </a:t>
            </a:r>
            <a:r>
              <a:rPr lang="en-GB" altLang="en-US" sz="2000" b="0" dirty="0">
                <a:latin typeface="+mn-lt"/>
              </a:rPr>
              <a:t>video, help </a:t>
            </a:r>
            <a:r>
              <a:rPr lang="en-GB" altLang="en-US" sz="2000" b="0" dirty="0" smtClean="0">
                <a:latin typeface="+mn-lt"/>
              </a:rPr>
              <a:t>guides and </a:t>
            </a:r>
            <a:r>
              <a:rPr lang="en-GB" altLang="en-US" sz="2000" b="0" dirty="0">
                <a:latin typeface="+mn-lt"/>
              </a:rPr>
              <a:t>our Moodle Course for full help </a:t>
            </a:r>
            <a:r>
              <a:rPr lang="en-GB" altLang="en-US" sz="2000" b="0">
                <a:latin typeface="+mn-lt"/>
              </a:rPr>
              <a:t>with </a:t>
            </a:r>
            <a:r>
              <a:rPr lang="en-GB" altLang="en-US" sz="2000" b="0" smtClean="0">
                <a:latin typeface="+mn-lt"/>
              </a:rPr>
              <a:t>Library </a:t>
            </a:r>
            <a:r>
              <a:rPr lang="en-GB" altLang="en-US" sz="2000" b="0" dirty="0">
                <a:latin typeface="+mn-lt"/>
              </a:rPr>
              <a:t>services.</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mn-lt"/>
              </a:rPr>
              <a:t>If you would like to speak to someone, please get in touch with your College Librarians – Kay Munro and Lynn Irvine:</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8"/>
              </a:rPr>
              <a:t>Kay.Munro@glasgow.ac.uk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0141 330 6741</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9"/>
              </a:rPr>
              <a:t>Lynn.Irvine@glasgow.ac.uk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0141 330 7094</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p:txBody>
      </p:sp>
      <p:sp>
        <p:nvSpPr>
          <p:cNvPr id="10" name="TextBox 27"/>
          <p:cNvSpPr txBox="1">
            <a:spLocks noChangeArrowheads="1"/>
          </p:cNvSpPr>
          <p:nvPr/>
        </p:nvSpPr>
        <p:spPr bwMode="auto">
          <a:xfrm>
            <a:off x="147949" y="5270075"/>
            <a:ext cx="8712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We are very happy to meet with you if you want to find out more about using library resources and using them effectively in relation to your research.</a:t>
            </a:r>
          </a:p>
        </p:txBody>
      </p:sp>
      <p:pic>
        <p:nvPicPr>
          <p:cNvPr id="11" name="Picture 2" descr="https://pbs.twimg.com/media/Cs6WzqeUAAAzeh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955" y="2522000"/>
            <a:ext cx="2715469" cy="27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04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5"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8" name="TextBox 7"/>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395536" y="1876762"/>
            <a:ext cx="3456384" cy="461665"/>
          </a:xfrm>
          <a:prstGeom prst="rect">
            <a:avLst/>
          </a:prstGeom>
          <a:noFill/>
        </p:spPr>
        <p:txBody>
          <a:bodyPr wrap="square" rtlCol="0">
            <a:spAutoFit/>
          </a:bodyPr>
          <a:lstStyle/>
          <a:p>
            <a:r>
              <a:rPr lang="en-GB" sz="2400" dirty="0">
                <a:solidFill>
                  <a:srgbClr val="F89A1C"/>
                </a:solidFill>
                <a:latin typeface="Arial" panose="020B0604020202020204" pitchFamily="34" charset="0"/>
                <a:cs typeface="Arial" panose="020B0604020202020204" pitchFamily="34" charset="0"/>
              </a:rPr>
              <a:t>Knowledge</a:t>
            </a:r>
            <a:r>
              <a:rPr lang="en-GB" sz="2000" dirty="0">
                <a:solidFill>
                  <a:srgbClr val="F89A1C"/>
                </a:solidFill>
                <a:latin typeface="Arial" panose="020B0604020202020204" pitchFamily="34" charset="0"/>
                <a:cs typeface="Arial" panose="020B0604020202020204" pitchFamily="34" charset="0"/>
              </a:rPr>
              <a:t> </a:t>
            </a:r>
            <a:r>
              <a:rPr lang="en-GB" sz="2400" dirty="0">
                <a:solidFill>
                  <a:srgbClr val="F89A1C"/>
                </a:solidFill>
                <a:latin typeface="Arial" panose="020B0604020202020204" pitchFamily="34" charset="0"/>
                <a:cs typeface="Arial" panose="020B0604020202020204" pitchFamily="34" charset="0"/>
              </a:rPr>
              <a:t>Base</a:t>
            </a:r>
            <a:endParaRPr lang="en-GB" sz="2000" dirty="0">
              <a:solidFill>
                <a:srgbClr val="F89A1C"/>
              </a:solidFill>
              <a:latin typeface="Arial" panose="020B0604020202020204" pitchFamily="34" charset="0"/>
              <a:cs typeface="Arial" panose="020B0604020202020204" pitchFamily="34" charset="0"/>
            </a:endParaRPr>
          </a:p>
        </p:txBody>
      </p:sp>
      <p:sp>
        <p:nvSpPr>
          <p:cNvPr id="10" name="TextBox 9"/>
          <p:cNvSpPr txBox="1"/>
          <p:nvPr/>
        </p:nvSpPr>
        <p:spPr>
          <a:xfrm>
            <a:off x="395536" y="3645024"/>
            <a:ext cx="4104456"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Thank you, this presentation is complete.</a:t>
            </a:r>
          </a:p>
        </p:txBody>
      </p:sp>
      <p:sp>
        <p:nvSpPr>
          <p:cNvPr id="12" name="TextBox 11"/>
          <p:cNvSpPr txBox="1"/>
          <p:nvPr/>
        </p:nvSpPr>
        <p:spPr>
          <a:xfrm>
            <a:off x="395536" y="4789923"/>
            <a:ext cx="4896544"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Please close this presentation.</a:t>
            </a:r>
          </a:p>
        </p:txBody>
      </p:sp>
    </p:spTree>
    <p:extLst>
      <p:ext uri="{BB962C8B-B14F-4D97-AF65-F5344CB8AC3E}">
        <p14:creationId xmlns:p14="http://schemas.microsoft.com/office/powerpoint/2010/main" val="361189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2506</TotalTime>
  <Words>758</Words>
  <Application>Microsoft Office PowerPoint</Application>
  <PresentationFormat>On-screen Show (4:3)</PresentationFormat>
  <Paragraphs>97</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ＭＳ Ｐゴシック</vt:lpstr>
      <vt:lpstr>Arial</vt:lpstr>
      <vt:lpstr>Calibri</vt:lpstr>
      <vt:lpstr>Office Theme</vt:lpstr>
      <vt:lpstr>PowerPoint Presentation</vt:lpstr>
      <vt:lpstr>Welcome to the University Library</vt:lpstr>
      <vt:lpstr>Floorplans – equipment on each floor</vt:lpstr>
      <vt:lpstr>Computers in the Library</vt:lpstr>
      <vt:lpstr>Printing, scanning and photocopying</vt:lpstr>
      <vt:lpstr>Microfilm and microfilm readers</vt:lpstr>
      <vt:lpstr>Using the self issue machines and the book drop</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Walters</dc:creator>
  <cp:lastModifiedBy>Lynn Irvine</cp:lastModifiedBy>
  <cp:revision>169</cp:revision>
  <dcterms:created xsi:type="dcterms:W3CDTF">2016-06-07T07:16:38Z</dcterms:created>
  <dcterms:modified xsi:type="dcterms:W3CDTF">2017-08-15T09:03:02Z</dcterms:modified>
</cp:coreProperties>
</file>