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6" r:id="rId2"/>
    <p:sldId id="329" r:id="rId3"/>
    <p:sldId id="331" r:id="rId4"/>
    <p:sldId id="308" r:id="rId5"/>
    <p:sldId id="323" r:id="rId6"/>
    <p:sldId id="315" r:id="rId7"/>
    <p:sldId id="343" r:id="rId8"/>
    <p:sldId id="30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186" autoAdjust="0"/>
  </p:normalViewPr>
  <p:slideViewPr>
    <p:cSldViewPr>
      <p:cViewPr varScale="1">
        <p:scale>
          <a:sx n="108" d="100"/>
          <a:sy n="108" d="100"/>
        </p:scale>
        <p:origin x="1704" y="78"/>
      </p:cViewPr>
      <p:guideLst>
        <p:guide orient="horz" pos="2160"/>
        <p:guide pos="2880"/>
      </p:guideLst>
    </p:cSldViewPr>
  </p:slideViewPr>
  <p:notesTextViewPr>
    <p:cViewPr>
      <p:scale>
        <a:sx n="1" d="1"/>
        <a:sy n="1" d="1"/>
      </p:scale>
      <p:origin x="0" y="0"/>
    </p:cViewPr>
  </p:notesTextViewPr>
  <p:sorterViewPr>
    <p:cViewPr>
      <p:scale>
        <a:sx n="140" d="100"/>
        <a:sy n="140" d="100"/>
      </p:scale>
      <p:origin x="0" y="3468"/>
    </p:cViewPr>
  </p:sorterViewPr>
  <p:notesViewPr>
    <p:cSldViewPr>
      <p:cViewPr varScale="1">
        <p:scale>
          <a:sx n="78" d="100"/>
          <a:sy n="78" d="100"/>
        </p:scale>
        <p:origin x="-37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F03BB-E9CA-46D3-BA2E-9533B8B3AC12}" type="datetimeFigureOut">
              <a:rPr lang="en-GB" smtClean="0"/>
              <a:t>15/08/2017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4AD0A-FBD7-4EDF-9F7C-1E0750DEC2F4}" type="slidenum">
              <a:rPr lang="en-GB" smtClean="0"/>
              <a:t>‹#›</a:t>
            </a:fld>
            <a:endParaRPr lang="en-GB"/>
          </a:p>
        </p:txBody>
      </p:sp>
    </p:spTree>
    <p:extLst>
      <p:ext uri="{BB962C8B-B14F-4D97-AF65-F5344CB8AC3E}">
        <p14:creationId xmlns:p14="http://schemas.microsoft.com/office/powerpoint/2010/main" val="312569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ADE3A8-0AD5-4F08-9496-AFF8824F5702}" type="slidenum">
              <a:rPr lang="en-GB" smtClean="0"/>
              <a:t>2</a:t>
            </a:fld>
            <a:endParaRPr lang="en-GB" dirty="0"/>
          </a:p>
        </p:txBody>
      </p:sp>
    </p:spTree>
    <p:extLst>
      <p:ext uri="{BB962C8B-B14F-4D97-AF65-F5344CB8AC3E}">
        <p14:creationId xmlns:p14="http://schemas.microsoft.com/office/powerpoint/2010/main" val="56636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3000" y="685800"/>
            <a:ext cx="4572000" cy="34290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pitchFamily="34" charset="-128"/>
              </a:defRPr>
            </a:lvl1pPr>
            <a:lvl2pPr marL="737972" indent="-283835" eaLnBrk="0" hangingPunct="0">
              <a:defRPr sz="1400">
                <a:solidFill>
                  <a:schemeClr val="tx1"/>
                </a:solidFill>
                <a:latin typeface="Arial" charset="0"/>
                <a:ea typeface="ＭＳ Ｐゴシック" pitchFamily="34" charset="-128"/>
              </a:defRPr>
            </a:lvl2pPr>
            <a:lvl3pPr marL="1135342" indent="-227068" eaLnBrk="0" hangingPunct="0">
              <a:defRPr sz="1400">
                <a:solidFill>
                  <a:schemeClr val="tx1"/>
                </a:solidFill>
                <a:latin typeface="Arial" charset="0"/>
                <a:ea typeface="ＭＳ Ｐゴシック" pitchFamily="34" charset="-128"/>
              </a:defRPr>
            </a:lvl3pPr>
            <a:lvl4pPr marL="1589479" indent="-227068" eaLnBrk="0" hangingPunct="0">
              <a:defRPr sz="1400">
                <a:solidFill>
                  <a:schemeClr val="tx1"/>
                </a:solidFill>
                <a:latin typeface="Arial" charset="0"/>
                <a:ea typeface="ＭＳ Ｐゴシック" pitchFamily="34" charset="-128"/>
              </a:defRPr>
            </a:lvl4pPr>
            <a:lvl5pPr marL="2043615" indent="-227068" eaLnBrk="0" hangingPunct="0">
              <a:defRPr sz="1400">
                <a:solidFill>
                  <a:schemeClr val="tx1"/>
                </a:solidFill>
                <a:latin typeface="Arial" charset="0"/>
                <a:ea typeface="ＭＳ Ｐゴシック" pitchFamily="34" charset="-128"/>
              </a:defRPr>
            </a:lvl5pPr>
            <a:lvl6pPr marL="2497752" indent="-227068" eaLnBrk="0" fontAlgn="base" hangingPunct="0">
              <a:spcBef>
                <a:spcPct val="0"/>
              </a:spcBef>
              <a:spcAft>
                <a:spcPct val="0"/>
              </a:spcAft>
              <a:defRPr sz="1400">
                <a:solidFill>
                  <a:schemeClr val="tx1"/>
                </a:solidFill>
                <a:latin typeface="Arial" charset="0"/>
                <a:ea typeface="ＭＳ Ｐゴシック" pitchFamily="34" charset="-128"/>
              </a:defRPr>
            </a:lvl6pPr>
            <a:lvl7pPr marL="2951889" indent="-227068" eaLnBrk="0" fontAlgn="base" hangingPunct="0">
              <a:spcBef>
                <a:spcPct val="0"/>
              </a:spcBef>
              <a:spcAft>
                <a:spcPct val="0"/>
              </a:spcAft>
              <a:defRPr sz="1400">
                <a:solidFill>
                  <a:schemeClr val="tx1"/>
                </a:solidFill>
                <a:latin typeface="Arial" charset="0"/>
                <a:ea typeface="ＭＳ Ｐゴシック" pitchFamily="34" charset="-128"/>
              </a:defRPr>
            </a:lvl7pPr>
            <a:lvl8pPr marL="3406026" indent="-227068" eaLnBrk="0" fontAlgn="base" hangingPunct="0">
              <a:spcBef>
                <a:spcPct val="0"/>
              </a:spcBef>
              <a:spcAft>
                <a:spcPct val="0"/>
              </a:spcAft>
              <a:defRPr sz="1400">
                <a:solidFill>
                  <a:schemeClr val="tx1"/>
                </a:solidFill>
                <a:latin typeface="Arial" charset="0"/>
                <a:ea typeface="ＭＳ Ｐゴシック" pitchFamily="34" charset="-128"/>
              </a:defRPr>
            </a:lvl8pPr>
            <a:lvl9pPr marL="3860162" indent="-227068"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fld id="{1B39F3E8-B594-4FCD-A2A8-A906E61B146D}" type="slidenum">
              <a:rPr lang="en-GB" altLang="en-US" sz="1200"/>
              <a:pPr eaLnBrk="1" hangingPunct="1"/>
              <a:t>3</a:t>
            </a:fld>
            <a:endParaRPr lang="en-GB" altLang="en-US" sz="1200"/>
          </a:p>
        </p:txBody>
      </p:sp>
    </p:spTree>
    <p:extLst>
      <p:ext uri="{BB962C8B-B14F-4D97-AF65-F5344CB8AC3E}">
        <p14:creationId xmlns:p14="http://schemas.microsoft.com/office/powerpoint/2010/main" val="181000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43000" y="685800"/>
            <a:ext cx="4572000" cy="34290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pitchFamily="34" charset="-128"/>
              </a:defRPr>
            </a:lvl1pPr>
            <a:lvl2pPr marL="737972" indent="-283835" eaLnBrk="0" hangingPunct="0">
              <a:defRPr sz="1400">
                <a:solidFill>
                  <a:schemeClr val="tx1"/>
                </a:solidFill>
                <a:latin typeface="Arial" charset="0"/>
                <a:ea typeface="ＭＳ Ｐゴシック" pitchFamily="34" charset="-128"/>
              </a:defRPr>
            </a:lvl2pPr>
            <a:lvl3pPr marL="1135342" indent="-227068" eaLnBrk="0" hangingPunct="0">
              <a:defRPr sz="1400">
                <a:solidFill>
                  <a:schemeClr val="tx1"/>
                </a:solidFill>
                <a:latin typeface="Arial" charset="0"/>
                <a:ea typeface="ＭＳ Ｐゴシック" pitchFamily="34" charset="-128"/>
              </a:defRPr>
            </a:lvl3pPr>
            <a:lvl4pPr marL="1589479" indent="-227068" eaLnBrk="0" hangingPunct="0">
              <a:defRPr sz="1400">
                <a:solidFill>
                  <a:schemeClr val="tx1"/>
                </a:solidFill>
                <a:latin typeface="Arial" charset="0"/>
                <a:ea typeface="ＭＳ Ｐゴシック" pitchFamily="34" charset="-128"/>
              </a:defRPr>
            </a:lvl4pPr>
            <a:lvl5pPr marL="2043615" indent="-227068" eaLnBrk="0" hangingPunct="0">
              <a:defRPr sz="1400">
                <a:solidFill>
                  <a:schemeClr val="tx1"/>
                </a:solidFill>
                <a:latin typeface="Arial" charset="0"/>
                <a:ea typeface="ＭＳ Ｐゴシック" pitchFamily="34" charset="-128"/>
              </a:defRPr>
            </a:lvl5pPr>
            <a:lvl6pPr marL="2497752" indent="-227068" eaLnBrk="0" fontAlgn="base" hangingPunct="0">
              <a:spcBef>
                <a:spcPct val="0"/>
              </a:spcBef>
              <a:spcAft>
                <a:spcPct val="0"/>
              </a:spcAft>
              <a:defRPr sz="1400">
                <a:solidFill>
                  <a:schemeClr val="tx1"/>
                </a:solidFill>
                <a:latin typeface="Arial" charset="0"/>
                <a:ea typeface="ＭＳ Ｐゴシック" pitchFamily="34" charset="-128"/>
              </a:defRPr>
            </a:lvl6pPr>
            <a:lvl7pPr marL="2951889" indent="-227068" eaLnBrk="0" fontAlgn="base" hangingPunct="0">
              <a:spcBef>
                <a:spcPct val="0"/>
              </a:spcBef>
              <a:spcAft>
                <a:spcPct val="0"/>
              </a:spcAft>
              <a:defRPr sz="1400">
                <a:solidFill>
                  <a:schemeClr val="tx1"/>
                </a:solidFill>
                <a:latin typeface="Arial" charset="0"/>
                <a:ea typeface="ＭＳ Ｐゴシック" pitchFamily="34" charset="-128"/>
              </a:defRPr>
            </a:lvl7pPr>
            <a:lvl8pPr marL="3406026" indent="-227068" eaLnBrk="0" fontAlgn="base" hangingPunct="0">
              <a:spcBef>
                <a:spcPct val="0"/>
              </a:spcBef>
              <a:spcAft>
                <a:spcPct val="0"/>
              </a:spcAft>
              <a:defRPr sz="1400">
                <a:solidFill>
                  <a:schemeClr val="tx1"/>
                </a:solidFill>
                <a:latin typeface="Arial" charset="0"/>
                <a:ea typeface="ＭＳ Ｐゴシック" pitchFamily="34" charset="-128"/>
              </a:defRPr>
            </a:lvl8pPr>
            <a:lvl9pPr marL="3860162" indent="-227068"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fld id="{1B39F3E8-B594-4FCD-A2A8-A906E61B146D}" type="slidenum">
              <a:rPr lang="en-GB" altLang="en-US" sz="1200"/>
              <a:pPr eaLnBrk="1" hangingPunct="1"/>
              <a:t>4</a:t>
            </a:fld>
            <a:endParaRPr lang="en-GB" altLang="en-US" sz="1200"/>
          </a:p>
        </p:txBody>
      </p:sp>
    </p:spTree>
    <p:extLst>
      <p:ext uri="{BB962C8B-B14F-4D97-AF65-F5344CB8AC3E}">
        <p14:creationId xmlns:p14="http://schemas.microsoft.com/office/powerpoint/2010/main" val="176266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 body:</a:t>
            </a:r>
            <a:r>
              <a:rPr lang="en-GB" baseline="0" dirty="0"/>
              <a:t> Arial, 16 – 20 </a:t>
            </a:r>
            <a:r>
              <a:rPr lang="en-GB" baseline="0" dirty="0" err="1"/>
              <a:t>pt</a:t>
            </a:r>
            <a:r>
              <a:rPr lang="en-GB" baseline="0" dirty="0"/>
              <a:t> </a:t>
            </a:r>
          </a:p>
          <a:p>
            <a:r>
              <a:rPr lang="en-GB" baseline="0" dirty="0"/>
              <a:t>Slide title: Arial, Bold, 24 </a:t>
            </a:r>
            <a:r>
              <a:rPr lang="en-GB" baseline="0" dirty="0" err="1"/>
              <a:t>pt</a:t>
            </a:r>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5</a:t>
            </a:fld>
            <a:endParaRPr lang="en-GB"/>
          </a:p>
        </p:txBody>
      </p:sp>
    </p:spTree>
    <p:extLst>
      <p:ext uri="{BB962C8B-B14F-4D97-AF65-F5344CB8AC3E}">
        <p14:creationId xmlns:p14="http://schemas.microsoft.com/office/powerpoint/2010/main" val="80868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ADE3A8-0AD5-4F08-9496-AFF8824F5702}" type="slidenum">
              <a:rPr lang="en-GB" smtClean="0"/>
              <a:t>6</a:t>
            </a:fld>
            <a:endParaRPr lang="en-GB"/>
          </a:p>
        </p:txBody>
      </p:sp>
    </p:spTree>
    <p:extLst>
      <p:ext uri="{BB962C8B-B14F-4D97-AF65-F5344CB8AC3E}">
        <p14:creationId xmlns:p14="http://schemas.microsoft.com/office/powerpoint/2010/main" val="269627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F53E5D22-312C-408D-B73B-B80DA5C384EF}" type="slidenum">
              <a:rPr lang="en-GB" smtClean="0"/>
              <a:t>7</a:t>
            </a:fld>
            <a:endParaRPr lang="en-GB"/>
          </a:p>
        </p:txBody>
      </p:sp>
    </p:spTree>
    <p:extLst>
      <p:ext uri="{BB962C8B-B14F-4D97-AF65-F5344CB8AC3E}">
        <p14:creationId xmlns:p14="http://schemas.microsoft.com/office/powerpoint/2010/main" val="133318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54619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56746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56084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314819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C8CC2A-4411-4CA4-A32F-D219B816BDDE}" type="datetimeFigureOut">
              <a:rPr lang="en-GB" smtClean="0"/>
              <a:t>15/08/2017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47111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C8CC2A-4411-4CA4-A32F-D219B816BDDE}" type="datetimeFigureOut">
              <a:rPr lang="en-GB" smtClean="0"/>
              <a:t>15/08/2017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08986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C8CC2A-4411-4CA4-A32F-D219B816BDDE}" type="datetimeFigureOut">
              <a:rPr lang="en-GB" smtClean="0"/>
              <a:t>15/08/2017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28223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C8CC2A-4411-4CA4-A32F-D219B816BDDE}" type="datetimeFigureOut">
              <a:rPr lang="en-GB" smtClean="0"/>
              <a:t>15/08/2017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37233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8CC2A-4411-4CA4-A32F-D219B816BDDE}" type="datetimeFigureOut">
              <a:rPr lang="en-GB" smtClean="0"/>
              <a:t>15/08/2017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169310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15/08/2017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20410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CC2A-4411-4CA4-A32F-D219B816BDDE}" type="datetimeFigureOut">
              <a:rPr lang="en-GB" smtClean="0"/>
              <a:t>15/08/2017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F3319-C533-4FEA-9113-4E371AF674A0}" type="slidenum">
              <a:rPr lang="en-GB" smtClean="0"/>
              <a:t>‹#›</a:t>
            </a:fld>
            <a:endParaRPr lang="en-GB"/>
          </a:p>
        </p:txBody>
      </p:sp>
    </p:spTree>
    <p:extLst>
      <p:ext uri="{BB962C8B-B14F-4D97-AF65-F5344CB8AC3E}">
        <p14:creationId xmlns:p14="http://schemas.microsoft.com/office/powerpoint/2010/main" val="253822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8CC2A-4411-4CA4-A32F-D219B816BDDE}" type="datetimeFigureOut">
              <a:rPr lang="en-GB" smtClean="0"/>
              <a:t>15/08/2017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F3319-C533-4FEA-9113-4E371AF674A0}" type="slidenum">
              <a:rPr lang="en-GB" smtClean="0"/>
              <a:t>‹#›</a:t>
            </a:fld>
            <a:endParaRPr lang="en-GB"/>
          </a:p>
        </p:txBody>
      </p:sp>
    </p:spTree>
    <p:extLst>
      <p:ext uri="{BB962C8B-B14F-4D97-AF65-F5344CB8AC3E}">
        <p14:creationId xmlns:p14="http://schemas.microsoft.com/office/powerpoint/2010/main" val="151295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www.gla.ac.uk/services/library/" TargetMode="Externa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hyperlink" Target="http://www.gla.ac.uk/services/library/openinghoursandlocations/floorplanszones/#/floorplans" TargetMode="External"/><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hyperlink" Target="http://www.gla.ac.uk/services/library/help/helpguides/books-thebas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hyperlink" Target="http://www.gla.ac.uk/services/library/openinghoursandlocations/floorplanszones/#/libraryzoningexplain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hyperlink" Target="http://www.gla.ac.uk/services/library/openinghoursandlocations/informationforstudents/groupstudy/"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jp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hyperlink" Target="mailto:Kay.Munro@glasgow.ac.uk" TargetMode="External"/><Relationship Id="rId3" Type="http://schemas.openxmlformats.org/officeDocument/2006/relationships/image" Target="../media/image5.png"/><Relationship Id="rId7" Type="http://schemas.openxmlformats.org/officeDocument/2006/relationships/hyperlink" Target="http://www.gla.ac.uk/services/library/help/librarybas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g"/><Relationship Id="rId10" Type="http://schemas.openxmlformats.org/officeDocument/2006/relationships/image" Target="../media/image16.jpeg"/><Relationship Id="rId4" Type="http://schemas.openxmlformats.org/officeDocument/2006/relationships/image" Target="../media/image6.jpg"/><Relationship Id="rId9" Type="http://schemas.openxmlformats.org/officeDocument/2006/relationships/hyperlink" Target="mailto:Lynn.Irvine@glasgow.ac.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000" y="0"/>
            <a:ext cx="6234545"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0"/>
            <a:ext cx="6607745"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45343"/>
            <a:ext cx="1584176" cy="491369"/>
          </a:xfrm>
          <a:prstGeom prst="rect">
            <a:avLst/>
          </a:prstGeom>
        </p:spPr>
      </p:pic>
      <p:sp>
        <p:nvSpPr>
          <p:cNvPr id="10" name="TextBox 9"/>
          <p:cNvSpPr txBox="1"/>
          <p:nvPr/>
        </p:nvSpPr>
        <p:spPr>
          <a:xfrm>
            <a:off x="353864" y="2474555"/>
            <a:ext cx="4320480" cy="2123658"/>
          </a:xfrm>
          <a:prstGeom prst="rect">
            <a:avLst/>
          </a:prstGeom>
          <a:noFill/>
        </p:spPr>
        <p:txBody>
          <a:bodyPr wrap="square" rtlCol="0">
            <a:spAutoFit/>
          </a:bodyPr>
          <a:lstStyle/>
          <a:p>
            <a:r>
              <a:rPr lang="en-GB" sz="4400" dirty="0">
                <a:solidFill>
                  <a:schemeClr val="bg1"/>
                </a:solidFill>
                <a:latin typeface="Arial" panose="020B0604020202020204" pitchFamily="34" charset="0"/>
                <a:cs typeface="Arial" panose="020B0604020202020204" pitchFamily="34" charset="0"/>
              </a:rPr>
              <a:t>Finding your way around the Library</a:t>
            </a:r>
          </a:p>
        </p:txBody>
      </p:sp>
      <p:pic>
        <p:nvPicPr>
          <p:cNvPr id="13" name="Picture 12">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64" y="5157192"/>
            <a:ext cx="1193800" cy="1193800"/>
          </a:xfrm>
          <a:prstGeom prst="rect">
            <a:avLst/>
          </a:prstGeom>
        </p:spPr>
      </p:pic>
      <p:sp>
        <p:nvSpPr>
          <p:cNvPr id="14" name="TextBox 13"/>
          <p:cNvSpPr txBox="1"/>
          <p:nvPr/>
        </p:nvSpPr>
        <p:spPr>
          <a:xfrm>
            <a:off x="395536" y="1249015"/>
            <a:ext cx="3456384"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Library</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69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legislation basic search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4" descr="legislation basic search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6" descr="legislation basic search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AutoShape 2" descr="Legislation on Westlaw video - Quick intro"/>
          <p:cNvSpPr>
            <a:spLocks noChangeAspect="1" noChangeArrowheads="1"/>
          </p:cNvSpPr>
          <p:nvPr/>
        </p:nvSpPr>
        <p:spPr bwMode="auto">
          <a:xfrm>
            <a:off x="951287" y="2241823"/>
            <a:ext cx="2219325" cy="1476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4" descr="Getting to know Westlaw - Cas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AutoShape 5" descr="Case Law e-learning module"/>
          <p:cNvSpPr>
            <a:spLocks noChangeAspect="1" noChangeArrowheads="1"/>
          </p:cNvSpPr>
          <p:nvPr/>
        </p:nvSpPr>
        <p:spPr bwMode="auto">
          <a:xfrm>
            <a:off x="457200" y="3533775"/>
            <a:ext cx="2400300" cy="186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AutoShape 2" descr="intro imag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AutoShape 4" descr="intro imag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TextBox 16"/>
          <p:cNvSpPr txBox="1"/>
          <p:nvPr/>
        </p:nvSpPr>
        <p:spPr>
          <a:xfrm>
            <a:off x="827584" y="6349596"/>
            <a:ext cx="3960440" cy="369332"/>
          </a:xfrm>
          <a:prstGeom prst="rect">
            <a:avLst/>
          </a:prstGeom>
          <a:noFill/>
        </p:spPr>
        <p:txBody>
          <a:bodyPr wrap="square" rtlCol="0">
            <a:spAutoFit/>
          </a:bodyPr>
          <a:lstStyle/>
          <a:p>
            <a:r>
              <a:rPr lang="en-GB" dirty="0">
                <a:solidFill>
                  <a:schemeClr val="bg1"/>
                </a:solidFill>
              </a:rPr>
              <a:t>Welcome to the Library</a:t>
            </a:r>
          </a:p>
        </p:txBody>
      </p:sp>
      <p:sp>
        <p:nvSpPr>
          <p:cNvPr id="23" name="Title 22">
            <a:extLst>
              <a:ext uri="{FF2B5EF4-FFF2-40B4-BE49-F238E27FC236}">
                <a16:creationId xmlns:a16="http://schemas.microsoft.com/office/drawing/2014/main" id="{05DCE3E0-F078-7541-B598-D1CFC444F5A9}"/>
              </a:ext>
            </a:extLst>
          </p:cNvPr>
          <p:cNvSpPr>
            <a:spLocks noGrp="1"/>
          </p:cNvSpPr>
          <p:nvPr>
            <p:ph type="title"/>
          </p:nvPr>
        </p:nvSpPr>
        <p:spPr/>
        <p:txBody>
          <a:bodyPr>
            <a:normAutofit/>
          </a:bodyPr>
          <a:lstStyle/>
          <a:p>
            <a:r>
              <a:rPr lang="en-GB" sz="2800" dirty="0"/>
              <a:t>Welcome to the University Library</a:t>
            </a:r>
            <a:endParaRPr lang="en-US" sz="2800" dirty="0"/>
          </a:p>
        </p:txBody>
      </p:sp>
      <p:pic>
        <p:nvPicPr>
          <p:cNvPr id="29" name="Picture 29">
            <a:extLst>
              <a:ext uri="{FF2B5EF4-FFF2-40B4-BE49-F238E27FC236}">
                <a16:creationId xmlns:a16="http://schemas.microsoft.com/office/drawing/2014/main" id="{ECF2B59C-F155-CF46-A037-396B22947BE2}"/>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4788024" y="1649891"/>
            <a:ext cx="4038600" cy="1730828"/>
          </a:xfrm>
          <a:prstGeom prst="rect">
            <a:avLst/>
          </a:prstGeom>
        </p:spPr>
      </p:pic>
      <p:sp>
        <p:nvSpPr>
          <p:cNvPr id="28" name="Content Placeholder 27">
            <a:extLst>
              <a:ext uri="{FF2B5EF4-FFF2-40B4-BE49-F238E27FC236}">
                <a16:creationId xmlns:a16="http://schemas.microsoft.com/office/drawing/2014/main" id="{207E71E2-010F-314A-A4DD-3F5C8AC0CC41}"/>
              </a:ext>
            </a:extLst>
          </p:cNvPr>
          <p:cNvSpPr txBox="1">
            <a:spLocks noGrp="1"/>
          </p:cNvSpPr>
          <p:nvPr>
            <p:ph sz="half" idx="1"/>
          </p:nvPr>
        </p:nvSpPr>
        <p:spPr>
          <a:xfrm>
            <a:off x="457200" y="1600200"/>
            <a:ext cx="4038600" cy="4475071"/>
          </a:xfrm>
          <a:prstGeom prst="rect">
            <a:avLst/>
          </a:prstGeom>
          <a:noFill/>
        </p:spPr>
        <p:txBody>
          <a:bodyPr wrap="square" rtlCol="0">
            <a:spAutoFit/>
          </a:bodyPr>
          <a:lstStyle/>
          <a:p>
            <a:pPr marL="0" indent="0">
              <a:buNone/>
            </a:pPr>
            <a:r>
              <a:rPr lang="en-GB" sz="1600" dirty="0"/>
              <a:t>The Library is here to provide you with resources, spaces and services to support your learning while you are at university.   </a:t>
            </a:r>
          </a:p>
          <a:p>
            <a:pPr marL="0" indent="0">
              <a:buNone/>
            </a:pPr>
            <a:endParaRPr lang="en-GB" sz="1600" dirty="0"/>
          </a:p>
          <a:p>
            <a:pPr marL="0" indent="0">
              <a:buNone/>
            </a:pPr>
            <a:r>
              <a:rPr lang="en-GB" sz="1600" dirty="0"/>
              <a:t>The Library has 12 floors which are zoned for noise.  This means you can find a space to suit your needs – a quiet space for individual study or a more bustling atmosphere where you can work alongside friends or in a group.</a:t>
            </a:r>
          </a:p>
          <a:p>
            <a:pPr marL="0" indent="0">
              <a:buNone/>
            </a:pPr>
            <a:endParaRPr lang="en-GB" sz="1600" dirty="0"/>
          </a:p>
          <a:p>
            <a:pPr marL="0" indent="0">
              <a:buNone/>
            </a:pPr>
            <a:r>
              <a:rPr lang="en-GB" sz="1600" dirty="0"/>
              <a:t>There are lots of staff and resources to help you use the Library effectively.  You will find lots of information on our</a:t>
            </a:r>
            <a:r>
              <a:rPr lang="en-GB" sz="1600" dirty="0">
                <a:hlinkClick r:id="rId8"/>
              </a:rPr>
              <a:t> web pages</a:t>
            </a:r>
            <a:r>
              <a:rPr lang="en-GB" sz="1600" dirty="0"/>
              <a:t> and there are always people willing to help. Here are a few of the key things you need to help you find out about the building and how to use it.</a:t>
            </a:r>
          </a:p>
        </p:txBody>
      </p:sp>
      <p:pic>
        <p:nvPicPr>
          <p:cNvPr id="32" name="Picture 32">
            <a:extLst>
              <a:ext uri="{FF2B5EF4-FFF2-40B4-BE49-F238E27FC236}">
                <a16:creationId xmlns:a16="http://schemas.microsoft.com/office/drawing/2014/main" id="{4B480221-5AE9-4F46-9573-4FDA44C64B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5800" y="4221141"/>
            <a:ext cx="4014912" cy="1720677"/>
          </a:xfrm>
          <a:prstGeom prst="rect">
            <a:avLst/>
          </a:prstGeom>
        </p:spPr>
      </p:pic>
    </p:spTree>
    <p:extLst>
      <p:ext uri="{BB962C8B-B14F-4D97-AF65-F5344CB8AC3E}">
        <p14:creationId xmlns:p14="http://schemas.microsoft.com/office/powerpoint/2010/main" val="2095874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96026"/>
            <a:ext cx="91440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5"/>
          <p:cNvSpPr txBox="1">
            <a:spLocks noChangeArrowheads="1"/>
          </p:cNvSpPr>
          <p:nvPr/>
        </p:nvSpPr>
        <p:spPr bwMode="auto">
          <a:xfrm>
            <a:off x="515020" y="6381750"/>
            <a:ext cx="5760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r>
              <a:rPr lang="en-GB" altLang="en-US" sz="1800" dirty="0">
                <a:solidFill>
                  <a:schemeClr val="bg1"/>
                </a:solidFill>
                <a:latin typeface="Calibri" pitchFamily="34" charset="0"/>
                <a:cs typeface="Calibri" pitchFamily="34" charset="0"/>
              </a:rPr>
              <a:t>The Library building – </a:t>
            </a:r>
            <a:r>
              <a:rPr lang="en-GB" altLang="en-US" sz="1800" dirty="0" err="1">
                <a:solidFill>
                  <a:schemeClr val="bg1"/>
                </a:solidFill>
                <a:latin typeface="Calibri" pitchFamily="34" charset="0"/>
                <a:cs typeface="Calibri" pitchFamily="34" charset="0"/>
              </a:rPr>
              <a:t>Floorplans</a:t>
            </a:r>
            <a:r>
              <a:rPr lang="en-GB" altLang="en-US" sz="1800" dirty="0">
                <a:solidFill>
                  <a:schemeClr val="bg1"/>
                </a:solidFill>
                <a:latin typeface="Calibri" pitchFamily="34" charset="0"/>
                <a:cs typeface="Calibri" pitchFamily="34" charset="0"/>
              </a:rPr>
              <a:t> and guides</a:t>
            </a:r>
          </a:p>
        </p:txBody>
      </p:sp>
      <p:pic>
        <p:nvPicPr>
          <p:cNvPr id="1638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162" y="6318250"/>
            <a:ext cx="647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9151" y="6364289"/>
            <a:ext cx="52460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7890" y="6329364"/>
            <a:ext cx="530469"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a:extLst>
              <a:ext uri="{FF2B5EF4-FFF2-40B4-BE49-F238E27FC236}">
                <a16:creationId xmlns:a16="http://schemas.microsoft.com/office/drawing/2014/main" id="{DE253BBA-0BF5-174E-AC30-48B120BFA84B}"/>
              </a:ext>
            </a:extLst>
          </p:cNvPr>
          <p:cNvSpPr>
            <a:spLocks noGrp="1"/>
          </p:cNvSpPr>
          <p:nvPr>
            <p:ph type="title"/>
          </p:nvPr>
        </p:nvSpPr>
        <p:spPr/>
        <p:txBody>
          <a:bodyPr>
            <a:noAutofit/>
          </a:bodyPr>
          <a:lstStyle/>
          <a:p>
            <a:r>
              <a:rPr lang="en-GB" sz="2400" dirty="0"/>
              <a:t>The Library building – what’s on each floor? </a:t>
            </a:r>
            <a:endParaRPr lang="en-US" sz="2400" dirty="0"/>
          </a:p>
        </p:txBody>
      </p:sp>
      <p:pic>
        <p:nvPicPr>
          <p:cNvPr id="19" name="Picture 19">
            <a:extLst>
              <a:ext uri="{FF2B5EF4-FFF2-40B4-BE49-F238E27FC236}">
                <a16:creationId xmlns:a16="http://schemas.microsoft.com/office/drawing/2014/main" id="{09A77004-2E11-7343-9500-47A4E44C8E61}"/>
              </a:ext>
            </a:extLst>
          </p:cNvPr>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l="1" t="5987" r="-1413"/>
          <a:stretch/>
        </p:blipFill>
        <p:spPr>
          <a:xfrm>
            <a:off x="3936007" y="127000"/>
            <a:ext cx="4853501" cy="5999163"/>
          </a:xfrm>
          <a:prstGeom prst="rect">
            <a:avLst/>
          </a:prstGeom>
        </p:spPr>
      </p:pic>
      <p:sp>
        <p:nvSpPr>
          <p:cNvPr id="22" name="Text Placeholder 21">
            <a:extLst>
              <a:ext uri="{FF2B5EF4-FFF2-40B4-BE49-F238E27FC236}">
                <a16:creationId xmlns:a16="http://schemas.microsoft.com/office/drawing/2014/main" id="{71AC10E8-35F0-CC47-A2FA-016C53EFA888}"/>
              </a:ext>
            </a:extLst>
          </p:cNvPr>
          <p:cNvSpPr>
            <a:spLocks noGrp="1"/>
          </p:cNvSpPr>
          <p:nvPr>
            <p:ph type="body" sz="half" idx="2"/>
          </p:nvPr>
        </p:nvSpPr>
        <p:spPr/>
        <p:txBody>
          <a:bodyPr>
            <a:noAutofit/>
          </a:bodyPr>
          <a:lstStyle/>
          <a:p>
            <a:endParaRPr lang="en-GB" sz="1600" dirty="0"/>
          </a:p>
          <a:p>
            <a:r>
              <a:rPr lang="en-GB" sz="1600" dirty="0"/>
              <a:t>Each floor in the Library is slightly different but generally all have some study space, subject-specific material (including books, journals and reference materials.  Some of this can be quite specialist including things like case law, government and EU documents, music scores, picture books and maps) and equipment.</a:t>
            </a:r>
          </a:p>
          <a:p>
            <a:endParaRPr lang="en-GB" sz="1600" dirty="0"/>
          </a:p>
          <a:p>
            <a:r>
              <a:rPr lang="en-GB" sz="1600" dirty="0"/>
              <a:t>Here is a link to the </a:t>
            </a:r>
            <a:r>
              <a:rPr lang="en-GB" sz="1600" dirty="0">
                <a:hlinkClick r:id="rId8"/>
              </a:rPr>
              <a:t>Library </a:t>
            </a:r>
            <a:r>
              <a:rPr lang="en-GB" sz="1600" dirty="0" err="1">
                <a:hlinkClick r:id="rId8"/>
              </a:rPr>
              <a:t>floorplans</a:t>
            </a:r>
            <a:r>
              <a:rPr lang="en-GB" sz="1600" dirty="0"/>
              <a:t> which show what is on each floor including broad subject areas, equipment, rooms, AV materials, specific collections and designated spaces.</a:t>
            </a:r>
          </a:p>
          <a:p>
            <a:endParaRPr lang="en-US" sz="1600" dirty="0"/>
          </a:p>
        </p:txBody>
      </p:sp>
    </p:spTree>
    <p:extLst>
      <p:ext uri="{BB962C8B-B14F-4D97-AF65-F5344CB8AC3E}">
        <p14:creationId xmlns:p14="http://schemas.microsoft.com/office/powerpoint/2010/main" val="2637246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296026"/>
            <a:ext cx="91440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5"/>
          <p:cNvSpPr txBox="1">
            <a:spLocks noChangeArrowheads="1"/>
          </p:cNvSpPr>
          <p:nvPr/>
        </p:nvSpPr>
        <p:spPr bwMode="auto">
          <a:xfrm>
            <a:off x="515020" y="6381750"/>
            <a:ext cx="5760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eaLnBrk="1" hangingPunct="1"/>
            <a:r>
              <a:rPr lang="en-GB" altLang="en-US" sz="1800" dirty="0">
                <a:solidFill>
                  <a:schemeClr val="bg1"/>
                </a:solidFill>
                <a:latin typeface="Calibri" pitchFamily="34" charset="0"/>
                <a:cs typeface="Calibri" pitchFamily="34" charset="0"/>
              </a:rPr>
              <a:t>Finding subject-specific material in the Library</a:t>
            </a:r>
          </a:p>
        </p:txBody>
      </p:sp>
      <p:pic>
        <p:nvPicPr>
          <p:cNvPr id="1638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162" y="6318250"/>
            <a:ext cx="647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9151" y="6364289"/>
            <a:ext cx="52460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7890" y="6329364"/>
            <a:ext cx="530469"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5">
            <a:extLst>
              <a:ext uri="{FF2B5EF4-FFF2-40B4-BE49-F238E27FC236}">
                <a16:creationId xmlns:a16="http://schemas.microsoft.com/office/drawing/2014/main" id="{B9C1D8FA-5EC2-0641-966F-F50ED5E8140A}"/>
              </a:ext>
            </a:extLst>
          </p:cNvPr>
          <p:cNvSpPr txBox="1">
            <a:spLocks noGrp="1"/>
          </p:cNvSpPr>
          <p:nvPr>
            <p:ph type="title"/>
          </p:nvPr>
        </p:nvSpPr>
        <p:spPr>
          <a:xfrm>
            <a:off x="457200" y="459900"/>
            <a:ext cx="8229600" cy="954107"/>
          </a:xfrm>
          <a:prstGeom prst="rect">
            <a:avLst/>
          </a:prstGeom>
          <a:noFill/>
        </p:spPr>
        <p:txBody>
          <a:bodyPr wrap="square" rtlCol="0">
            <a:spAutoFit/>
          </a:bodyPr>
          <a:lstStyle/>
          <a:p>
            <a:r>
              <a:rPr lang="en-GB" sz="2800" dirty="0"/>
              <a:t>On which floor will I find books and other material for my subjects?</a:t>
            </a:r>
          </a:p>
        </p:txBody>
      </p:sp>
      <p:sp>
        <p:nvSpPr>
          <p:cNvPr id="17" name="Text Placeholder 17">
            <a:extLst>
              <a:ext uri="{FF2B5EF4-FFF2-40B4-BE49-F238E27FC236}">
                <a16:creationId xmlns:a16="http://schemas.microsoft.com/office/drawing/2014/main" id="{352FD2DE-9459-214D-8BA6-E71D3855EABF}"/>
              </a:ext>
            </a:extLst>
          </p:cNvPr>
          <p:cNvSpPr txBox="1">
            <a:spLocks noGrp="1"/>
          </p:cNvSpPr>
          <p:nvPr>
            <p:ph idx="1"/>
          </p:nvPr>
        </p:nvSpPr>
        <p:spPr>
          <a:xfrm>
            <a:off x="5033818" y="1519915"/>
            <a:ext cx="3999277" cy="457642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600" dirty="0"/>
          </a:p>
          <a:p>
            <a:r>
              <a:rPr lang="en-GB" sz="1600" dirty="0"/>
              <a:t>Material on specific subjects is housed together.  Each item has a catalogue record which describes the material and also how to locate it in the Library.  </a:t>
            </a:r>
          </a:p>
          <a:p>
            <a:endParaRPr lang="en-GB" sz="1600" dirty="0"/>
          </a:p>
          <a:p>
            <a:r>
              <a:rPr lang="en-GB" sz="1600" dirty="0"/>
              <a:t>Each item has a shelf mark and a location telling you which floor the item is shelved on and where on the shelves you will find it. It will also tell you how many copies there are, how many copies are available to borrow and for how long.  </a:t>
            </a:r>
            <a:r>
              <a:rPr lang="en-GB" sz="1600" dirty="0">
                <a:hlinkClick r:id="rId7"/>
              </a:rPr>
              <a:t>See here </a:t>
            </a:r>
            <a:r>
              <a:rPr lang="en-GB" sz="1600" dirty="0"/>
              <a:t>for more details.</a:t>
            </a:r>
          </a:p>
          <a:p>
            <a:endParaRPr lang="en-GB" sz="1600" dirty="0"/>
          </a:p>
          <a:p>
            <a:r>
              <a:rPr lang="en-GB" sz="1600" dirty="0"/>
              <a:t>Not all books and materials are available to borrow; some are for reference use in the Library</a:t>
            </a:r>
          </a:p>
          <a:p>
            <a:endParaRPr lang="en-GB" sz="1600" dirty="0"/>
          </a:p>
          <a:p>
            <a:endParaRPr lang="en-GB" sz="1700" dirty="0"/>
          </a:p>
        </p:txBody>
      </p:sp>
      <p:pic>
        <p:nvPicPr>
          <p:cNvPr id="19" name="Picture 19">
            <a:extLst>
              <a:ext uri="{FF2B5EF4-FFF2-40B4-BE49-F238E27FC236}">
                <a16:creationId xmlns:a16="http://schemas.microsoft.com/office/drawing/2014/main" id="{04ADDFEE-1BCE-7F47-91DE-6EC5C5977C9E}"/>
              </a:ext>
            </a:extLst>
          </p:cNvPr>
          <p:cNvPicPr>
            <a:picLocks noChangeAspect="1"/>
          </p:cNvPicPr>
          <p:nvPr/>
        </p:nvPicPr>
        <p:blipFill rotWithShape="1">
          <a:blip r:embed="rId8">
            <a:extLst>
              <a:ext uri="{28A0092B-C50C-407E-A947-70E740481C1C}">
                <a14:useLocalDpi xmlns:a14="http://schemas.microsoft.com/office/drawing/2010/main" val="0"/>
              </a:ext>
            </a:extLst>
          </a:blip>
          <a:srcRect l="3276" t="32868" r="52377" b="27209"/>
          <a:stretch/>
        </p:blipFill>
        <p:spPr>
          <a:xfrm>
            <a:off x="172044" y="1477082"/>
            <a:ext cx="4516548" cy="31980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7" name="Arrow: Left 26">
            <a:extLst>
              <a:ext uri="{FF2B5EF4-FFF2-40B4-BE49-F238E27FC236}">
                <a16:creationId xmlns:a16="http://schemas.microsoft.com/office/drawing/2014/main" id="{8F9F76E9-E9E3-0841-B34E-F090F946EE2F}"/>
              </a:ext>
            </a:extLst>
          </p:cNvPr>
          <p:cNvSpPr/>
          <p:nvPr/>
        </p:nvSpPr>
        <p:spPr>
          <a:xfrm>
            <a:off x="3906116" y="3902239"/>
            <a:ext cx="1220863" cy="604727"/>
          </a:xfrm>
          <a:prstGeom prst="leftArrow">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D9EBE8F-E975-E449-A5C7-DD45C47ADDC4}"/>
              </a:ext>
            </a:extLst>
          </p:cNvPr>
          <p:cNvSpPr txBox="1"/>
          <p:nvPr/>
        </p:nvSpPr>
        <p:spPr>
          <a:xfrm>
            <a:off x="754189" y="5023934"/>
            <a:ext cx="3612268" cy="923330"/>
          </a:xfrm>
          <a:prstGeom prst="rect">
            <a:avLst/>
          </a:prstGeom>
          <a:noFill/>
          <a:ln w="6350">
            <a:solidFill>
              <a:schemeClr val="accent1"/>
            </a:solidFill>
          </a:ln>
        </p:spPr>
        <p:txBody>
          <a:bodyPr wrap="square" rtlCol="0">
            <a:spAutoFit/>
          </a:bodyPr>
          <a:lstStyle/>
          <a:p>
            <a:pPr algn="l"/>
            <a:r>
              <a:rPr lang="en-GB" dirty="0"/>
              <a:t>If you need help searching for books and other material, see our </a:t>
            </a:r>
            <a:r>
              <a:rPr lang="en-GB" dirty="0" smtClean="0"/>
              <a:t>guide to Library Search</a:t>
            </a:r>
            <a:endParaRPr lang="en-US" dirty="0"/>
          </a:p>
        </p:txBody>
      </p:sp>
    </p:spTree>
    <p:extLst>
      <p:ext uri="{BB962C8B-B14F-4D97-AF65-F5344CB8AC3E}">
        <p14:creationId xmlns:p14="http://schemas.microsoft.com/office/powerpoint/2010/main" val="3747758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6"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3"/>
          <p:cNvSpPr txBox="1">
            <a:spLocks noChangeArrowheads="1"/>
          </p:cNvSpPr>
          <p:nvPr/>
        </p:nvSpPr>
        <p:spPr bwMode="auto">
          <a:xfrm>
            <a:off x="218206" y="184151"/>
            <a:ext cx="7808913" cy="523220"/>
          </a:xfrm>
          <a:prstGeom prst="rect">
            <a:avLst/>
          </a:prstGeom>
          <a:solidFill>
            <a:schemeClr val="bg1"/>
          </a:solidFill>
          <a:ln w="9525">
            <a:solidFill>
              <a:schemeClr val="bg1"/>
            </a:solidFill>
            <a:miter lim="800000"/>
            <a:headEnd/>
            <a:tailEnd/>
          </a:ln>
          <a:extLst/>
        </p:spPr>
        <p:txBody>
          <a:bodyPr>
            <a:spAutoFit/>
          </a:bodyPr>
          <a:lstStyle>
            <a:lvl1pPr eaLnBrk="0" hangingPunct="0">
              <a:spcBef>
                <a:spcPct val="20000"/>
              </a:spcBef>
              <a:buClr>
                <a:srgbClr val="00213B"/>
              </a:buClr>
              <a:buChar char="•"/>
              <a:defRPr sz="2400" b="1">
                <a:solidFill>
                  <a:schemeClr val="tx1"/>
                </a:solidFill>
                <a:latin typeface="Arial" charset="0"/>
              </a:defRPr>
            </a:lvl1pPr>
            <a:lvl2pPr marL="742950" indent="-285750" eaLnBrk="0" hangingPunct="0">
              <a:spcBef>
                <a:spcPct val="20000"/>
              </a:spcBef>
              <a:buClr>
                <a:srgbClr val="00213B"/>
              </a:buClr>
              <a:buFont typeface="Arial" charset="0"/>
              <a:buChar char="–"/>
              <a:defRPr sz="2400">
                <a:solidFill>
                  <a:schemeClr val="tx1"/>
                </a:solidFill>
                <a:latin typeface="Arial" charset="0"/>
              </a:defRPr>
            </a:lvl2pPr>
            <a:lvl3pPr marL="1143000" indent="-228600" eaLnBrk="0" hangingPunct="0">
              <a:spcBef>
                <a:spcPct val="20000"/>
              </a:spcBef>
              <a:buClr>
                <a:srgbClr val="00213B"/>
              </a:buClr>
              <a:buChar char="•"/>
              <a:defRPr sz="2000" b="1">
                <a:solidFill>
                  <a:schemeClr val="tx1"/>
                </a:solidFill>
                <a:latin typeface="Arial" charset="0"/>
              </a:defRPr>
            </a:lvl3pPr>
            <a:lvl4pPr marL="1600200" indent="-228600" eaLnBrk="0" hangingPunct="0">
              <a:spcBef>
                <a:spcPct val="20000"/>
              </a:spcBef>
              <a:buClr>
                <a:srgbClr val="00213B"/>
              </a:buClr>
              <a:buFont typeface="Arial" charset="0"/>
              <a:buChar char="–"/>
              <a:defRPr>
                <a:solidFill>
                  <a:schemeClr val="tx1"/>
                </a:solidFill>
                <a:latin typeface="Arial" charset="0"/>
              </a:defRPr>
            </a:lvl4pPr>
            <a:lvl5pPr marL="2057400" indent="-228600" eaLnBrk="0" hangingPunct="0">
              <a:spcBef>
                <a:spcPct val="20000"/>
              </a:spcBef>
              <a:buClr>
                <a:srgbClr val="00213B"/>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rgbClr val="00213B"/>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rgbClr val="00213B"/>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rgbClr val="00213B"/>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rgbClr val="00213B"/>
              </a:buClr>
              <a:buFont typeface="Arial" charset="0"/>
              <a:buChar char="»"/>
              <a:defRPr sz="1600">
                <a:solidFill>
                  <a:schemeClr val="tx1"/>
                </a:solidFill>
                <a:latin typeface="Arial" charset="0"/>
              </a:defRPr>
            </a:lvl9pPr>
          </a:lstStyle>
          <a:p>
            <a:pPr eaLnBrk="1" hangingPunct="1">
              <a:spcBef>
                <a:spcPct val="0"/>
              </a:spcBef>
              <a:buClrTx/>
              <a:buFontTx/>
              <a:buNone/>
            </a:pPr>
            <a:endParaRPr lang="en-GB" altLang="en-US" sz="2800" b="0" dirty="0">
              <a:latin typeface="+mn-lt"/>
            </a:endParaRPr>
          </a:p>
        </p:txBody>
      </p:sp>
      <p:sp>
        <p:nvSpPr>
          <p:cNvPr id="5" name="AutoShape 4" descr="Image result for Passport Euromoni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Home"/>
          <p:cNvSpPr>
            <a:spLocks noChangeAspect="1" noChangeArrowheads="1"/>
          </p:cNvSpPr>
          <p:nvPr/>
        </p:nvSpPr>
        <p:spPr bwMode="auto">
          <a:xfrm>
            <a:off x="2627784" y="2857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57200" y="274638"/>
            <a:ext cx="8229600" cy="588309"/>
          </a:xfrm>
        </p:spPr>
        <p:txBody>
          <a:bodyPr>
            <a:normAutofit/>
          </a:bodyPr>
          <a:lstStyle/>
          <a:p>
            <a:r>
              <a:rPr lang="en-GB" sz="2800" dirty="0"/>
              <a:t>Noise zoning and spaces in the Library</a:t>
            </a:r>
          </a:p>
        </p:txBody>
      </p:sp>
      <p:sp>
        <p:nvSpPr>
          <p:cNvPr id="23" name="TextBox 22"/>
          <p:cNvSpPr txBox="1"/>
          <p:nvPr/>
        </p:nvSpPr>
        <p:spPr>
          <a:xfrm>
            <a:off x="755576" y="6480678"/>
            <a:ext cx="5328592" cy="369332"/>
          </a:xfrm>
          <a:prstGeom prst="rect">
            <a:avLst/>
          </a:prstGeom>
          <a:noFill/>
        </p:spPr>
        <p:txBody>
          <a:bodyPr wrap="square" rtlCol="0">
            <a:spAutoFit/>
          </a:bodyPr>
          <a:lstStyle/>
          <a:p>
            <a:r>
              <a:rPr lang="en-GB" dirty="0">
                <a:solidFill>
                  <a:schemeClr val="bg1">
                    <a:lumMod val="95000"/>
                  </a:schemeClr>
                </a:solidFill>
              </a:rPr>
              <a:t>Zoning in the Library</a:t>
            </a:r>
          </a:p>
        </p:txBody>
      </p:sp>
      <p:pic>
        <p:nvPicPr>
          <p:cNvPr id="12" name="Picture 12">
            <a:hlinkClick r:id="rId7"/>
            <a:extLst>
              <a:ext uri="{FF2B5EF4-FFF2-40B4-BE49-F238E27FC236}">
                <a16:creationId xmlns:a16="http://schemas.microsoft.com/office/drawing/2014/main" id="{DCB89EB7-C1E6-2548-8FC3-6CE24CE4043F}"/>
              </a:ext>
            </a:extLst>
          </p:cNvPr>
          <p:cNvPicPr>
            <a:picLocks noChangeAspect="1"/>
          </p:cNvPicPr>
          <p:nvPr/>
        </p:nvPicPr>
        <p:blipFill rotWithShape="1">
          <a:blip r:embed="rId8">
            <a:extLst>
              <a:ext uri="{28A0092B-C50C-407E-A947-70E740481C1C}">
                <a14:useLocalDpi xmlns:a14="http://schemas.microsoft.com/office/drawing/2010/main" val="0"/>
              </a:ext>
            </a:extLst>
          </a:blip>
          <a:srcRect l="1" t="15700" r="3890" b="65626"/>
          <a:stretch/>
        </p:blipFill>
        <p:spPr>
          <a:xfrm>
            <a:off x="307975" y="1179171"/>
            <a:ext cx="8656513" cy="1261765"/>
          </a:xfrm>
          <a:prstGeom prst="rect">
            <a:avLst/>
          </a:prstGeom>
        </p:spPr>
      </p:pic>
      <p:pic>
        <p:nvPicPr>
          <p:cNvPr id="14" name="Picture 14">
            <a:hlinkClick r:id="rId7"/>
            <a:extLst>
              <a:ext uri="{FF2B5EF4-FFF2-40B4-BE49-F238E27FC236}">
                <a16:creationId xmlns:a16="http://schemas.microsoft.com/office/drawing/2014/main" id="{F12B9546-A2BD-B449-BF77-6CE84FF1E9B1}"/>
              </a:ext>
            </a:extLst>
          </p:cNvPr>
          <p:cNvPicPr>
            <a:picLocks noChangeAspect="1"/>
          </p:cNvPicPr>
          <p:nvPr/>
        </p:nvPicPr>
        <p:blipFill rotWithShape="1">
          <a:blip r:embed="rId8">
            <a:extLst>
              <a:ext uri="{28A0092B-C50C-407E-A947-70E740481C1C}">
                <a14:useLocalDpi xmlns:a14="http://schemas.microsoft.com/office/drawing/2010/main" val="0"/>
              </a:ext>
            </a:extLst>
          </a:blip>
          <a:srcRect l="1" t="46153" r="-3501" b="38754"/>
          <a:stretch/>
        </p:blipFill>
        <p:spPr>
          <a:xfrm>
            <a:off x="138323" y="2596512"/>
            <a:ext cx="9522644" cy="1041676"/>
          </a:xfrm>
          <a:prstGeom prst="rect">
            <a:avLst/>
          </a:prstGeom>
        </p:spPr>
      </p:pic>
      <p:sp>
        <p:nvSpPr>
          <p:cNvPr id="17" name="TextBox 16">
            <a:extLst>
              <a:ext uri="{FF2B5EF4-FFF2-40B4-BE49-F238E27FC236}">
                <a16:creationId xmlns:a16="http://schemas.microsoft.com/office/drawing/2014/main" id="{46D7652F-322A-C14E-A754-6A3F2FA84ADB}"/>
              </a:ext>
            </a:extLst>
          </p:cNvPr>
          <p:cNvSpPr txBox="1"/>
          <p:nvPr/>
        </p:nvSpPr>
        <p:spPr>
          <a:xfrm>
            <a:off x="943847" y="3751239"/>
            <a:ext cx="7470163" cy="2800767"/>
          </a:xfrm>
          <a:prstGeom prst="rect">
            <a:avLst/>
          </a:prstGeom>
          <a:noFill/>
        </p:spPr>
        <p:txBody>
          <a:bodyPr wrap="square" rtlCol="0">
            <a:spAutoFit/>
          </a:bodyPr>
          <a:lstStyle/>
          <a:p>
            <a:pPr algn="l"/>
            <a:r>
              <a:rPr lang="en-GB" sz="1600" dirty="0"/>
              <a:t>The Library provides a mix of spaces and furniture for studying.  Floors are zoned for noise.  Each zoned space has a mix of tables with chairs for focussed study and soft seating when you want to be more relaxed.  As a general rule, the higher up the Library you go, the quieter the study environment.  </a:t>
            </a:r>
          </a:p>
          <a:p>
            <a:pPr algn="l"/>
            <a:endParaRPr lang="en-GB" sz="1600" dirty="0"/>
          </a:p>
          <a:p>
            <a:pPr algn="l"/>
            <a:r>
              <a:rPr lang="en-GB" sz="1600" dirty="0"/>
              <a:t>Lower floors are more relaxed in atmosphere with more ambient noise.  There is a lounge space on level 3 with a variety of soft seating which is great if you want to relax with friends (or read if it is quiet).  There is also a café on level 3 serving hot and cold food and drinks with plenty of seating.</a:t>
            </a:r>
          </a:p>
          <a:p>
            <a:pPr algn="l"/>
            <a:endParaRPr lang="en-GB" sz="1600" dirty="0"/>
          </a:p>
          <a:p>
            <a:pPr algn="l"/>
            <a:endParaRPr lang="en-US" sz="1600" dirty="0"/>
          </a:p>
        </p:txBody>
      </p:sp>
    </p:spTree>
    <p:extLst>
      <p:ext uri="{BB962C8B-B14F-4D97-AF65-F5344CB8AC3E}">
        <p14:creationId xmlns:p14="http://schemas.microsoft.com/office/powerpoint/2010/main" val="397185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299"/>
            <a:ext cx="9144000" cy="589085"/>
          </a:xfrm>
          <a:prstGeom prst="rect">
            <a:avLst/>
          </a:prstGeom>
        </p:spPr>
      </p:pic>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48"/>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0246" y="592155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19" y="6328903"/>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5576" y="6363745"/>
            <a:ext cx="5760640" cy="369332"/>
          </a:xfrm>
          <a:prstGeom prst="rect">
            <a:avLst/>
          </a:prstGeom>
          <a:noFill/>
        </p:spPr>
        <p:txBody>
          <a:bodyPr wrap="square" rtlCol="0">
            <a:spAutoFit/>
          </a:bodyPr>
          <a:lstStyle/>
          <a:p>
            <a:r>
              <a:rPr lang="en-GB" dirty="0">
                <a:solidFill>
                  <a:schemeClr val="bg1"/>
                </a:solidFill>
              </a:rPr>
              <a:t>Study spaces and booking study rooms</a:t>
            </a:r>
          </a:p>
        </p:txBody>
      </p:sp>
      <p:sp>
        <p:nvSpPr>
          <p:cNvPr id="13" name="Title 12">
            <a:extLst>
              <a:ext uri="{FF2B5EF4-FFF2-40B4-BE49-F238E27FC236}">
                <a16:creationId xmlns:a16="http://schemas.microsoft.com/office/drawing/2014/main" id="{4722A9A7-4D8C-624A-AFE2-67CDDDB350D7}"/>
              </a:ext>
            </a:extLst>
          </p:cNvPr>
          <p:cNvSpPr>
            <a:spLocks noGrp="1"/>
          </p:cNvSpPr>
          <p:nvPr>
            <p:ph type="title"/>
          </p:nvPr>
        </p:nvSpPr>
        <p:spPr/>
        <p:txBody>
          <a:bodyPr>
            <a:normAutofit/>
          </a:bodyPr>
          <a:lstStyle/>
          <a:p>
            <a:r>
              <a:rPr lang="en-GB" sz="2800" dirty="0"/>
              <a:t>Study spaces and booking study rooms</a:t>
            </a:r>
            <a:endParaRPr lang="en-US" sz="2800" dirty="0"/>
          </a:p>
        </p:txBody>
      </p:sp>
      <p:sp>
        <p:nvSpPr>
          <p:cNvPr id="15" name="Content Placeholder 14">
            <a:extLst>
              <a:ext uri="{FF2B5EF4-FFF2-40B4-BE49-F238E27FC236}">
                <a16:creationId xmlns:a16="http://schemas.microsoft.com/office/drawing/2014/main" id="{21712C6B-3985-1A45-99F7-C29E335CDD15}"/>
              </a:ext>
            </a:extLst>
          </p:cNvPr>
          <p:cNvSpPr>
            <a:spLocks noGrp="1"/>
          </p:cNvSpPr>
          <p:nvPr>
            <p:ph sz="half" idx="1"/>
          </p:nvPr>
        </p:nvSpPr>
        <p:spPr>
          <a:xfrm>
            <a:off x="465579" y="1300018"/>
            <a:ext cx="4038600" cy="4525963"/>
          </a:xfrm>
        </p:spPr>
        <p:txBody>
          <a:bodyPr>
            <a:normAutofit fontScale="92500" lnSpcReduction="10000"/>
          </a:bodyPr>
          <a:lstStyle/>
          <a:p>
            <a:pPr marL="0" indent="0">
              <a:buNone/>
            </a:pPr>
            <a:endParaRPr lang="en-GB" sz="1600" dirty="0"/>
          </a:p>
          <a:p>
            <a:pPr marL="0" indent="0">
              <a:buNone/>
            </a:pPr>
            <a:endParaRPr lang="en-GB" sz="1600" dirty="0"/>
          </a:p>
          <a:p>
            <a:pPr marL="0" indent="0">
              <a:buNone/>
            </a:pPr>
            <a:r>
              <a:rPr lang="en-GB" sz="1600" dirty="0"/>
              <a:t>There are approximately 2800 study spaces in the Library.  Most spaces are open and are a mix of individual and group spaces.  </a:t>
            </a:r>
          </a:p>
          <a:p>
            <a:pPr marL="0" indent="0">
              <a:buNone/>
            </a:pPr>
            <a:endParaRPr lang="en-GB" sz="1600" dirty="0"/>
          </a:p>
          <a:p>
            <a:pPr marL="0" indent="0">
              <a:buNone/>
            </a:pPr>
            <a:r>
              <a:rPr lang="en-GB" sz="1600" dirty="0"/>
              <a:t>There are </a:t>
            </a:r>
            <a:r>
              <a:rPr lang="en-GB" sz="1600" dirty="0" smtClean="0"/>
              <a:t>designated group </a:t>
            </a:r>
            <a:r>
              <a:rPr lang="en-GB" sz="1600" dirty="0"/>
              <a:t>study spaces on levels 2 and 3.  These are a mixture of booths, tables and pods. </a:t>
            </a:r>
          </a:p>
          <a:p>
            <a:pPr marL="0" indent="0">
              <a:buNone/>
            </a:pPr>
            <a:endParaRPr lang="en-GB" sz="1600" dirty="0"/>
          </a:p>
          <a:p>
            <a:pPr marL="0" indent="0">
              <a:buNone/>
            </a:pPr>
            <a:r>
              <a:rPr lang="en-GB" sz="1600" dirty="0"/>
              <a:t>You can also </a:t>
            </a:r>
            <a:r>
              <a:rPr lang="en-GB" sz="1600" dirty="0">
                <a:hlinkClick r:id="rId7"/>
              </a:rPr>
              <a:t>book study rooms.</a:t>
            </a:r>
            <a:r>
              <a:rPr lang="en-GB" sz="1600" dirty="0"/>
              <a:t>   Each room holds up to 6 people.  Undergraduate study rooms are 6A, 8A and 9A.  Postgraduate bookable rooms are 5A, 5B, 5C, 5D and 5E.</a:t>
            </a:r>
          </a:p>
          <a:p>
            <a:pPr marL="0" indent="0">
              <a:buNone/>
            </a:pPr>
            <a:endParaRPr lang="en-GB" sz="1600" dirty="0"/>
          </a:p>
          <a:p>
            <a:pPr marL="0" indent="0">
              <a:buNone/>
            </a:pPr>
            <a:r>
              <a:rPr lang="en-GB" sz="1600" dirty="0"/>
              <a:t>There are 2 auditoria on level 2 </a:t>
            </a:r>
            <a:r>
              <a:rPr lang="en-GB" sz="1600" dirty="0" smtClean="0"/>
              <a:t>(Kelvin </a:t>
            </a:r>
            <a:r>
              <a:rPr lang="en-GB" sz="1600" smtClean="0"/>
              <a:t>and Clyde) which </a:t>
            </a:r>
            <a:r>
              <a:rPr lang="en-GB" sz="1600" dirty="0"/>
              <a:t>are also bookable for groups practicing presentations.  Full details are on our</a:t>
            </a:r>
            <a:r>
              <a:rPr lang="en-GB" sz="1600" dirty="0">
                <a:hlinkClick r:id="rId7"/>
              </a:rPr>
              <a:t> web page.</a:t>
            </a:r>
            <a:endParaRPr lang="en-US" sz="1600" dirty="0"/>
          </a:p>
        </p:txBody>
      </p:sp>
      <p:pic>
        <p:nvPicPr>
          <p:cNvPr id="22" name="Picture 22">
            <a:extLst>
              <a:ext uri="{FF2B5EF4-FFF2-40B4-BE49-F238E27FC236}">
                <a16:creationId xmlns:a16="http://schemas.microsoft.com/office/drawing/2014/main" id="{B23A7C3C-5E74-364C-BF0D-765705663986}"/>
              </a:ext>
            </a:extLst>
          </p:cNvPr>
          <p:cNvPicPr>
            <a:picLocks noGrp="1" noChangeAspect="1"/>
          </p:cNvPicPr>
          <p:nvPr>
            <p:ph sz="half" idx="2"/>
          </p:nvPr>
        </p:nvPicPr>
        <p:blipFill rotWithShape="1">
          <a:blip r:embed="rId8" cstate="print">
            <a:extLst>
              <a:ext uri="{28A0092B-C50C-407E-A947-70E740481C1C}">
                <a14:useLocalDpi xmlns:a14="http://schemas.microsoft.com/office/drawing/2010/main" val="0"/>
              </a:ext>
            </a:extLst>
          </a:blip>
          <a:srcRect l="13549" t="22706" r="9479" b="9479"/>
          <a:stretch/>
        </p:blipFill>
        <p:spPr>
          <a:xfrm>
            <a:off x="4969758" y="4156738"/>
            <a:ext cx="3994729" cy="2135923"/>
          </a:xfrm>
          <a:prstGeom prst="rect">
            <a:avLst/>
          </a:prstGeom>
        </p:spPr>
      </p:pic>
      <p:pic>
        <p:nvPicPr>
          <p:cNvPr id="24" name="Picture 24">
            <a:extLst>
              <a:ext uri="{FF2B5EF4-FFF2-40B4-BE49-F238E27FC236}">
                <a16:creationId xmlns:a16="http://schemas.microsoft.com/office/drawing/2014/main" id="{A6AC3511-B39A-2D4A-8080-C3A58B1DBBD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592" t="11825" r="9596" b="-3267"/>
          <a:stretch/>
        </p:blipFill>
        <p:spPr>
          <a:xfrm>
            <a:off x="4969759" y="1062181"/>
            <a:ext cx="3994729" cy="3567546"/>
          </a:xfrm>
          <a:prstGeom prst="rect">
            <a:avLst/>
          </a:prstGeom>
        </p:spPr>
      </p:pic>
    </p:spTree>
    <p:extLst>
      <p:ext uri="{BB962C8B-B14F-4D97-AF65-F5344CB8AC3E}">
        <p14:creationId xmlns:p14="http://schemas.microsoft.com/office/powerpoint/2010/main" val="2421850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6301"/>
            <a:ext cx="9144000" cy="589085"/>
          </a:xfrm>
          <a:prstGeom prst="rect">
            <a:avLst/>
          </a:prstGeom>
        </p:spPr>
      </p:pic>
      <p:sp>
        <p:nvSpPr>
          <p:cNvPr id="6" name="TextBox 5"/>
          <p:cNvSpPr txBox="1"/>
          <p:nvPr/>
        </p:nvSpPr>
        <p:spPr>
          <a:xfrm>
            <a:off x="660500" y="6357642"/>
            <a:ext cx="5760640" cy="830997"/>
          </a:xfrm>
          <a:prstGeom prst="rect">
            <a:avLst/>
          </a:prstGeom>
          <a:noFill/>
        </p:spPr>
        <p:txBody>
          <a:bodyPr wrap="square" rtlCol="0">
            <a:spAutoFit/>
          </a:bodyPr>
          <a:lstStyle/>
          <a:p>
            <a:r>
              <a:rPr lang="en-GB" sz="2400" dirty="0">
                <a:solidFill>
                  <a:prstClr val="white"/>
                </a:solidFill>
                <a:latin typeface="+mj-lt"/>
                <a:cs typeface="Arial" panose="020B0604020202020204" pitchFamily="34" charset="0"/>
              </a:rPr>
              <a:t>Further help</a:t>
            </a:r>
          </a:p>
          <a:p>
            <a:endParaRPr lang="en-GB" sz="2400" dirty="0">
              <a:solidFill>
                <a:prstClr val="white"/>
              </a:solidFill>
              <a:latin typeface="+mj-lt"/>
              <a:cs typeface="Arial" panose="020B0604020202020204" pitchFamily="34" charset="0"/>
            </a:endParaRPr>
          </a:p>
        </p:txBody>
      </p:sp>
      <p:pic>
        <p:nvPicPr>
          <p:cNvPr id="8" name="Picture 7">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6318950"/>
            <a:ext cx="648072" cy="539051"/>
          </a:xfrm>
          <a:prstGeom prst="rect">
            <a:avLst/>
          </a:prstGeom>
        </p:spPr>
      </p:pic>
      <p:pic>
        <p:nvPicPr>
          <p:cNvPr id="9" name="Picture 8">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9597" y="6363745"/>
            <a:ext cx="524892" cy="524892"/>
          </a:xfrm>
          <a:prstGeom prst="rect">
            <a:avLst/>
          </a:prstGeom>
        </p:spPr>
      </p:pic>
      <p:pic>
        <p:nvPicPr>
          <p:cNvPr id="2050" name="Picture 2">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138120" y="6328905"/>
            <a:ext cx="530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27"/>
          <p:cNvSpPr txBox="1">
            <a:spLocks noChangeArrowheads="1"/>
          </p:cNvSpPr>
          <p:nvPr/>
        </p:nvSpPr>
        <p:spPr bwMode="auto">
          <a:xfrm>
            <a:off x="147949" y="491817"/>
            <a:ext cx="7592403"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213B"/>
              </a:buClr>
              <a:buChar char="•"/>
              <a:defRPr sz="2400" b="1">
                <a:solidFill>
                  <a:schemeClr val="tx1"/>
                </a:solidFill>
                <a:latin typeface="Arial" charset="0"/>
                <a:ea typeface="ＭＳ Ｐゴシック" pitchFamily="34" charset="-128"/>
              </a:defRPr>
            </a:lvl1pPr>
            <a:lvl2pPr marL="742950" indent="-285750" eaLnBrk="0" hangingPunct="0">
              <a:spcBef>
                <a:spcPct val="20000"/>
              </a:spcBef>
              <a:buClr>
                <a:srgbClr val="00213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213B"/>
              </a:buClr>
              <a:buChar char="•"/>
              <a:defRPr sz="2000" b="1">
                <a:solidFill>
                  <a:schemeClr val="tx1"/>
                </a:solidFill>
                <a:latin typeface="Arial" charset="0"/>
                <a:ea typeface="ＭＳ Ｐゴシック" pitchFamily="34" charset="-128"/>
              </a:defRPr>
            </a:lvl3pPr>
            <a:lvl4pPr marL="1600200" indent="-228600" eaLnBrk="0" hangingPunct="0">
              <a:spcBef>
                <a:spcPct val="20000"/>
              </a:spcBef>
              <a:buClr>
                <a:srgbClr val="00213B"/>
              </a:buClr>
              <a:buFont typeface="Arial" charset="0"/>
              <a:buChar char="–"/>
              <a:defRPr>
                <a:solidFill>
                  <a:schemeClr val="tx1"/>
                </a:solidFill>
                <a:latin typeface="Arial" charset="0"/>
                <a:ea typeface="ＭＳ Ｐゴシック" pitchFamily="34" charset="-128"/>
              </a:defRPr>
            </a:lvl4pPr>
            <a:lvl5pPr marL="2057400" indent="-228600" eaLnBrk="0" hangingPunct="0">
              <a:spcBef>
                <a:spcPct val="20000"/>
              </a:spcBef>
              <a:buClr>
                <a:srgbClr val="00213B"/>
              </a:buClr>
              <a:buFont typeface="Arial" charset="0"/>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9pPr>
          </a:lstStyle>
          <a:p>
            <a:pPr eaLnBrk="1" hangingPunct="1">
              <a:spcBef>
                <a:spcPct val="0"/>
              </a:spcBef>
              <a:buFontTx/>
              <a:buNone/>
            </a:pPr>
            <a:r>
              <a:rPr lang="en-GB" altLang="en-US" sz="2000" b="0" dirty="0">
                <a:latin typeface="+mn-lt"/>
              </a:rPr>
              <a:t>Further </a:t>
            </a:r>
            <a:r>
              <a:rPr lang="en-GB" altLang="en-US" sz="2000" b="0" dirty="0" smtClean="0">
                <a:latin typeface="+mn-lt"/>
              </a:rPr>
              <a:t>Help</a:t>
            </a:r>
          </a:p>
          <a:p>
            <a:pPr eaLnBrk="1" hangingPunct="1">
              <a:spcBef>
                <a:spcPct val="0"/>
              </a:spcBef>
              <a:buFontTx/>
              <a:buNone/>
            </a:pPr>
            <a:endParaRPr lang="en-GB" altLang="en-US" sz="2000" b="0" dirty="0">
              <a:latin typeface="+mn-lt"/>
            </a:endParaRPr>
          </a:p>
          <a:p>
            <a:pPr lvl="0" eaLnBrk="1" hangingPunct="1">
              <a:spcBef>
                <a:spcPct val="0"/>
              </a:spcBef>
              <a:buClrTx/>
              <a:buNone/>
            </a:pPr>
            <a:r>
              <a:rPr lang="en-GB" altLang="en-US" sz="2000" b="0" dirty="0">
                <a:solidFill>
                  <a:prstClr val="black"/>
                </a:solidFill>
                <a:latin typeface="Calibri"/>
                <a:ea typeface="+mn-ea"/>
              </a:rPr>
              <a:t>See our </a:t>
            </a:r>
            <a:r>
              <a:rPr lang="en-GB" altLang="en-US" sz="2000" b="0" dirty="0">
                <a:solidFill>
                  <a:prstClr val="black"/>
                </a:solidFill>
                <a:latin typeface="Calibri"/>
                <a:ea typeface="+mn-ea"/>
                <a:hlinkClick r:id="rId7"/>
              </a:rPr>
              <a:t>Library Basics page </a:t>
            </a:r>
            <a:r>
              <a:rPr lang="en-GB" altLang="en-US" sz="2000" b="0" dirty="0">
                <a:solidFill>
                  <a:prstClr val="black"/>
                </a:solidFill>
                <a:latin typeface="Calibri"/>
                <a:ea typeface="+mn-ea"/>
              </a:rPr>
              <a:t>with an introductory Library video, help guides and our Moodle Course for full help </a:t>
            </a:r>
            <a:r>
              <a:rPr lang="en-GB" altLang="en-US" sz="2000" b="0">
                <a:solidFill>
                  <a:prstClr val="black"/>
                </a:solidFill>
                <a:latin typeface="Calibri"/>
                <a:ea typeface="+mn-ea"/>
              </a:rPr>
              <a:t>with </a:t>
            </a:r>
            <a:r>
              <a:rPr lang="en-GB" altLang="en-US" sz="2000" b="0" smtClean="0">
                <a:solidFill>
                  <a:prstClr val="black"/>
                </a:solidFill>
                <a:latin typeface="Calibri"/>
                <a:ea typeface="+mn-ea"/>
              </a:rPr>
              <a:t>Library </a:t>
            </a:r>
            <a:r>
              <a:rPr lang="en-GB" altLang="en-US" sz="2000" b="0" dirty="0">
                <a:solidFill>
                  <a:prstClr val="black"/>
                </a:solidFill>
                <a:latin typeface="Calibri"/>
                <a:ea typeface="+mn-ea"/>
              </a:rPr>
              <a:t>services.</a:t>
            </a:r>
          </a:p>
          <a:p>
            <a:pPr eaLnBrk="1" hangingPunct="1">
              <a:spcBef>
                <a:spcPct val="0"/>
              </a:spcBef>
              <a:buFontTx/>
              <a:buNone/>
            </a:pPr>
            <a:endParaRPr lang="en-GB" altLang="en-US" sz="2000" b="0" dirty="0">
              <a:latin typeface="+mn-lt"/>
            </a:endParaRPr>
          </a:p>
          <a:p>
            <a:pPr eaLnBrk="1" hangingPunct="1">
              <a:spcBef>
                <a:spcPct val="0"/>
              </a:spcBef>
              <a:buFontTx/>
              <a:buNone/>
            </a:pPr>
            <a:r>
              <a:rPr lang="en-GB" altLang="en-US" sz="2000" b="0" dirty="0">
                <a:latin typeface="+mn-lt"/>
              </a:rPr>
              <a:t>If you would like to speak to someone, please get in touch with your College Librarians – Kay Munro and Lynn Irvine:</a:t>
            </a:r>
          </a:p>
          <a:p>
            <a:pPr eaLnBrk="1" hangingPunct="1">
              <a:spcBef>
                <a:spcPct val="0"/>
              </a:spcBef>
              <a:buFontTx/>
              <a:buNone/>
            </a:pPr>
            <a:endParaRPr lang="en-GB" altLang="en-US" sz="2000" b="0" dirty="0">
              <a:latin typeface="+mn-lt"/>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hlinkClick r:id="rId8"/>
              </a:rPr>
              <a:t>Kay.Munro@glasgow.ac.uk</a:t>
            </a: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Library Room 810</a:t>
            </a: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0141 330 6741</a:t>
            </a:r>
          </a:p>
          <a:p>
            <a:pPr eaLnBrk="1" hangingPunct="1">
              <a:spcBef>
                <a:spcPct val="0"/>
              </a:spcBef>
              <a:buFontTx/>
              <a:buNone/>
            </a:pP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hlinkClick r:id="rId9"/>
              </a:rPr>
              <a:t>Lynn.Irvine@glasgow.ac.uk</a:t>
            </a: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Library Room 810</a:t>
            </a:r>
          </a:p>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0141 330 7094</a:t>
            </a:r>
          </a:p>
          <a:p>
            <a:pPr eaLnBrk="1" hangingPunct="1">
              <a:spcBef>
                <a:spcPct val="0"/>
              </a:spcBef>
              <a:buFontTx/>
              <a:buNone/>
            </a:pPr>
            <a:endParaRPr lang="en-GB" altLang="en-US" sz="2000" b="0" dirty="0">
              <a:latin typeface="Calibri" panose="020F0502020204030204" pitchFamily="34" charset="0"/>
              <a:cs typeface="Calibri" panose="020F0502020204030204" pitchFamily="34" charset="0"/>
            </a:endParaRPr>
          </a:p>
          <a:p>
            <a:pPr eaLnBrk="1" hangingPunct="1">
              <a:spcBef>
                <a:spcPct val="0"/>
              </a:spcBef>
              <a:buFontTx/>
              <a:buNone/>
            </a:pPr>
            <a:endParaRPr lang="en-GB" altLang="en-US" sz="2000" b="0" dirty="0">
              <a:latin typeface="Calibri" panose="020F0502020204030204" pitchFamily="34" charset="0"/>
              <a:cs typeface="Calibri" panose="020F0502020204030204" pitchFamily="34" charset="0"/>
            </a:endParaRPr>
          </a:p>
        </p:txBody>
      </p:sp>
      <p:sp>
        <p:nvSpPr>
          <p:cNvPr id="10" name="TextBox 27"/>
          <p:cNvSpPr txBox="1">
            <a:spLocks noChangeArrowheads="1"/>
          </p:cNvSpPr>
          <p:nvPr/>
        </p:nvSpPr>
        <p:spPr bwMode="auto">
          <a:xfrm>
            <a:off x="147949" y="5270075"/>
            <a:ext cx="87129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213B"/>
              </a:buClr>
              <a:buChar char="•"/>
              <a:defRPr sz="2400" b="1">
                <a:solidFill>
                  <a:schemeClr val="tx1"/>
                </a:solidFill>
                <a:latin typeface="Arial" charset="0"/>
                <a:ea typeface="ＭＳ Ｐゴシック" pitchFamily="34" charset="-128"/>
              </a:defRPr>
            </a:lvl1pPr>
            <a:lvl2pPr marL="742950" indent="-285750" eaLnBrk="0" hangingPunct="0">
              <a:spcBef>
                <a:spcPct val="20000"/>
              </a:spcBef>
              <a:buClr>
                <a:srgbClr val="00213B"/>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213B"/>
              </a:buClr>
              <a:buChar char="•"/>
              <a:defRPr sz="2000" b="1">
                <a:solidFill>
                  <a:schemeClr val="tx1"/>
                </a:solidFill>
                <a:latin typeface="Arial" charset="0"/>
                <a:ea typeface="ＭＳ Ｐゴシック" pitchFamily="34" charset="-128"/>
              </a:defRPr>
            </a:lvl3pPr>
            <a:lvl4pPr marL="1600200" indent="-228600" eaLnBrk="0" hangingPunct="0">
              <a:spcBef>
                <a:spcPct val="20000"/>
              </a:spcBef>
              <a:buClr>
                <a:srgbClr val="00213B"/>
              </a:buClr>
              <a:buFont typeface="Arial" charset="0"/>
              <a:buChar char="–"/>
              <a:defRPr>
                <a:solidFill>
                  <a:schemeClr val="tx1"/>
                </a:solidFill>
                <a:latin typeface="Arial" charset="0"/>
                <a:ea typeface="ＭＳ Ｐゴシック" pitchFamily="34" charset="-128"/>
              </a:defRPr>
            </a:lvl4pPr>
            <a:lvl5pPr marL="2057400" indent="-228600" eaLnBrk="0" hangingPunct="0">
              <a:spcBef>
                <a:spcPct val="20000"/>
              </a:spcBef>
              <a:buClr>
                <a:srgbClr val="00213B"/>
              </a:buClr>
              <a:buFont typeface="Arial" charset="0"/>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213B"/>
              </a:buClr>
              <a:buFont typeface="Arial" charset="0"/>
              <a:buChar char="»"/>
              <a:defRPr sz="1600">
                <a:solidFill>
                  <a:schemeClr val="tx1"/>
                </a:solidFill>
                <a:latin typeface="Arial" charset="0"/>
                <a:ea typeface="ＭＳ Ｐゴシック" pitchFamily="34" charset="-128"/>
              </a:defRPr>
            </a:lvl9pPr>
          </a:lstStyle>
          <a:p>
            <a:pPr eaLnBrk="1" hangingPunct="1">
              <a:spcBef>
                <a:spcPct val="0"/>
              </a:spcBef>
              <a:buFontTx/>
              <a:buNone/>
            </a:pPr>
            <a:r>
              <a:rPr lang="en-GB" altLang="en-US" sz="2000" b="0" dirty="0">
                <a:latin typeface="Calibri" panose="020F0502020204030204" pitchFamily="34" charset="0"/>
                <a:cs typeface="Calibri" panose="020F0502020204030204" pitchFamily="34" charset="0"/>
              </a:rPr>
              <a:t>We are very happy to meet with you if you want to find out more about using library resources and using them effectively in relation to your research.</a:t>
            </a:r>
          </a:p>
        </p:txBody>
      </p:sp>
      <p:pic>
        <p:nvPicPr>
          <p:cNvPr id="11" name="Picture 2" descr="https://pbs.twimg.com/media/Cs6WzqeUAAAzehB.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4955" y="2522000"/>
            <a:ext cx="2715469" cy="271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61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55" y="0"/>
            <a:ext cx="6234545"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07745"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45343"/>
            <a:ext cx="1584176" cy="491369"/>
          </a:xfrm>
          <a:prstGeom prst="rect">
            <a:avLst/>
          </a:prstGeom>
        </p:spPr>
      </p:pic>
      <p:sp>
        <p:nvSpPr>
          <p:cNvPr id="8" name="TextBox 7"/>
          <p:cNvSpPr txBox="1"/>
          <p:nvPr/>
        </p:nvSpPr>
        <p:spPr>
          <a:xfrm>
            <a:off x="395536" y="1249015"/>
            <a:ext cx="3456384"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Library</a:t>
            </a:r>
            <a:endParaRPr lang="en-GB" sz="1400" dirty="0">
              <a:latin typeface="Arial" panose="020B0604020202020204" pitchFamily="34" charset="0"/>
              <a:cs typeface="Arial" panose="020B0604020202020204" pitchFamily="34" charset="0"/>
            </a:endParaRPr>
          </a:p>
        </p:txBody>
      </p:sp>
      <p:sp>
        <p:nvSpPr>
          <p:cNvPr id="9" name="TextBox 8"/>
          <p:cNvSpPr txBox="1"/>
          <p:nvPr/>
        </p:nvSpPr>
        <p:spPr>
          <a:xfrm>
            <a:off x="395536" y="1876762"/>
            <a:ext cx="3456384" cy="461665"/>
          </a:xfrm>
          <a:prstGeom prst="rect">
            <a:avLst/>
          </a:prstGeom>
          <a:noFill/>
        </p:spPr>
        <p:txBody>
          <a:bodyPr wrap="square" rtlCol="0">
            <a:spAutoFit/>
          </a:bodyPr>
          <a:lstStyle/>
          <a:p>
            <a:r>
              <a:rPr lang="en-GB" sz="2400" dirty="0">
                <a:solidFill>
                  <a:srgbClr val="F89A1C"/>
                </a:solidFill>
                <a:latin typeface="Arial" panose="020B0604020202020204" pitchFamily="34" charset="0"/>
                <a:cs typeface="Arial" panose="020B0604020202020204" pitchFamily="34" charset="0"/>
              </a:rPr>
              <a:t>Knowledge</a:t>
            </a:r>
            <a:r>
              <a:rPr lang="en-GB" sz="2000" dirty="0">
                <a:solidFill>
                  <a:srgbClr val="F89A1C"/>
                </a:solidFill>
                <a:latin typeface="Arial" panose="020B0604020202020204" pitchFamily="34" charset="0"/>
                <a:cs typeface="Arial" panose="020B0604020202020204" pitchFamily="34" charset="0"/>
              </a:rPr>
              <a:t> </a:t>
            </a:r>
            <a:r>
              <a:rPr lang="en-GB" sz="2400" dirty="0">
                <a:solidFill>
                  <a:srgbClr val="F89A1C"/>
                </a:solidFill>
                <a:latin typeface="Arial" panose="020B0604020202020204" pitchFamily="34" charset="0"/>
                <a:cs typeface="Arial" panose="020B0604020202020204" pitchFamily="34" charset="0"/>
              </a:rPr>
              <a:t>Base</a:t>
            </a:r>
            <a:endParaRPr lang="en-GB" sz="2000" dirty="0">
              <a:solidFill>
                <a:srgbClr val="F89A1C"/>
              </a:solidFill>
              <a:latin typeface="Arial" panose="020B0604020202020204" pitchFamily="34" charset="0"/>
              <a:cs typeface="Arial" panose="020B0604020202020204" pitchFamily="34" charset="0"/>
            </a:endParaRPr>
          </a:p>
        </p:txBody>
      </p:sp>
      <p:sp>
        <p:nvSpPr>
          <p:cNvPr id="10" name="TextBox 9"/>
          <p:cNvSpPr txBox="1"/>
          <p:nvPr/>
        </p:nvSpPr>
        <p:spPr>
          <a:xfrm>
            <a:off x="395536" y="3645024"/>
            <a:ext cx="4104456" cy="70788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Thank you, this presentation is complete.</a:t>
            </a:r>
          </a:p>
        </p:txBody>
      </p:sp>
      <p:sp>
        <p:nvSpPr>
          <p:cNvPr id="12" name="TextBox 11"/>
          <p:cNvSpPr txBox="1"/>
          <p:nvPr/>
        </p:nvSpPr>
        <p:spPr>
          <a:xfrm>
            <a:off x="395536" y="4789923"/>
            <a:ext cx="4896544"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Please close this presentation.</a:t>
            </a:r>
          </a:p>
        </p:txBody>
      </p:sp>
    </p:spTree>
    <p:extLst>
      <p:ext uri="{BB962C8B-B14F-4D97-AF65-F5344CB8AC3E}">
        <p14:creationId xmlns:p14="http://schemas.microsoft.com/office/powerpoint/2010/main" val="3611891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6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2484</TotalTime>
  <Words>785</Words>
  <Application>Microsoft Office PowerPoint</Application>
  <PresentationFormat>On-screen Show (4:3)</PresentationFormat>
  <Paragraphs>67</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ＭＳ Ｐゴシック</vt:lpstr>
      <vt:lpstr>Arial</vt:lpstr>
      <vt:lpstr>Calibri</vt:lpstr>
      <vt:lpstr>Office Theme</vt:lpstr>
      <vt:lpstr>PowerPoint Presentation</vt:lpstr>
      <vt:lpstr>Welcome to the University Library</vt:lpstr>
      <vt:lpstr>The Library building – what’s on each floor? </vt:lpstr>
      <vt:lpstr>On which floor will I find books and other material for my subjects?</vt:lpstr>
      <vt:lpstr>Noise zoning and spaces in the Library</vt:lpstr>
      <vt:lpstr>Study spaces and booking study rooms</vt:lpstr>
      <vt:lpstr>PowerPoint Presentation</vt:lpstr>
      <vt:lpstr>PowerPoint Presentation</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Walters</dc:creator>
  <cp:lastModifiedBy>Lynn Irvine</cp:lastModifiedBy>
  <cp:revision>163</cp:revision>
  <dcterms:created xsi:type="dcterms:W3CDTF">2016-06-07T07:16:38Z</dcterms:created>
  <dcterms:modified xsi:type="dcterms:W3CDTF">2017-08-15T09:04:19Z</dcterms:modified>
</cp:coreProperties>
</file>