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380" r:id="rId3"/>
    <p:sldId id="327" r:id="rId4"/>
    <p:sldId id="378" r:id="rId5"/>
    <p:sldId id="379" r:id="rId6"/>
    <p:sldId id="381" r:id="rId7"/>
    <p:sldId id="330" r:id="rId8"/>
    <p:sldId id="338" r:id="rId9"/>
    <p:sldId id="340" r:id="rId10"/>
    <p:sldId id="346" r:id="rId11"/>
    <p:sldId id="335" r:id="rId12"/>
    <p:sldId id="382" r:id="rId13"/>
    <p:sldId id="383" r:id="rId14"/>
    <p:sldId id="377" r:id="rId15"/>
    <p:sldId id="316" r:id="rId16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2"/>
    <p:restoredTop sz="94362"/>
  </p:normalViewPr>
  <p:slideViewPr>
    <p:cSldViewPr>
      <p:cViewPr varScale="1">
        <p:scale>
          <a:sx n="76" d="100"/>
          <a:sy n="76" d="100"/>
        </p:scale>
        <p:origin x="83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-5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1A076-1443-4960-80AA-E4B297E6FCB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026C-6B2A-49DA-86B8-50CBF9ACD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7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12726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1664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8042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89377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8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20220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11232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63797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8221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42195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327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2087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8713" cy="3703638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7972" indent="-2838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342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9479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3615" indent="-22706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39F3E8-B594-4FCD-A2A8-A906E61B146D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9707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3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3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0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0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CC2A-4411-4CA4-A32F-D219B816BDDE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Lynn.Irvine@glasgow.ac.uk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Kay.Munro@glasgow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16" y="0"/>
            <a:ext cx="62337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74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9" y="346075"/>
            <a:ext cx="158408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353159" y="2962276"/>
            <a:ext cx="43214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solidFill>
                  <a:schemeClr val="bg1"/>
                </a:solidFill>
                <a:latin typeface="+mn-lt"/>
                <a:cs typeface="Arial" charset="0"/>
              </a:rPr>
              <a:t>From Research Question to Search Strategy</a:t>
            </a:r>
            <a:endParaRPr lang="en-GB" altLang="en-US" sz="32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2054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8" y="5157788"/>
            <a:ext cx="11942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395654" y="1876426"/>
            <a:ext cx="345684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89A1C"/>
                </a:solidFill>
                <a:cs typeface="Arial" charset="0"/>
              </a:rPr>
              <a:t>Knowledge Base</a:t>
            </a:r>
            <a:endParaRPr lang="en-GB" altLang="en-US" sz="3200">
              <a:solidFill>
                <a:srgbClr val="F89A1C"/>
              </a:solidFill>
              <a:cs typeface="Arial" charset="0"/>
            </a:endParaRPr>
          </a:p>
        </p:txBody>
      </p:sp>
      <p:sp>
        <p:nvSpPr>
          <p:cNvPr id="2056" name="TextBox 13"/>
          <p:cNvSpPr txBox="1">
            <a:spLocks noChangeArrowheads="1"/>
          </p:cNvSpPr>
          <p:nvPr/>
        </p:nvSpPr>
        <p:spPr bwMode="auto">
          <a:xfrm>
            <a:off x="395654" y="1249363"/>
            <a:ext cx="345684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  <a:cs typeface="Arial" charset="0"/>
              </a:rPr>
              <a:t>Library</a:t>
            </a:r>
            <a:endParaRPr lang="en-GB" altLang="en-US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Searching with PHRASES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39952" y="1029223"/>
            <a:ext cx="4720450" cy="488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Putting </a:t>
            </a:r>
            <a:r>
              <a:rPr lang="en-US" altLang="en-US" sz="2000" b="1" dirty="0" smtClean="0">
                <a:ea typeface="ＭＳ Ｐゴシック" charset="-128"/>
              </a:rPr>
              <a:t>quotation marks “” </a:t>
            </a:r>
            <a:r>
              <a:rPr lang="en-US" altLang="en-US" sz="2000" dirty="0" smtClean="0">
                <a:ea typeface="ＭＳ Ｐゴシック" charset="-128"/>
              </a:rPr>
              <a:t>around exact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charset="-128"/>
              </a:rPr>
              <a:t>phases allows you to search for a </a:t>
            </a:r>
            <a:r>
              <a:rPr lang="en-US" altLang="en-US" sz="2000" dirty="0" smtClean="0">
                <a:ea typeface="ＭＳ Ｐゴシック" charset="-128"/>
              </a:rPr>
              <a:t>phrase 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concept rather </a:t>
            </a:r>
            <a:r>
              <a:rPr lang="en-US" altLang="en-US" sz="2000" dirty="0">
                <a:ea typeface="ＭＳ Ｐゴシック" charset="-128"/>
              </a:rPr>
              <a:t>than two (or more</a:t>
            </a:r>
            <a:r>
              <a:rPr lang="en-US" altLang="en-US" sz="2000" dirty="0" smtClean="0">
                <a:ea typeface="ＭＳ Ｐゴシック" charset="-128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separate terms</a:t>
            </a:r>
            <a:r>
              <a:rPr lang="en-US" altLang="en-US" sz="2000" dirty="0">
                <a:ea typeface="ＭＳ Ｐゴシック" charset="-128"/>
              </a:rPr>
              <a:t>. Gives more specificity </a:t>
            </a:r>
            <a:r>
              <a:rPr lang="en-US" altLang="en-US" sz="2000" dirty="0" smtClean="0">
                <a:ea typeface="ＭＳ Ｐゴシック" charset="-128"/>
              </a:rPr>
              <a:t>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can </a:t>
            </a:r>
            <a:r>
              <a:rPr lang="en-US" altLang="en-US" sz="2000" dirty="0">
                <a:ea typeface="ＭＳ Ｐゴシック" charset="-128"/>
              </a:rPr>
              <a:t>lead to </a:t>
            </a:r>
            <a:r>
              <a:rPr lang="en-US" altLang="en-US" sz="2000" dirty="0" smtClean="0">
                <a:ea typeface="ＭＳ Ｐゴシック" charset="-128"/>
              </a:rPr>
              <a:t>more </a:t>
            </a:r>
            <a:r>
              <a:rPr lang="en-US" altLang="en-US" sz="2000" dirty="0">
                <a:ea typeface="ＭＳ Ｐゴシック" charset="-128"/>
              </a:rPr>
              <a:t>focused search.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For example:</a:t>
            </a:r>
            <a:br>
              <a:rPr lang="en-US" altLang="en-US" sz="1800" dirty="0" smtClean="0">
                <a:ea typeface="ＭＳ Ｐゴシック" charset="-128"/>
              </a:rPr>
            </a:br>
            <a:endParaRPr lang="en-US" altLang="en-US" sz="1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i="1" dirty="0" smtClean="0">
                <a:ea typeface="ＭＳ Ｐゴシック" charset="-128"/>
              </a:rPr>
              <a:t>“</a:t>
            </a:r>
            <a:r>
              <a:rPr lang="en-US" altLang="en-US" sz="2200" b="1" i="1" dirty="0" smtClean="0">
                <a:ea typeface="ＭＳ Ｐゴシック" charset="-128"/>
              </a:rPr>
              <a:t>performance management” </a:t>
            </a:r>
            <a:endParaRPr lang="en-US" altLang="en-US" sz="22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b="1" i="1" dirty="0" smtClean="0">
                <a:ea typeface="ＭＳ Ｐゴシック" charset="-128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ea typeface="ＭＳ Ｐゴシック" charset="-128"/>
              </a:rPr>
              <a:t>Phrase health warning!! - </a:t>
            </a:r>
            <a:r>
              <a:rPr lang="en-US" altLang="en-US" sz="1800" dirty="0" smtClean="0">
                <a:ea typeface="ＭＳ Ｐゴシック" charset="-128"/>
              </a:rPr>
              <a:t>try not to use long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descriptive phrases which would only find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articles with that </a:t>
            </a:r>
            <a:r>
              <a:rPr lang="en-US" altLang="en-US" sz="1800" i="1" dirty="0" smtClean="0">
                <a:ea typeface="ＭＳ Ｐゴシック" charset="-128"/>
              </a:rPr>
              <a:t>exact</a:t>
            </a:r>
            <a:r>
              <a:rPr lang="en-US" altLang="en-US" sz="1800" dirty="0" smtClean="0">
                <a:ea typeface="ＭＳ Ｐゴシック" charset="-128"/>
              </a:rPr>
              <a:t> phrase in the title 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abstract. </a:t>
            </a:r>
            <a:r>
              <a:rPr lang="en-GB" altLang="en-US" sz="1800" dirty="0" smtClean="0">
                <a:solidFill>
                  <a:schemeClr val="accent2"/>
                </a:solidFill>
                <a:ea typeface="ＭＳ Ｐゴシック" charset="-128"/>
              </a:rPr>
              <a:t>	</a:t>
            </a:r>
            <a:r>
              <a:rPr lang="en-GB" altLang="en-US" sz="500" dirty="0" smtClean="0">
                <a:solidFill>
                  <a:schemeClr val="accent2"/>
                </a:solidFill>
                <a:ea typeface="ＭＳ Ｐゴシック" charset="-128"/>
              </a:rPr>
              <a:t>	</a:t>
            </a:r>
            <a:endParaRPr lang="en-GB" altLang="en-US" sz="500" dirty="0">
              <a:solidFill>
                <a:schemeClr val="accent2"/>
              </a:solidFill>
              <a:ea typeface="ＭＳ Ｐゴシック" charset="-12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811136"/>
              </p:ext>
            </p:extLst>
          </p:nvPr>
        </p:nvGraphicFramePr>
        <p:xfrm>
          <a:off x="323528" y="1167587"/>
          <a:ext cx="3559175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Photo Editor Photo" r:id="rId8" imgW="6133333" imgH="7095238" progId="MSPhotoEd.3">
                  <p:embed/>
                </p:oleObj>
              </mc:Choice>
              <mc:Fallback>
                <p:oleObj name="Photo Editor Photo" r:id="rId8" imgW="6133333" imgH="7095238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7587"/>
                        <a:ext cx="3559175" cy="4116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88937"/>
            <a:ext cx="66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Other useful search tips – phrase searching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74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68895" y="63811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Truncation &amp; wildcards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895" y="3745051"/>
            <a:ext cx="3875167" cy="1988205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800" b="1" dirty="0" smtClean="0">
                <a:ea typeface="ＭＳ Ｐゴシック" charset="-128"/>
              </a:rPr>
              <a:t>Data*		Scot*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Database		Scots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Databases	Scottish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	 		Scotland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800" dirty="0" smtClean="0">
                <a:ea typeface="ＭＳ Ｐゴシック" charset="-128"/>
              </a:rPr>
              <a:t>	</a:t>
            </a:r>
            <a:r>
              <a:rPr lang="en-US" altLang="en-US" sz="1800" dirty="0">
                <a:ea typeface="ＭＳ Ｐゴシック" charset="-128"/>
              </a:rPr>
              <a:t>	</a:t>
            </a:r>
            <a:r>
              <a:rPr lang="en-US" altLang="en-US" sz="1800" dirty="0" smtClean="0">
                <a:ea typeface="ＭＳ Ｐゴシック" charset="-128"/>
              </a:rPr>
              <a:t>	</a:t>
            </a:r>
            <a:r>
              <a:rPr lang="en-US" altLang="en-US" sz="1800" dirty="0" err="1" smtClean="0">
                <a:ea typeface="ＭＳ Ｐゴシック" charset="-128"/>
              </a:rPr>
              <a:t>Scottishness</a:t>
            </a:r>
            <a:endParaRPr lang="en-US" altLang="en-US" sz="1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12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0770" y="1023034"/>
            <a:ext cx="34911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b="0" dirty="0">
                <a:latin typeface="+mn-lt"/>
              </a:rPr>
              <a:t>Using a </a:t>
            </a:r>
            <a:r>
              <a:rPr lang="en-GB" altLang="en-US" sz="1800" dirty="0">
                <a:latin typeface="+mn-lt"/>
              </a:rPr>
              <a:t>truncation symbol </a:t>
            </a:r>
            <a:r>
              <a:rPr lang="en-GB" altLang="en-US" sz="1800" b="0" dirty="0" smtClean="0">
                <a:latin typeface="+mn-lt"/>
              </a:rPr>
              <a:t>- if </a:t>
            </a:r>
            <a:r>
              <a:rPr lang="en-GB" altLang="en-US" sz="1800" b="0" dirty="0">
                <a:latin typeface="+mn-lt"/>
              </a:rPr>
              <a:t>you add </a:t>
            </a:r>
            <a:r>
              <a:rPr lang="en-GB" altLang="en-US" sz="1800" b="0" dirty="0" smtClean="0">
                <a:latin typeface="+mn-lt"/>
              </a:rPr>
              <a:t>a star or </a:t>
            </a:r>
            <a:r>
              <a:rPr lang="en-GB" altLang="en-US" sz="1800" b="0" dirty="0" err="1" smtClean="0">
                <a:latin typeface="+mn-lt"/>
              </a:rPr>
              <a:t>asterik</a:t>
            </a:r>
            <a:r>
              <a:rPr lang="en-GB" altLang="en-US" sz="1800" b="0" dirty="0" smtClean="0">
                <a:latin typeface="+mn-lt"/>
              </a:rPr>
              <a:t> * symbol </a:t>
            </a:r>
            <a:r>
              <a:rPr lang="en-GB" altLang="en-US" sz="1800" b="0" dirty="0">
                <a:latin typeface="+mn-lt"/>
              </a:rPr>
              <a:t>to the end of the stem of a word, the database will find and return all words with that </a:t>
            </a:r>
            <a:r>
              <a:rPr lang="en-GB" altLang="en-US" sz="1800" b="0" dirty="0" smtClean="0">
                <a:latin typeface="+mn-lt"/>
              </a:rPr>
              <a:t>stem – saves you having to type all those possible variations separately!</a:t>
            </a:r>
            <a:endParaRPr lang="en-GB" altLang="en-US" sz="18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76" y="157310"/>
            <a:ext cx="66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Other useful search tips – truncation &amp; wildcards 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27345" y="1031184"/>
            <a:ext cx="3311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a </a:t>
            </a:r>
            <a:r>
              <a:rPr lang="en-GB" b="1" dirty="0" smtClean="0"/>
              <a:t>wildcard symbol </a:t>
            </a:r>
            <a:r>
              <a:rPr lang="en-GB" dirty="0" smtClean="0"/>
              <a:t>– if you add question mark symbol </a:t>
            </a:r>
            <a:r>
              <a:rPr lang="en-GB" b="1" dirty="0" smtClean="0"/>
              <a:t>?</a:t>
            </a:r>
            <a:r>
              <a:rPr lang="en-GB" dirty="0" smtClean="0"/>
              <a:t> Into a word which may or may not have a certain letter in them. Wildcards are also useful for finding British and American spellings!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685961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wom</a:t>
            </a:r>
            <a:r>
              <a:rPr lang="en-GB" b="1" dirty="0" err="1"/>
              <a:t>?</a:t>
            </a:r>
            <a:r>
              <a:rPr lang="en-GB" dirty="0" err="1"/>
              <a:t>n</a:t>
            </a:r>
            <a:r>
              <a:rPr lang="en-GB" dirty="0"/>
              <a:t> 		</a:t>
            </a:r>
            <a:r>
              <a:rPr lang="en-GB" dirty="0" err="1"/>
              <a:t>organi</a:t>
            </a:r>
            <a:r>
              <a:rPr lang="en-GB" b="1" dirty="0" err="1"/>
              <a:t>?</a:t>
            </a:r>
            <a:r>
              <a:rPr lang="en-GB" dirty="0" err="1"/>
              <a:t>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Woman		Organization</a:t>
            </a:r>
          </a:p>
          <a:p>
            <a:r>
              <a:rPr lang="en-GB" dirty="0"/>
              <a:t>Women 		Organisation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4. Finally  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61" y="229863"/>
            <a:ext cx="820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4. Finally  ….. The Search strategy 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9354" y="1183028"/>
            <a:ext cx="17281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Employee engagement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1391344"/>
            <a:ext cx="137201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6696" y="1192377"/>
            <a:ext cx="17281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Performance </a:t>
            </a:r>
            <a:r>
              <a:rPr lang="en-GB" dirty="0">
                <a:solidFill>
                  <a:srgbClr val="FF0000"/>
                </a:solidFill>
              </a:rPr>
              <a:t>management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4261" y="2676310"/>
            <a:ext cx="8749498" cy="112287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GB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“performance management” </a:t>
            </a:r>
            <a:r>
              <a:rPr lang="en-GB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“employee engagement” </a:t>
            </a:r>
            <a:r>
              <a:rPr lang="en-GB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China 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034" y="1330876"/>
            <a:ext cx="17281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China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38052" y="4437112"/>
            <a:ext cx="862570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Here is the search strategy for our first step  - where we created four key concepts from our research question. Here we are combining </a:t>
            </a:r>
            <a:r>
              <a:rPr lang="en-GB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keyword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phrases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together using the connector </a:t>
            </a:r>
            <a:r>
              <a:rPr lang="en-GB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4. Finally …..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61" y="229863"/>
            <a:ext cx="820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4. Finally  ….. The Search strategy 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35820" y="2016656"/>
            <a:ext cx="17281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China OR Chinese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318436" y="1803959"/>
            <a:ext cx="172819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Employee engagement  OR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Worker engagement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256710" y="1803717"/>
            <a:ext cx="1728192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Performance management OR Systems management OR Change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0569" y="3682011"/>
            <a:ext cx="8266016" cy="10156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Impact </a:t>
            </a:r>
            <a:r>
              <a:rPr lang="en-GB" sz="2000" b="1" dirty="0" smtClean="0"/>
              <a:t>AND</a:t>
            </a:r>
            <a:r>
              <a:rPr lang="en-GB" sz="2000" dirty="0" smtClean="0"/>
              <a:t> (“performance management” </a:t>
            </a:r>
            <a:r>
              <a:rPr lang="en-GB" sz="2000" b="1" dirty="0" smtClean="0"/>
              <a:t>OR</a:t>
            </a:r>
            <a:r>
              <a:rPr lang="en-GB" sz="2000" dirty="0" smtClean="0"/>
              <a:t> “systems management” </a:t>
            </a:r>
            <a:r>
              <a:rPr lang="en-GB" sz="2000" b="1" dirty="0" smtClean="0"/>
              <a:t>OR</a:t>
            </a:r>
            <a:r>
              <a:rPr lang="en-GB" sz="2000" dirty="0" smtClean="0"/>
              <a:t> “change management”) </a:t>
            </a:r>
            <a:r>
              <a:rPr lang="en-GB" sz="2000" b="1" dirty="0" smtClean="0"/>
              <a:t>AND</a:t>
            </a:r>
            <a:r>
              <a:rPr lang="en-GB" sz="2000" dirty="0" smtClean="0"/>
              <a:t> (“employee engagement” </a:t>
            </a:r>
            <a:r>
              <a:rPr lang="en-GB" sz="2000" b="1" dirty="0" smtClean="0"/>
              <a:t>OR</a:t>
            </a:r>
            <a:r>
              <a:rPr lang="en-GB" sz="2000" dirty="0" smtClean="0"/>
              <a:t> “worker engagement”) </a:t>
            </a:r>
            <a:r>
              <a:rPr lang="en-GB" sz="2000" b="1" dirty="0" smtClean="0"/>
              <a:t>AND</a:t>
            </a:r>
            <a:r>
              <a:rPr lang="en-GB" sz="2000" dirty="0" smtClean="0"/>
              <a:t> (china </a:t>
            </a:r>
            <a:r>
              <a:rPr lang="en-GB" sz="2000" b="1" dirty="0" smtClean="0"/>
              <a:t>OR</a:t>
            </a:r>
            <a:r>
              <a:rPr lang="en-GB" sz="2000" dirty="0" smtClean="0"/>
              <a:t> Chinese) 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500" y="2358196"/>
            <a:ext cx="137201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52" y="776181"/>
            <a:ext cx="8568952" cy="91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we add all the possible alternatives to the search strategy it gets more complicated – so this time we use another trick of using </a:t>
            </a:r>
            <a:r>
              <a:rPr lang="en-GB" b="1" dirty="0" smtClean="0"/>
              <a:t>parentheses ( ) </a:t>
            </a:r>
            <a:r>
              <a:rPr lang="en-GB" dirty="0" smtClean="0"/>
              <a:t>to group similar concepts together so that the search is carried out in the order we want.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15020" y="4928195"/>
            <a:ext cx="8091085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Here is the search strategy for our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step  - where we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added possible alternatives to our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four key concepts from our research question. Here we are combining </a:t>
            </a:r>
            <a:r>
              <a:rPr lang="en-GB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groups of </a:t>
            </a:r>
            <a:r>
              <a:rPr lang="en-GB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phrases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together using </a:t>
            </a:r>
            <a:r>
              <a:rPr lang="en-GB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parentheses ()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connector </a:t>
            </a: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301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500" y="635764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Getting help with all this </a:t>
            </a:r>
          </a:p>
          <a:p>
            <a:endParaRPr lang="en-GB" sz="24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50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7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20" y="632890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44051" y="980728"/>
            <a:ext cx="485999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 smtClean="0">
                <a:latin typeface="+mn-lt"/>
              </a:rPr>
              <a:t>College Librarians for the Adam Smith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 smtClean="0">
                <a:latin typeface="+mn-lt"/>
              </a:rPr>
              <a:t>Business School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latin typeface="+mn-lt"/>
              </a:rPr>
              <a:t/>
            </a:r>
            <a:br>
              <a:rPr lang="en-GB" altLang="en-US" b="0" dirty="0">
                <a:latin typeface="+mn-lt"/>
              </a:rPr>
            </a:br>
            <a:r>
              <a:rPr lang="en-GB" altLang="en-US" b="0" dirty="0" smtClean="0">
                <a:latin typeface="+mn-lt"/>
              </a:rPr>
              <a:t>Dr Kay Munro &amp; Lynn Irvine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 smtClean="0">
                <a:latin typeface="+mn-lt"/>
                <a:hlinkClick r:id="rId7"/>
              </a:rPr>
              <a:t>Kay.Munro@glasgow.ac.uk</a:t>
            </a:r>
            <a:endParaRPr lang="en-GB" altLang="en-US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 smtClean="0">
                <a:latin typeface="+mn-lt"/>
                <a:hlinkClick r:id="rId8"/>
              </a:rPr>
              <a:t>Lynn.Irvine@glasgow.ac.uk</a:t>
            </a:r>
            <a:r>
              <a:rPr lang="en-GB" altLang="en-US" b="0" dirty="0" smtClean="0">
                <a:latin typeface="+mn-lt"/>
              </a:rPr>
              <a:t>   </a:t>
            </a:r>
            <a:endParaRPr lang="en-GB" altLang="en-US" b="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173610" y="4096529"/>
            <a:ext cx="41978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are very happy to meet with you if you need help with creating a search strategy from your research question , or if you want to find out more about using subject specific databases and other Library resources  </a:t>
            </a:r>
            <a:endParaRPr lang="en-GB" alt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pbs.twimg.com/media/Cs6WzqeUAAAzeh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07950" cy="36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21" y="18864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Getting help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99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89" y="0"/>
            <a:ext cx="6235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74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9" y="346075"/>
            <a:ext cx="158408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95654" y="1249363"/>
            <a:ext cx="345684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  <a:cs typeface="Arial" charset="0"/>
              </a:rPr>
              <a:t>Library</a:t>
            </a:r>
            <a:endParaRPr lang="en-GB" altLang="en-US">
              <a:cs typeface="Arial" charset="0"/>
            </a:endParaRP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395654" y="1876426"/>
            <a:ext cx="345684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89A1C"/>
                </a:solidFill>
                <a:cs typeface="Arial" charset="0"/>
              </a:rPr>
              <a:t>Knowledge</a:t>
            </a:r>
            <a:r>
              <a:rPr lang="en-GB" altLang="en-US" sz="2000">
                <a:solidFill>
                  <a:srgbClr val="F89A1C"/>
                </a:solidFill>
                <a:cs typeface="Arial" charset="0"/>
              </a:rPr>
              <a:t> </a:t>
            </a:r>
            <a:r>
              <a:rPr lang="en-GB" altLang="en-US" sz="2400">
                <a:solidFill>
                  <a:srgbClr val="F89A1C"/>
                </a:solidFill>
                <a:cs typeface="Arial" charset="0"/>
              </a:rPr>
              <a:t>Base</a:t>
            </a:r>
            <a:endParaRPr lang="en-GB" altLang="en-US" sz="2000">
              <a:solidFill>
                <a:srgbClr val="F89A1C"/>
              </a:solidFill>
              <a:cs typeface="Arial" charset="0"/>
            </a:endParaRP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395654" y="3644900"/>
            <a:ext cx="410454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bg1"/>
                </a:solidFill>
                <a:cs typeface="Arial" charset="0"/>
              </a:rPr>
              <a:t>Thank you, this presentation is complete.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395654" y="4789488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bg1"/>
                </a:solidFill>
                <a:cs typeface="Arial" charset="0"/>
              </a:rPr>
              <a:t>Please close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202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is a search strategy?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4322" y="1125344"/>
            <a:ext cx="7895356" cy="37848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486" y="229387"/>
            <a:ext cx="77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Search strategy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52402" y="1844824"/>
            <a:ext cx="4300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search strategy is an organised structure of key terms used to search a database. The search strategy combines the key concepts of your search question in order to retrieve accurate results.</a:t>
            </a:r>
          </a:p>
        </p:txBody>
      </p:sp>
      <p:pic>
        <p:nvPicPr>
          <p:cNvPr id="48130" name="Picture 2" descr="Image result for search strate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" y="1688562"/>
            <a:ext cx="3511862" cy="34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Start with a clear research question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4322" y="1125344"/>
            <a:ext cx="7895356" cy="37848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50" y="202709"/>
            <a:ext cx="771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Start with a clear research question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073225"/>
            <a:ext cx="789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the impact of performance management on employee engagement?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30972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e.g.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4321" y="1556793"/>
            <a:ext cx="781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Ensure </a:t>
            </a:r>
            <a:r>
              <a:rPr lang="en-GB" sz="2400" dirty="0"/>
              <a:t>you have a </a:t>
            </a:r>
            <a:r>
              <a:rPr lang="en-GB" sz="2400" dirty="0" smtClean="0"/>
              <a:t>well-constructed research </a:t>
            </a:r>
            <a:r>
              <a:rPr lang="en-GB" sz="2400" dirty="0"/>
              <a:t>question this will be </a:t>
            </a:r>
            <a:r>
              <a:rPr lang="en-GB" sz="2400" dirty="0" smtClean="0"/>
              <a:t>a question </a:t>
            </a:r>
            <a:r>
              <a:rPr lang="en-GB" sz="2400" dirty="0"/>
              <a:t>that has a clear objective </a:t>
            </a:r>
            <a:r>
              <a:rPr lang="en-GB" sz="2400" dirty="0" smtClean="0"/>
              <a:t>and is </a:t>
            </a:r>
            <a:r>
              <a:rPr lang="en-GB" sz="2400" dirty="0"/>
              <a:t>neither too specific nor too broad </a:t>
            </a:r>
            <a:r>
              <a:rPr lang="en-GB" sz="2400" dirty="0" smtClean="0"/>
              <a:t>in scope </a:t>
            </a:r>
            <a:r>
              <a:rPr lang="en-GB" sz="2400" dirty="0"/>
              <a:t>to </a:t>
            </a:r>
            <a:r>
              <a:rPr lang="en-GB" sz="2400" dirty="0" smtClean="0"/>
              <a:t>address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56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Identify the key concepts in the question 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6099" y="2852936"/>
            <a:ext cx="789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the </a:t>
            </a:r>
            <a:r>
              <a:rPr lang="en-GB" sz="3200" dirty="0" smtClean="0">
                <a:solidFill>
                  <a:srgbClr val="FF0000"/>
                </a:solidFill>
              </a:rPr>
              <a:t>impact</a:t>
            </a:r>
            <a:r>
              <a:rPr lang="en-GB" sz="3200" dirty="0" smtClean="0"/>
              <a:t> of </a:t>
            </a:r>
            <a:r>
              <a:rPr lang="en-GB" sz="3200" dirty="0" smtClean="0">
                <a:solidFill>
                  <a:srgbClr val="FF0000"/>
                </a:solidFill>
              </a:rPr>
              <a:t>performance management</a:t>
            </a:r>
            <a:r>
              <a:rPr lang="en-GB" sz="3200" dirty="0" smtClean="0"/>
              <a:t> on </a:t>
            </a:r>
            <a:r>
              <a:rPr lang="en-GB" sz="3200" dirty="0" smtClean="0">
                <a:solidFill>
                  <a:srgbClr val="FF0000"/>
                </a:solidFill>
              </a:rPr>
              <a:t>employee engagement </a:t>
            </a:r>
            <a:r>
              <a:rPr lang="en-GB" sz="3200" dirty="0" smtClean="0"/>
              <a:t>in </a:t>
            </a:r>
            <a:r>
              <a:rPr lang="en-GB" sz="3200" dirty="0" smtClean="0">
                <a:solidFill>
                  <a:srgbClr val="FF0000"/>
                </a:solidFill>
              </a:rPr>
              <a:t>China?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55" y="364380"/>
            <a:ext cx="837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1. Identify the key concepts in the question 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188" y="155679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key concepts in our example are highlighted in red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00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Think about how to describe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61" y="229863"/>
            <a:ext cx="820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2. Think about how to describe each of these three concepts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9150" y="1135524"/>
            <a:ext cx="17281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Employee engagement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1143190"/>
            <a:ext cx="137201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3861" y="1143190"/>
            <a:ext cx="17281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Performance </a:t>
            </a:r>
            <a:r>
              <a:rPr lang="en-GB" dirty="0">
                <a:solidFill>
                  <a:srgbClr val="FF0000"/>
                </a:solidFill>
              </a:rPr>
              <a:t>management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84815" y="2190371"/>
            <a:ext cx="727280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try to think of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which may have been used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discussing the topic for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example – China might also be referred to as Chinese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1601" y="1146211"/>
            <a:ext cx="17281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China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601601" y="4257199"/>
            <a:ext cx="17281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China OR Chinese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84815" y="3075603"/>
            <a:ext cx="741682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by including these key words in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you are making your search as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broad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as possible and capturing as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many articles / papers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as you can on the topics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you're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researching – so ….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9150" y="4257199"/>
            <a:ext cx="172819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Employee engagement  OR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Worker engagement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541280" y="4257199"/>
            <a:ext cx="1728192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Performance management OR Systems management OR Change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8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 Putting this all together to create a search strategy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77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</a:t>
            </a:r>
            <a:r>
              <a:rPr lang="en-GB" sz="2400" b="1" dirty="0" smtClean="0"/>
              <a:t>. Putting all this together to create a search strategy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843155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can now enter your search terms into a search box on Google Scholar , Library Search or one of the specific subject databases that index academic literature in Business &amp; Management, Accounting &amp; Finance or Economics (</a:t>
            </a:r>
            <a:r>
              <a:rPr lang="en-GB" sz="2000" dirty="0" smtClean="0"/>
              <a:t>see  Subject Specialist Databases section of this </a:t>
            </a:r>
            <a:r>
              <a:rPr lang="en-GB" sz="2000" dirty="0" err="1" smtClean="0"/>
              <a:t>moodle</a:t>
            </a:r>
            <a:r>
              <a:rPr lang="en-GB" sz="2000" dirty="0" smtClean="0"/>
              <a:t> course for more information).</a:t>
            </a:r>
          </a:p>
          <a:p>
            <a:endParaRPr lang="en-GB" sz="2400" dirty="0"/>
          </a:p>
          <a:p>
            <a:pPr>
              <a:buFontTx/>
              <a:buNone/>
            </a:pPr>
            <a:r>
              <a:rPr lang="en-GB" sz="2000" dirty="0" smtClean="0"/>
              <a:t>You need to group keywords together and combine them in a logical way. </a:t>
            </a:r>
            <a:r>
              <a:rPr lang="en-US" altLang="en-US" sz="2000" dirty="0">
                <a:ea typeface="ＭＳ Ｐゴシック" charset="-128"/>
              </a:rPr>
              <a:t>Most </a:t>
            </a:r>
            <a:r>
              <a:rPr lang="en-US" altLang="en-US" sz="2000" dirty="0" smtClean="0">
                <a:ea typeface="ＭＳ Ｐゴシック" charset="-128"/>
              </a:rPr>
              <a:t>databases do that by using </a:t>
            </a:r>
            <a:r>
              <a:rPr lang="en-US" altLang="en-US" sz="2000" dirty="0">
                <a:ea typeface="ＭＳ Ｐゴシック" charset="-128"/>
              </a:rPr>
              <a:t>Boolean operators to do </a:t>
            </a:r>
            <a:r>
              <a:rPr lang="en-US" altLang="en-US" sz="2000" dirty="0" smtClean="0">
                <a:ea typeface="ＭＳ Ｐゴシック" charset="-128"/>
              </a:rPr>
              <a:t>this. </a:t>
            </a:r>
          </a:p>
          <a:p>
            <a:pPr>
              <a:buFontTx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ea typeface="ＭＳ Ｐゴシック" charset="-128"/>
              </a:rPr>
              <a:t> </a:t>
            </a:r>
            <a:endParaRPr lang="en-US" altLang="en-US" b="1" dirty="0">
              <a:ea typeface="ＭＳ Ｐゴシック" charset="-128"/>
            </a:endParaRPr>
          </a:p>
          <a:p>
            <a:endParaRPr lang="en-GB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40" y="4021138"/>
            <a:ext cx="2857500" cy="152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789040"/>
            <a:ext cx="5242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A4A4A"/>
                </a:solidFill>
                <a:ea typeface="Calibri" panose="020F0502020204030204" pitchFamily="34" charset="0"/>
              </a:rPr>
              <a:t>Boolean operators (</a:t>
            </a:r>
            <a:r>
              <a:rPr lang="en-GB" sz="2400" b="1" dirty="0">
                <a:solidFill>
                  <a:srgbClr val="4A4A4A"/>
                </a:solidFill>
                <a:ea typeface="Calibri" panose="020F0502020204030204" pitchFamily="34" charset="0"/>
              </a:rPr>
              <a:t>AND, OR and NOT</a:t>
            </a:r>
            <a:r>
              <a:rPr lang="en-GB" sz="2400" dirty="0">
                <a:solidFill>
                  <a:srgbClr val="4A4A4A"/>
                </a:solidFill>
                <a:ea typeface="Calibri" panose="020F0502020204030204" pitchFamily="34" charset="0"/>
              </a:rPr>
              <a:t>) allow you to try different combinations of search </a:t>
            </a:r>
            <a:r>
              <a:rPr lang="en-GB" sz="2400" dirty="0" smtClean="0">
                <a:solidFill>
                  <a:srgbClr val="4A4A4A"/>
                </a:solidFill>
                <a:ea typeface="Calibri" panose="020F0502020204030204" pitchFamily="34" charset="0"/>
              </a:rPr>
              <a:t>terms. </a:t>
            </a:r>
            <a:r>
              <a:rPr lang="en-GB" sz="2400" dirty="0" smtClean="0"/>
              <a:t>When </a:t>
            </a:r>
            <a:r>
              <a:rPr lang="en-GB" sz="2400" dirty="0"/>
              <a:t>incorporated into your </a:t>
            </a:r>
            <a:r>
              <a:rPr lang="en-GB" sz="2400" dirty="0" smtClean="0"/>
              <a:t>search strategy </a:t>
            </a:r>
            <a:r>
              <a:rPr lang="en-GB" sz="2400" dirty="0"/>
              <a:t>these words </a:t>
            </a:r>
            <a:r>
              <a:rPr lang="en-GB" sz="2400" b="1" dirty="0"/>
              <a:t>are always </a:t>
            </a:r>
            <a:r>
              <a:rPr lang="en-GB" sz="2400" b="1" dirty="0" smtClean="0"/>
              <a:t>written in </a:t>
            </a:r>
            <a:r>
              <a:rPr lang="en-GB" sz="2400" b="1" dirty="0"/>
              <a:t>capital letters 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1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Searching with AND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79512" y="1484784"/>
            <a:ext cx="3962400" cy="2095500"/>
            <a:chOff x="1744" y="1256"/>
            <a:chExt cx="2616" cy="1320"/>
          </a:xfrm>
        </p:grpSpPr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1256"/>
              <a:ext cx="2616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842" y="1325"/>
              <a:ext cx="2412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lr>
                  <a:srgbClr val="00213B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213B"/>
                </a:buClr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213B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213B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1"/>
                </a:buClr>
                <a:buSzPct val="75000"/>
                <a:buFont typeface="Monotype Sorts" charset="2"/>
                <a:buChar char="b"/>
              </a:pPr>
              <a:endParaRPr lang="en-US" altLang="en-US" b="0"/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03415" y="1467309"/>
            <a:ext cx="4263206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Combining terms with </a:t>
            </a:r>
            <a:r>
              <a:rPr lang="en-US" altLang="en-US" sz="2000" b="1" dirty="0" smtClean="0">
                <a:ea typeface="ＭＳ Ｐゴシック" charset="-128"/>
              </a:rPr>
              <a:t>AND</a:t>
            </a:r>
            <a:r>
              <a:rPr lang="en-US" altLang="en-US" sz="2000" dirty="0" smtClean="0">
                <a:ea typeface="ＭＳ Ｐゴシック" charset="-128"/>
              </a:rPr>
              <a:t> means that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Both terms must appear in the same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record – it reduces the number of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references &amp;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increases the specificity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of the search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682" y="4106466"/>
            <a:ext cx="8172450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lvl="1" algn="ctr"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altLang="en-US" sz="2800" b="1" dirty="0">
                <a:latin typeface="+mn-lt"/>
              </a:rPr>
              <a:t>e.g. </a:t>
            </a:r>
            <a:r>
              <a:rPr lang="en-US" altLang="en-US" sz="2800" b="1" dirty="0" smtClean="0">
                <a:latin typeface="+mn-lt"/>
              </a:rPr>
              <a:t>impact AND effectiveness</a:t>
            </a:r>
            <a:endParaRPr lang="en-US" altLang="en-US" sz="2800" b="1" dirty="0">
              <a:latin typeface="+mn-lt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b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Searching with </a:t>
            </a:r>
            <a:r>
              <a:rPr lang="en-GB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</a:t>
            </a:r>
            <a:endParaRPr lang="en-GB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80266" y="1944687"/>
            <a:ext cx="3887678" cy="1988369"/>
            <a:chOff x="1488" y="1296"/>
            <a:chExt cx="2984" cy="1256"/>
          </a:xfrm>
        </p:grpSpPr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984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546" y="1325"/>
              <a:ext cx="2860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 eaLnBrk="0" hangingPunct="0">
                <a:spcBef>
                  <a:spcPct val="20000"/>
                </a:spcBef>
                <a:buClr>
                  <a:srgbClr val="00213B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213B"/>
                </a:buClr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213B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213B"/>
                </a:buClr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13B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1"/>
                </a:buClr>
                <a:buSzPct val="75000"/>
                <a:buFont typeface="Monotype Sorts" charset="2"/>
                <a:buChar char="b"/>
              </a:pPr>
              <a:endParaRPr lang="en-US" altLang="en-US" b="0"/>
            </a:p>
          </p:txBody>
        </p:sp>
      </p:grp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40640" y="2570163"/>
            <a:ext cx="4193341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chemeClr val="accent1"/>
              </a:buClr>
              <a:buSzPct val="75000"/>
              <a:buFont typeface="Monotype Sorts" charset="2"/>
              <a:buChar char="b"/>
            </a:pPr>
            <a:endParaRPr lang="en-US" altLang="en-US" b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453740" y="2212519"/>
            <a:ext cx="451001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latin typeface="+mn-lt"/>
              </a:rPr>
              <a:t>Combining terms with the </a:t>
            </a:r>
            <a:r>
              <a:rPr lang="en-US" altLang="en-US" sz="2000" dirty="0">
                <a:latin typeface="+mn-lt"/>
              </a:rPr>
              <a:t>OR</a:t>
            </a:r>
            <a:r>
              <a:rPr lang="en-US" altLang="en-US" sz="2000" b="0" dirty="0">
                <a:latin typeface="+mn-lt"/>
              </a:rPr>
              <a:t> operator increases the number of records retrieved as at least one of the terms must appear somewhere in each record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000" b="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13459" y="4816932"/>
            <a:ext cx="8750300" cy="793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800" b="1" dirty="0" smtClean="0">
                <a:ea typeface="ＭＳ Ｐゴシック" charset="-128"/>
              </a:rPr>
              <a:t>e.g. performance management OR systems management</a:t>
            </a:r>
          </a:p>
          <a:p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6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5020" y="6381750"/>
            <a:ext cx="57604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Searching with NOT</a:t>
            </a:r>
            <a:endParaRPr lang="en-GB" alt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2" y="6318250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1" y="6364289"/>
            <a:ext cx="5246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90" y="6329364"/>
            <a:ext cx="53046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1" y="1905013"/>
            <a:ext cx="3442039" cy="20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43064" y="1556793"/>
            <a:ext cx="5293432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000" b="1" dirty="0" smtClean="0">
                <a:ea typeface="ＭＳ Ｐゴシック" charset="-128"/>
              </a:rPr>
              <a:t>NOT excludes </a:t>
            </a:r>
            <a:r>
              <a:rPr lang="en-US" altLang="en-US" sz="2000" dirty="0" smtClean="0">
                <a:ea typeface="ＭＳ Ｐゴシック" charset="-128"/>
              </a:rPr>
              <a:t>a search term or phase present  </a:t>
            </a:r>
            <a:endParaRPr lang="en-US" altLang="en-US" sz="2000" b="1" dirty="0">
              <a:ea typeface="ＭＳ Ｐゴシック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 b="1" dirty="0" smtClean="0">
                <a:ea typeface="ＭＳ Ｐゴシック" charset="-128"/>
              </a:rPr>
              <a:t>Warning</a:t>
            </a:r>
            <a:r>
              <a:rPr lang="en-GB" altLang="en-US" sz="2000" dirty="0" smtClean="0">
                <a:ea typeface="ＭＳ Ｐゴシック" charset="-128"/>
              </a:rPr>
              <a:t> - this should be used with caution – </a:t>
            </a:r>
          </a:p>
          <a:p>
            <a:pPr marL="0" indent="0">
              <a:buNone/>
            </a:pPr>
            <a:r>
              <a:rPr lang="en-GB" sz="2000" dirty="0"/>
              <a:t>as you may inadvertently exclude relevant references.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GB" altLang="en-US" sz="2000" dirty="0" smtClean="0">
              <a:ea typeface="ＭＳ Ｐゴシック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43906" y="4985562"/>
            <a:ext cx="751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213B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3B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algn="ctr"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altLang="en-US" sz="2800" b="1" dirty="0" err="1">
                <a:latin typeface="+mn-lt"/>
              </a:rPr>
              <a:t>e.g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smtClean="0">
                <a:latin typeface="+mn-lt"/>
              </a:rPr>
              <a:t>manager </a:t>
            </a:r>
            <a:r>
              <a:rPr lang="en-US" altLang="en-US" sz="2800" b="1" dirty="0">
                <a:latin typeface="+mn-lt"/>
              </a:rPr>
              <a:t>NOT </a:t>
            </a:r>
            <a:r>
              <a:rPr lang="en-US" altLang="en-US" sz="2800" b="1" dirty="0" smtClean="0">
                <a:latin typeface="+mn-lt"/>
              </a:rPr>
              <a:t>boss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929</Words>
  <Application>Microsoft Office PowerPoint</Application>
  <PresentationFormat>On-screen Show (4:3)</PresentationFormat>
  <Paragraphs>126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Monotype Sorts</vt:lpstr>
      <vt:lpstr>Times New Roman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Walters</dc:creator>
  <cp:lastModifiedBy>Kay Munro</cp:lastModifiedBy>
  <cp:revision>149</cp:revision>
  <cp:lastPrinted>2016-09-15T10:19:47Z</cp:lastPrinted>
  <dcterms:created xsi:type="dcterms:W3CDTF">2016-06-07T07:16:38Z</dcterms:created>
  <dcterms:modified xsi:type="dcterms:W3CDTF">2018-06-21T15:00:22Z</dcterms:modified>
</cp:coreProperties>
</file>