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311" r:id="rId3"/>
    <p:sldId id="388" r:id="rId4"/>
    <p:sldId id="344" r:id="rId5"/>
    <p:sldId id="387" r:id="rId6"/>
    <p:sldId id="377" r:id="rId7"/>
    <p:sldId id="335" r:id="rId8"/>
    <p:sldId id="386" r:id="rId9"/>
    <p:sldId id="341" r:id="rId10"/>
    <p:sldId id="303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7" autoAdjust="0"/>
    <p:restoredTop sz="86396" autoAdjust="0"/>
  </p:normalViewPr>
  <p:slideViewPr>
    <p:cSldViewPr>
      <p:cViewPr varScale="1">
        <p:scale>
          <a:sx n="83" d="100"/>
          <a:sy n="83" d="100"/>
        </p:scale>
        <p:origin x="15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7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5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 smtClean="0"/>
              <a:t>Click to add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lasgow.ac.uk/libra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ynn.irvine@glasgow.ac.uk" TargetMode="External"/><Relationship Id="rId4" Type="http://schemas.openxmlformats.org/officeDocument/2006/relationships/hyperlink" Target="mailto:kay.munro@glasgow.ac.u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6" y="1250950"/>
            <a:ext cx="5760638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Welcome to </a:t>
            </a:r>
            <a:r>
              <a:rPr lang="en-US" dirty="0" smtClean="0">
                <a:ea typeface="+mj-ea"/>
              </a:rPr>
              <a:t>the Library </a:t>
            </a:r>
            <a:r>
              <a:rPr lang="en-US" dirty="0" smtClean="0">
                <a:ea typeface="+mj-ea"/>
              </a:rPr>
              <a:t>at the University of Glasgow 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51920" y="4371950"/>
            <a:ext cx="5581579" cy="704797"/>
            <a:chOff x="3851920" y="4371950"/>
            <a:chExt cx="5581579" cy="7047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2447" y="4426272"/>
              <a:ext cx="201600" cy="20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1920" y="4786583"/>
              <a:ext cx="242653" cy="201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003974" y="4371950"/>
              <a:ext cx="1680647" cy="193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+mn-lt"/>
                  <a:cs typeface="Helvetica"/>
                </a:rPr>
                <a:t>/</a:t>
              </a:r>
              <a:r>
                <a:rPr lang="en-US" sz="1200" b="1" dirty="0" err="1" smtClean="0">
                  <a:solidFill>
                    <a:schemeClr val="bg1"/>
                  </a:solidFill>
                  <a:latin typeface="+mn-lt"/>
                  <a:cs typeface="Helvetica"/>
                </a:rPr>
                <a:t>glasgowuniversity</a:t>
              </a:r>
              <a:endParaRPr lang="en-US" sz="1200" b="1" dirty="0">
                <a:solidFill>
                  <a:schemeClr val="bg1"/>
                </a:solidFill>
                <a:latin typeface="+mn-lt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10741" y="4711982"/>
              <a:ext cx="1409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  <a:cs typeface="Helvetica"/>
                </a:rPr>
                <a:t>@</a:t>
              </a:r>
              <a:r>
                <a:rPr lang="en-US" sz="1200" b="1" dirty="0" err="1" smtClean="0">
                  <a:solidFill>
                    <a:schemeClr val="bg1"/>
                  </a:solidFill>
                  <a:latin typeface="+mn-lt"/>
                  <a:cs typeface="Helvetica"/>
                </a:rPr>
                <a:t>UofGlasgow</a:t>
              </a:r>
              <a:endParaRPr lang="en-US" sz="1200" b="1" dirty="0">
                <a:solidFill>
                  <a:schemeClr val="bg1"/>
                </a:solidFill>
                <a:latin typeface="+mn-lt"/>
                <a:cs typeface="Helvetic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1414" y="4426272"/>
              <a:ext cx="201600" cy="2016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13014" y="4371950"/>
              <a:ext cx="1387068" cy="155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n-lt"/>
                  <a:cs typeface="Helvetica"/>
                </a:rPr>
                <a:t>@</a:t>
              </a:r>
              <a:r>
                <a:rPr lang="en-US" sz="1200" b="1" dirty="0" err="1" smtClean="0">
                  <a:solidFill>
                    <a:schemeClr val="bg1"/>
                  </a:solidFill>
                  <a:latin typeface="+mn-lt"/>
                  <a:cs typeface="Helvetica"/>
                </a:rPr>
                <a:t>UofGlasgow</a:t>
              </a:r>
              <a:endParaRPr lang="en-US" sz="1200" b="1" dirty="0">
                <a:solidFill>
                  <a:schemeClr val="bg1"/>
                </a:solidFill>
                <a:latin typeface="+mn-lt"/>
                <a:cs typeface="Helvetica"/>
              </a:endParaRPr>
            </a:p>
          </p:txBody>
        </p:sp>
        <p:pic>
          <p:nvPicPr>
            <p:cNvPr id="15" name="Picture 3" descr="C:\Users\am384c\Desktop\vin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297" y="4773817"/>
              <a:ext cx="201600" cy="20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am384c\Desktop\snapchat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959" y="4766302"/>
              <a:ext cx="201600" cy="20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987273" y="4711982"/>
              <a:ext cx="1387068" cy="155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bg1"/>
                  </a:solidFill>
                  <a:latin typeface="+mn-lt"/>
                  <a:cs typeface="Helvetica"/>
                </a:rPr>
                <a:t>UofGlasgow</a:t>
              </a:r>
              <a:endParaRPr lang="en-US" sz="1200" b="1" dirty="0">
                <a:solidFill>
                  <a:schemeClr val="bg1"/>
                </a:solidFill>
                <a:latin typeface="+mn-lt"/>
                <a:cs typeface="Helvetica"/>
              </a:endParaRPr>
            </a:p>
          </p:txBody>
        </p:sp>
        <p:pic>
          <p:nvPicPr>
            <p:cNvPr id="18" name="Shape 150"/>
            <p:cNvPicPr preferRelativeResize="0">
              <a:picLocks noChangeAspect="1"/>
            </p:cNvPicPr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57071" y="4612346"/>
              <a:ext cx="201600" cy="20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60820" y="4612346"/>
              <a:ext cx="201599" cy="2016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/>
            <a:srcRect l="2659" t="2922" r="3142" b="3299"/>
            <a:stretch/>
          </p:blipFill>
          <p:spPr>
            <a:xfrm>
              <a:off x="7685424" y="4614252"/>
              <a:ext cx="207067" cy="2016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5118" y="4610057"/>
              <a:ext cx="201600" cy="2016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89486" y="4614252"/>
              <a:ext cx="201600" cy="2016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36296" y="4861303"/>
              <a:ext cx="21972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  <a:latin typeface="+mn-lt"/>
                  <a:cs typeface="Helvetica"/>
                </a:rPr>
                <a:t>Search: University of Glasgow</a:t>
              </a:r>
              <a:endParaRPr lang="en-US" sz="800" b="1" dirty="0">
                <a:solidFill>
                  <a:schemeClr val="bg1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67544" y="1250950"/>
            <a:ext cx="5245470" cy="1320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Welcome to the Library</a:t>
            </a:r>
            <a:endParaRPr lang="en-US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2283718"/>
            <a:ext cx="5400675" cy="12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b="1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kay.munro@glasgow.ac.uk</a:t>
            </a:r>
          </a:p>
          <a:p>
            <a:pPr marL="0"/>
            <a:r>
              <a:rPr lang="en-US" altLang="en-US" b="1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www.glasgow.ac.uk/library</a:t>
            </a:r>
            <a:endParaRPr lang="en-US" altLang="en-US" b="1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6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539551" y="699542"/>
            <a:ext cx="3744417" cy="3744415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Library is over 500 years old, and is one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largest in the country.</a:t>
            </a:r>
          </a:p>
          <a:p>
            <a:pPr marL="0" indent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are proud to support the students and staff of the University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Glasgow.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6986"/>
            <a:ext cx="1395980" cy="482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64874" y="1203598"/>
            <a:ext cx="3719094" cy="393990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Where is the Library?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81022" y="1513233"/>
            <a:ext cx="374441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Library is on Hillhead St – directly opposite the Fraser Building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You access and exit the Library by swiping your student card at the turnstiles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 Library is open from 07.15 am – 02.00 am most days of the year (except for Christmas and New Year)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09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64874" y="1203598"/>
            <a:ext cx="3719094" cy="374441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Your </a:t>
            </a:r>
            <a:r>
              <a:rPr lang="en-US" sz="2400" dirty="0" smtClean="0"/>
              <a:t>Library Collections</a:t>
            </a:r>
            <a:endParaRPr lang="en-US" sz="2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provide all the resources and support you’ll need throughout your course for assignments, essays and your dissertation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56" y="3850000"/>
            <a:ext cx="2662017" cy="130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" y="3668572"/>
            <a:ext cx="1971399" cy="147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tudents in the Library study ar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15"/>
            <a:ext cx="9144000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271003" y="771271"/>
            <a:ext cx="3719094" cy="319694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71003" y="80665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Library Study Spaces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245680" y="1335142"/>
            <a:ext cx="3744417" cy="254414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Library has lots of different types of study spaces – Spaces where you can work with or beside friends; Silent study spaces; Group study rooms and a PG only space on Level 5 of the Library building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1"/>
          <a:stretch/>
        </p:blipFill>
        <p:spPr bwMode="auto">
          <a:xfrm>
            <a:off x="4643473" y="3908871"/>
            <a:ext cx="2638425" cy="123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19766" r="2633" b="16985"/>
          <a:stretch/>
        </p:blipFill>
        <p:spPr bwMode="auto">
          <a:xfrm>
            <a:off x="6780441" y="3884442"/>
            <a:ext cx="2376506" cy="12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Always connected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access all our e-resources from the Library website:</a:t>
            </a:r>
          </a:p>
          <a:p>
            <a:pPr marL="0" indent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www.glasgow.ac.uk/library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your GUID to access the resources you need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903677"/>
              </p:ext>
            </p:extLst>
          </p:nvPr>
        </p:nvGraphicFramePr>
        <p:xfrm>
          <a:off x="19700" y="320"/>
          <a:ext cx="9124300" cy="523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6667560" imgH="2857680" progId="">
                  <p:embed/>
                </p:oleObj>
              </mc:Choice>
              <mc:Fallback>
                <p:oleObj r:id="rId3" imgW="6667560" imgH="2857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0" y="320"/>
                        <a:ext cx="9124300" cy="523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Information skills</a:t>
            </a:r>
            <a:endParaRPr lang="en-US" sz="2400" dirty="0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129614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this course your Librarians can provide help and advice on how to find, access and use the information you need just at the time you are going to need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it!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 smtClean="0"/>
              <a:t> </a:t>
            </a:r>
            <a:endParaRPr lang="en-US" dirty="0"/>
          </a:p>
          <a:p>
            <a:pPr marL="0" inden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9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4160" y="1201915"/>
            <a:ext cx="5567960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201915"/>
            <a:ext cx="3744417" cy="504055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Support</a:t>
            </a:r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63638"/>
            <a:ext cx="5112568" cy="3096343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College Librarians are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Kay Munro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Lynn Irvine, who are your contacts for any help you might need about Library or information matters.</a:t>
            </a:r>
          </a:p>
          <a:p>
            <a:pPr marL="0" indent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email Kay or Lynn at any time, whenever you need help or advice.</a:t>
            </a:r>
          </a:p>
          <a:p>
            <a:pPr marL="0" indent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kay.munro@glasgow.ac.uk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lynn.irvine@glasgow.ac.uk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9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32826" y="1131590"/>
            <a:ext cx="4151142" cy="367240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453" y="1131589"/>
            <a:ext cx="4070515" cy="576066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Remember</a:t>
            </a:r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13453" y="1851669"/>
            <a:ext cx="3926499" cy="2232247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always have support from your College Librarians!</a:t>
            </a:r>
          </a:p>
          <a:p>
            <a:pPr marL="0" indent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always connected through the online Library.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help you develop your skills as you need them.</a:t>
            </a:r>
          </a:p>
        </p:txBody>
      </p:sp>
    </p:spTree>
    <p:extLst>
      <p:ext uri="{BB962C8B-B14F-4D97-AF65-F5344CB8AC3E}">
        <p14:creationId xmlns:p14="http://schemas.microsoft.com/office/powerpoint/2010/main" val="15787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1733</TotalTime>
  <Words>324</Words>
  <Application>Microsoft Office PowerPoint</Application>
  <PresentationFormat>On-screen Show (16:9)</PresentationFormat>
  <Paragraphs>58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Times New Roman</vt:lpstr>
      <vt:lpstr>ヒラギノ角ゴ Pro W3</vt:lpstr>
      <vt:lpstr>UoG_PowerPoint_16.9</vt:lpstr>
      <vt:lpstr>Welcome to the Library at the University of Glasgow </vt:lpstr>
      <vt:lpstr>PowerPoint Presentation</vt:lpstr>
      <vt:lpstr>Where is the Library?</vt:lpstr>
      <vt:lpstr>Your Library Collections</vt:lpstr>
      <vt:lpstr>Library Study Spaces</vt:lpstr>
      <vt:lpstr>Always connected</vt:lpstr>
      <vt:lpstr>Information skills</vt:lpstr>
      <vt:lpstr>Support</vt:lpstr>
      <vt:lpstr>Remember</vt:lpstr>
      <vt:lpstr>Welcome to the Library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Kay Munro</cp:lastModifiedBy>
  <cp:revision>61</cp:revision>
  <dcterms:created xsi:type="dcterms:W3CDTF">2016-02-16T11:44:26Z</dcterms:created>
  <dcterms:modified xsi:type="dcterms:W3CDTF">2017-08-14T11:39:10Z</dcterms:modified>
</cp:coreProperties>
</file>