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0" r:id="rId4"/>
    <p:sldId id="362" r:id="rId5"/>
    <p:sldId id="341" r:id="rId6"/>
    <p:sldId id="359" r:id="rId7"/>
    <p:sldId id="360" r:id="rId8"/>
    <p:sldId id="314" r:id="rId9"/>
    <p:sldId id="351" r:id="rId10"/>
    <p:sldId id="354" r:id="rId11"/>
    <p:sldId id="296" r:id="rId12"/>
    <p:sldId id="320" r:id="rId13"/>
    <p:sldId id="361" r:id="rId14"/>
    <p:sldId id="333" r:id="rId15"/>
    <p:sldId id="278" r:id="rId16"/>
    <p:sldId id="26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9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4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-3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198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469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841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19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119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868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230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339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103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10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221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8CC2A-4411-4CA4-A32F-D219B816BDDE}" type="datetimeFigureOut">
              <a:rPr lang="en-GB" smtClean="0"/>
              <a:t>15/08/2017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F3319-C533-4FEA-9113-4E371AF67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959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g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g"/><Relationship Id="rId4" Type="http://schemas.openxmlformats.org/officeDocument/2006/relationships/image" Target="../media/image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dobe.com/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://www.gla.ac.uk/library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g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://www.gla.ac.uk/library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012" y="0"/>
            <a:ext cx="62865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07745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45343"/>
            <a:ext cx="1584176" cy="49136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1520" y="3332891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TEAP – finding </a:t>
            </a:r>
            <a:r>
              <a:rPr lang="en-GB" sz="3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eJournal</a:t>
            </a:r>
            <a:r>
              <a:rPr lang="en-GB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articles</a:t>
            </a:r>
            <a:endParaRPr lang="en-GB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64" y="5157192"/>
            <a:ext cx="1193800" cy="1193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95536" y="1876762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89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Base</a:t>
            </a:r>
            <a:endParaRPr lang="en-GB" sz="3200" dirty="0">
              <a:solidFill>
                <a:srgbClr val="F89A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536" y="1249015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60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2549827"/>
              </p:ext>
            </p:extLst>
          </p:nvPr>
        </p:nvGraphicFramePr>
        <p:xfrm>
          <a:off x="202609" y="476672"/>
          <a:ext cx="8731918" cy="51845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3" imgW="13115880" imgH="7791480" progId="">
                  <p:embed/>
                </p:oleObj>
              </mc:Choice>
              <mc:Fallback>
                <p:oleObj r:id="rId3" imgW="13115880" imgH="779148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2609" y="476672"/>
                        <a:ext cx="8731918" cy="5184576"/>
                      </a:xfrm>
                      <a:prstGeom prst="rect">
                        <a:avLst/>
                      </a:prstGeom>
                      <a:ln w="22225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Articles using Library Search</a:t>
            </a: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620688"/>
            <a:ext cx="8229600" cy="1871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26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2002723" y="2753171"/>
            <a:ext cx="5652628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the Library homepage enter your search terms in the search box, and </a:t>
            </a:r>
            <a:r>
              <a:rPr lang="en-GB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</a:t>
            </a:r>
            <a:r>
              <a:rPr lang="en-GB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</a:t>
            </a:r>
          </a:p>
          <a:p>
            <a:endParaRPr lang="en-GB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the same search as before – “student writing” AND “across disciplines”</a:t>
            </a:r>
            <a:endParaRPr lang="en-GB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91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Refining your results</a:t>
            </a:r>
            <a:endParaRPr lang="en-GB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56" y="0"/>
            <a:ext cx="6506289" cy="6214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572000" y="2060848"/>
            <a:ext cx="3995936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results displayed are a mix of books, articles, journals, conference reports, book chapters…</a:t>
            </a:r>
          </a:p>
        </p:txBody>
      </p:sp>
      <p:sp>
        <p:nvSpPr>
          <p:cNvPr id="11" name="Left Arrow 10"/>
          <p:cNvSpPr/>
          <p:nvPr/>
        </p:nvSpPr>
        <p:spPr>
          <a:xfrm>
            <a:off x="1259632" y="2708920"/>
            <a:ext cx="523566" cy="10801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78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27498"/>
            <a:ext cx="6588224" cy="625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Refining your results</a:t>
            </a:r>
            <a:endParaRPr lang="en-GB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780916" y="3573016"/>
            <a:ext cx="6275362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However, if you refine by Full Text Online &amp; Scholarly &amp; Peer Review you only see Journal articles</a:t>
            </a:r>
          </a:p>
          <a:p>
            <a:endParaRPr lang="en-GB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further restrict by Discipline &amp; Publication Date</a:t>
            </a:r>
          </a:p>
        </p:txBody>
      </p:sp>
      <p:sp>
        <p:nvSpPr>
          <p:cNvPr id="11" name="Left Arrow 10"/>
          <p:cNvSpPr/>
          <p:nvPr/>
        </p:nvSpPr>
        <p:spPr>
          <a:xfrm>
            <a:off x="1259632" y="1268760"/>
            <a:ext cx="523566" cy="10801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Left Arrow 11"/>
          <p:cNvSpPr/>
          <p:nvPr/>
        </p:nvSpPr>
        <p:spPr>
          <a:xfrm>
            <a:off x="1521415" y="1529172"/>
            <a:ext cx="523566" cy="10801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eft Arrow 12"/>
          <p:cNvSpPr/>
          <p:nvPr/>
        </p:nvSpPr>
        <p:spPr>
          <a:xfrm>
            <a:off x="1150249" y="2204864"/>
            <a:ext cx="523566" cy="10801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75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articles using Library Search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620689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600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2411761" y="1916832"/>
            <a:ext cx="4176464" cy="115212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Left Arrow 11"/>
          <p:cNvSpPr/>
          <p:nvPr/>
        </p:nvSpPr>
        <p:spPr>
          <a:xfrm>
            <a:off x="3356226" y="2636912"/>
            <a:ext cx="703355" cy="21602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3264"/>
            <a:ext cx="6493895" cy="6183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416329" y="4086969"/>
            <a:ext cx="5787775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access individual journal articles, click on the Full Text Online Link</a:t>
            </a:r>
          </a:p>
        </p:txBody>
      </p:sp>
      <p:sp>
        <p:nvSpPr>
          <p:cNvPr id="18" name="Left Arrow 17"/>
          <p:cNvSpPr/>
          <p:nvPr/>
        </p:nvSpPr>
        <p:spPr>
          <a:xfrm>
            <a:off x="4329267" y="2932466"/>
            <a:ext cx="523566" cy="10801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71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person, woman, gla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510" y="620688"/>
            <a:ext cx="3518978" cy="528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e-Journal articles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87242" y="1382706"/>
            <a:ext cx="8229600" cy="1871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600" dirty="0" smtClean="0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498831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So, that’s two ways to search for, and access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eJournal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articles:</a:t>
            </a: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Use Specific Search: Articles</a:t>
            </a:r>
          </a:p>
          <a:p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Refine the results from Library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Search</a:t>
            </a: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Here are a couple of tips for using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eJournal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articles</a:t>
            </a: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600" dirty="0" smtClean="0"/>
          </a:p>
        </p:txBody>
      </p:sp>
    </p:spTree>
    <p:extLst>
      <p:ext uri="{BB962C8B-B14F-4D97-AF65-F5344CB8AC3E}">
        <p14:creationId xmlns:p14="http://schemas.microsoft.com/office/powerpoint/2010/main" val="267965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9"/>
            <a:ext cx="8229600" cy="180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When you click on Full Text Online, you will either: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 taken to the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eJournal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website, or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 taken to a Library webpage which will provide a link to the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eJournal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website.</a:t>
            </a:r>
          </a:p>
          <a:p>
            <a:pPr marL="0" indent="0">
              <a:buNone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You may be prompted to enter your GUID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Tips for using </a:t>
            </a:r>
            <a:r>
              <a:rPr lang="en-GB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eJournal</a:t>
            </a:r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articles</a:t>
            </a: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893887" y="1988840"/>
            <a:ext cx="7893918" cy="18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Once on the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eJournal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website, you will either: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have direct access to the particular article you want, or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have to navigate through the list of volumes to get to the particular article you want.  Look at the details on Articles search carefully to identify the correct year / volume / issue.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331640" y="3645023"/>
            <a:ext cx="7456165" cy="2651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Each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eJournal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provider has its own website, so they all look and work differently.  If you are struggling to use the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eJournal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article, refer to the on screen help guides.  Remember: 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you can choose to read articles online or to download them (generally as a pdf), 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many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eJournal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providers require that you have a recent version of Adobe Reader installed, this can be downloaded from the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Adobe website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you can access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eJournal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articles using your pc, laptop, tablet or smartphone.</a:t>
            </a:r>
          </a:p>
        </p:txBody>
      </p:sp>
    </p:spTree>
    <p:extLst>
      <p:ext uri="{BB962C8B-B14F-4D97-AF65-F5344CB8AC3E}">
        <p14:creationId xmlns:p14="http://schemas.microsoft.com/office/powerpoint/2010/main" val="170050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012" y="0"/>
            <a:ext cx="62865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07745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45343"/>
            <a:ext cx="1584176" cy="4913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5536" y="1249015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1876762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89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  <a:r>
              <a:rPr lang="en-GB" sz="2000" dirty="0" smtClean="0">
                <a:solidFill>
                  <a:srgbClr val="F89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smtClean="0">
                <a:solidFill>
                  <a:srgbClr val="F89A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</a:t>
            </a:r>
            <a:endParaRPr lang="en-GB" sz="2000" dirty="0">
              <a:solidFill>
                <a:srgbClr val="F89A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536" y="3645024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you, this presentation is complete.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5536" y="4789923"/>
            <a:ext cx="489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close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324988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498831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Library offers a number of search services to find, and access electronic journal articles.</a:t>
            </a: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This resource highlights two of these search options, so you can use the one that suits you best.</a:t>
            </a:r>
          </a:p>
          <a:p>
            <a:pPr marL="0" indent="0">
              <a:buNone/>
            </a:pPr>
            <a:endParaRPr lang="en-GB" sz="2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</a:t>
            </a:r>
            <a:r>
              <a:rPr lang="en-GB" sz="2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eJournal</a:t>
            </a:r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articles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1026" name="Picture 2" descr="person, woman, glas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510" y="620688"/>
            <a:ext cx="3518978" cy="528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73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person, woman, gla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510" y="620688"/>
            <a:ext cx="3518978" cy="528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search: Articles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87242" y="1382706"/>
            <a:ext cx="8229600" cy="1871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600" dirty="0" smtClean="0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498831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first method of searching is to use </a:t>
            </a: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Specific Search: Articles</a:t>
            </a: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www.glasgow.ac.uk/library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600" dirty="0" smtClean="0"/>
          </a:p>
        </p:txBody>
      </p:sp>
    </p:spTree>
    <p:extLst>
      <p:ext uri="{BB962C8B-B14F-4D97-AF65-F5344CB8AC3E}">
        <p14:creationId xmlns:p14="http://schemas.microsoft.com/office/powerpoint/2010/main" val="310190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8633083"/>
              </p:ext>
            </p:extLst>
          </p:nvPr>
        </p:nvGraphicFramePr>
        <p:xfrm>
          <a:off x="108310" y="332656"/>
          <a:ext cx="8927379" cy="54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12953880" imgH="7839000" progId="">
                  <p:embed/>
                </p:oleObj>
              </mc:Choice>
              <mc:Fallback>
                <p:oleObj r:id="rId3" imgW="12953880" imgH="7839000" progId="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8310" y="332656"/>
                        <a:ext cx="8927379" cy="540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search: </a:t>
            </a:r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Articles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620688"/>
            <a:ext cx="8229600" cy="1871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2600" dirty="0" smtClean="0"/>
          </a:p>
        </p:txBody>
      </p:sp>
      <p:sp>
        <p:nvSpPr>
          <p:cNvPr id="14" name="Left Arrow 13"/>
          <p:cNvSpPr/>
          <p:nvPr/>
        </p:nvSpPr>
        <p:spPr>
          <a:xfrm>
            <a:off x="1115616" y="3212976"/>
            <a:ext cx="703355" cy="216024"/>
          </a:xfrm>
          <a:prstGeom prst="lef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331876" y="1617333"/>
            <a:ext cx="565212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Library homepage click on the link: </a:t>
            </a:r>
            <a:r>
              <a:rPr lang="en-GB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Search: Articles</a:t>
            </a:r>
          </a:p>
        </p:txBody>
      </p:sp>
    </p:spTree>
    <p:extLst>
      <p:ext uri="{BB962C8B-B14F-4D97-AF65-F5344CB8AC3E}">
        <p14:creationId xmlns:p14="http://schemas.microsoft.com/office/powerpoint/2010/main" val="308951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66187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search: Articles</a:t>
            </a: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620689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6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051720" y="3573016"/>
            <a:ext cx="6623411" cy="23391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this example I want to find articles on student writing across disciplines – so I’m entering two phrases </a:t>
            </a:r>
            <a:r>
              <a:rPr lang="en-GB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“student writing” AND “across disciplines”</a:t>
            </a:r>
          </a:p>
          <a:p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Putting phrases or concepts inside double quotes means that the database will search for them as phrases and not as individual words – adding </a:t>
            </a:r>
            <a:r>
              <a:rPr lang="en-GB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means that the database will return articles that include both phrases.</a:t>
            </a:r>
          </a:p>
          <a:p>
            <a:endParaRPr lang="en-GB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36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search: Articles</a:t>
            </a: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620689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600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2411761" y="1916832"/>
            <a:ext cx="4176464" cy="115212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Left Arrow 11"/>
          <p:cNvSpPr/>
          <p:nvPr/>
        </p:nvSpPr>
        <p:spPr>
          <a:xfrm>
            <a:off x="3356226" y="2636912"/>
            <a:ext cx="703355" cy="21602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3204"/>
            <a:ext cx="6493895" cy="6183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3146203" y="4201678"/>
            <a:ext cx="5787775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shows the results screen from the search for “student writing” AND “across disciplines” which I’ve limited to </a:t>
            </a:r>
            <a:r>
              <a:rPr lang="en-GB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Text Online </a:t>
            </a:r>
            <a:r>
              <a:rPr lang="en-GB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GB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Scholarly &amp; Peer-Review.</a:t>
            </a:r>
          </a:p>
          <a:p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further limit by Discipline and /or Publication Date  </a:t>
            </a:r>
          </a:p>
        </p:txBody>
      </p:sp>
      <p:sp>
        <p:nvSpPr>
          <p:cNvPr id="18" name="Left Arrow 17"/>
          <p:cNvSpPr/>
          <p:nvPr/>
        </p:nvSpPr>
        <p:spPr>
          <a:xfrm>
            <a:off x="1078218" y="3479862"/>
            <a:ext cx="523566" cy="10801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Left Arrow 18"/>
          <p:cNvSpPr/>
          <p:nvPr/>
        </p:nvSpPr>
        <p:spPr>
          <a:xfrm>
            <a:off x="1078580" y="4921907"/>
            <a:ext cx="523566" cy="10801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eft Arrow 19"/>
          <p:cNvSpPr/>
          <p:nvPr/>
        </p:nvSpPr>
        <p:spPr>
          <a:xfrm>
            <a:off x="1228318" y="1340768"/>
            <a:ext cx="523566" cy="10801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Left Arrow 20"/>
          <p:cNvSpPr/>
          <p:nvPr/>
        </p:nvSpPr>
        <p:spPr>
          <a:xfrm>
            <a:off x="1490101" y="1548342"/>
            <a:ext cx="523566" cy="10801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13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search: Articles</a:t>
            </a: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620689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600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2411761" y="1916832"/>
            <a:ext cx="4176464" cy="115212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Left Arrow 11"/>
          <p:cNvSpPr/>
          <p:nvPr/>
        </p:nvSpPr>
        <p:spPr>
          <a:xfrm>
            <a:off x="3356226" y="2636912"/>
            <a:ext cx="703355" cy="21602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3264"/>
            <a:ext cx="6493895" cy="6183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416329" y="4086969"/>
            <a:ext cx="5787775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access individual journal articles, click on the Full Text Online Link</a:t>
            </a:r>
          </a:p>
        </p:txBody>
      </p:sp>
      <p:sp>
        <p:nvSpPr>
          <p:cNvPr id="18" name="Left Arrow 17"/>
          <p:cNvSpPr/>
          <p:nvPr/>
        </p:nvSpPr>
        <p:spPr>
          <a:xfrm>
            <a:off x="4310217" y="2878460"/>
            <a:ext cx="523566" cy="10801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97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person, woman, gla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510" y="620688"/>
            <a:ext cx="3518978" cy="528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search: Articles</a:t>
            </a: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87242" y="1382706"/>
            <a:ext cx="8229600" cy="1871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600" dirty="0" smtClean="0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498831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recap, you can use </a:t>
            </a:r>
          </a:p>
          <a:p>
            <a:pPr marL="400050" lvl="1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Specific Search: Articles</a:t>
            </a: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find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eJournal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articles.</a:t>
            </a: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Just remember to refine your results using</a:t>
            </a:r>
          </a:p>
          <a:p>
            <a:pPr marL="400050" lvl="1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Full Text Online</a:t>
            </a: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600" dirty="0" smtClean="0"/>
          </a:p>
        </p:txBody>
      </p:sp>
    </p:spTree>
    <p:extLst>
      <p:ext uri="{BB962C8B-B14F-4D97-AF65-F5344CB8AC3E}">
        <p14:creationId xmlns:p14="http://schemas.microsoft.com/office/powerpoint/2010/main" val="84657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person, woman, gla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510" y="620688"/>
            <a:ext cx="3518978" cy="528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299"/>
            <a:ext cx="9144000" cy="589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638132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Articles using Library Search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318948"/>
            <a:ext cx="648072" cy="539051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9596" y="6363745"/>
            <a:ext cx="524892" cy="524892"/>
          </a:xfrm>
          <a:prstGeom prst="rect">
            <a:avLst/>
          </a:prstGeom>
        </p:spPr>
      </p:pic>
      <p:pic>
        <p:nvPicPr>
          <p:cNvPr id="2050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38119" y="6328903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87242" y="1382706"/>
            <a:ext cx="8229600" cy="1871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600" dirty="0" smtClean="0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498831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second method of searching is to refine the results from a search using Library Search</a:t>
            </a: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www.glasgow.ac.uk/library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600" dirty="0" smtClean="0"/>
          </a:p>
        </p:txBody>
      </p:sp>
    </p:spTree>
    <p:extLst>
      <p:ext uri="{BB962C8B-B14F-4D97-AF65-F5344CB8AC3E}">
        <p14:creationId xmlns:p14="http://schemas.microsoft.com/office/powerpoint/2010/main" val="187203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bg1">
              <a:lumMod val="65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</TotalTime>
  <Words>574</Words>
  <Application>Microsoft Office PowerPoint</Application>
  <PresentationFormat>On-screen Show (4:3)</PresentationFormat>
  <Paragraphs>87</Paragraphs>
  <Slides>16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Glasgow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 Walters</dc:creator>
  <cp:lastModifiedBy>Kay Munro</cp:lastModifiedBy>
  <cp:revision>62</cp:revision>
  <dcterms:created xsi:type="dcterms:W3CDTF">2016-06-07T07:16:38Z</dcterms:created>
  <dcterms:modified xsi:type="dcterms:W3CDTF">2017-08-15T12:24:21Z</dcterms:modified>
</cp:coreProperties>
</file>