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8" r:id="rId5"/>
    <p:sldMasterId id="2147483743" r:id="rId6"/>
  </p:sldMasterIdLst>
  <p:notesMasterIdLst>
    <p:notesMasterId r:id="rId33"/>
  </p:notesMasterIdLst>
  <p:sldIdLst>
    <p:sldId id="273" r:id="rId7"/>
    <p:sldId id="875" r:id="rId8"/>
    <p:sldId id="873" r:id="rId9"/>
    <p:sldId id="408" r:id="rId10"/>
    <p:sldId id="872" r:id="rId11"/>
    <p:sldId id="413" r:id="rId12"/>
    <p:sldId id="422" r:id="rId13"/>
    <p:sldId id="417" r:id="rId14"/>
    <p:sldId id="421" r:id="rId15"/>
    <p:sldId id="337" r:id="rId16"/>
    <p:sldId id="282" r:id="rId17"/>
    <p:sldId id="299" r:id="rId18"/>
    <p:sldId id="877" r:id="rId19"/>
    <p:sldId id="878" r:id="rId20"/>
    <p:sldId id="390" r:id="rId21"/>
    <p:sldId id="871" r:id="rId22"/>
    <p:sldId id="874" r:id="rId23"/>
    <p:sldId id="318" r:id="rId24"/>
    <p:sldId id="319" r:id="rId25"/>
    <p:sldId id="281" r:id="rId26"/>
    <p:sldId id="286" r:id="rId27"/>
    <p:sldId id="301" r:id="rId28"/>
    <p:sldId id="870" r:id="rId29"/>
    <p:sldId id="423" r:id="rId30"/>
    <p:sldId id="869" r:id="rId31"/>
    <p:sldId id="261" r:id="rId32"/>
  </p:sldIdLst>
  <p:sldSz cx="9144000" cy="6858000" type="screen4x3"/>
  <p:notesSz cx="6858000" cy="174307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14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281"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421"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561"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5702" algn="l" defTabSz="457140" rtl="0" eaLnBrk="1" latinLnBrk="0" hangingPunct="1">
      <a:defRPr sz="2400" kern="1200">
        <a:solidFill>
          <a:schemeClr val="tx1"/>
        </a:solidFill>
        <a:latin typeface="Arial" charset="0"/>
        <a:ea typeface="ＭＳ Ｐゴシック" charset="0"/>
        <a:cs typeface="ＭＳ Ｐゴシック" charset="0"/>
      </a:defRPr>
    </a:lvl6pPr>
    <a:lvl7pPr marL="2742842" algn="l" defTabSz="457140" rtl="0" eaLnBrk="1" latinLnBrk="0" hangingPunct="1">
      <a:defRPr sz="2400" kern="1200">
        <a:solidFill>
          <a:schemeClr val="tx1"/>
        </a:solidFill>
        <a:latin typeface="Arial" charset="0"/>
        <a:ea typeface="ＭＳ Ｐゴシック" charset="0"/>
        <a:cs typeface="ＭＳ Ｐゴシック" charset="0"/>
      </a:defRPr>
    </a:lvl7pPr>
    <a:lvl8pPr marL="3199982" algn="l" defTabSz="457140" rtl="0" eaLnBrk="1" latinLnBrk="0" hangingPunct="1">
      <a:defRPr sz="2400" kern="1200">
        <a:solidFill>
          <a:schemeClr val="tx1"/>
        </a:solidFill>
        <a:latin typeface="Arial" charset="0"/>
        <a:ea typeface="ＭＳ Ｐゴシック" charset="0"/>
        <a:cs typeface="ＭＳ Ｐゴシック" charset="0"/>
      </a:defRPr>
    </a:lvl8pPr>
    <a:lvl9pPr marL="3657122" algn="l" defTabSz="45714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Eadie" initials="ME" lastIdx="0" clrIdx="0">
    <p:extLst>
      <p:ext uri="{19B8F6BF-5375-455C-9EA6-DF929625EA0E}">
        <p15:presenceInfo xmlns:p15="http://schemas.microsoft.com/office/powerpoint/2012/main" userId="S-1-5-21-3392181128-250301629-2379905336-271781" providerId="AD"/>
      </p:ext>
    </p:extLst>
  </p:cmAuthor>
  <p:cmAuthor id="2" name="Valerie McCutcheon" initials="VM" lastIdx="13" clrIdx="1">
    <p:extLst>
      <p:ext uri="{19B8F6BF-5375-455C-9EA6-DF929625EA0E}">
        <p15:presenceInfo xmlns:p15="http://schemas.microsoft.com/office/powerpoint/2012/main" userId="S::valerie.mccutcheon@glasgow.ac.uk::3e4a903d-237e-4692-9cd3-375cc6a151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D20000"/>
    <a:srgbClr val="FF0066"/>
    <a:srgbClr val="D1578B"/>
    <a:srgbClr val="D1568B"/>
    <a:srgbClr val="002D4A"/>
    <a:srgbClr val="003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FAF8E-B61C-41DD-8271-D18CAFE7207E}" v="1" dt="2021-02-11T14:33:33.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46403" autoAdjust="0"/>
  </p:normalViewPr>
  <p:slideViewPr>
    <p:cSldViewPr snapToGrid="0" snapToObjects="1">
      <p:cViewPr varScale="1">
        <p:scale>
          <a:sx n="52" d="100"/>
          <a:sy n="52" d="100"/>
        </p:scale>
        <p:origin x="2682" y="60"/>
      </p:cViewPr>
      <p:guideLst>
        <p:guide orient="horz" pos="2160"/>
        <p:guide pos="2880"/>
      </p:guideLst>
    </p:cSldViewPr>
  </p:slideViewPr>
  <p:outlineViewPr>
    <p:cViewPr>
      <p:scale>
        <a:sx n="33" d="100"/>
        <a:sy n="33" d="100"/>
      </p:scale>
      <p:origin x="0" y="-12750"/>
    </p:cViewPr>
  </p:outlineViewPr>
  <p:notesTextViewPr>
    <p:cViewPr>
      <p:scale>
        <a:sx n="1" d="1"/>
        <a:sy n="1" d="1"/>
      </p:scale>
      <p:origin x="0" y="0"/>
    </p:cViewPr>
  </p:notesTextViewPr>
  <p:sorterViewPr>
    <p:cViewPr>
      <p:scale>
        <a:sx n="130" d="100"/>
        <a:sy n="130" d="100"/>
      </p:scale>
      <p:origin x="0" y="-852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Mahon" userId="c97f88e4-8e06-45b3-8f95-a2abed58bdc8" providerId="ADAL" clId="{187FAF8E-B61C-41DD-8271-D18CAFE7207E}"/>
    <pc:docChg chg="custSel addSld delSld modSld">
      <pc:chgData name="Matt Mahon" userId="c97f88e4-8e06-45b3-8f95-a2abed58bdc8" providerId="ADAL" clId="{187FAF8E-B61C-41DD-8271-D18CAFE7207E}" dt="2021-02-11T15:31:07.149" v="162" actId="47"/>
      <pc:docMkLst>
        <pc:docMk/>
      </pc:docMkLst>
      <pc:sldChg chg="del">
        <pc:chgData name="Matt Mahon" userId="c97f88e4-8e06-45b3-8f95-a2abed58bdc8" providerId="ADAL" clId="{187FAF8E-B61C-41DD-8271-D18CAFE7207E}" dt="2021-02-11T15:31:07.149" v="162" actId="47"/>
        <pc:sldMkLst>
          <pc:docMk/>
          <pc:sldMk cId="658198295" sldId="285"/>
        </pc:sldMkLst>
      </pc:sldChg>
      <pc:sldChg chg="del">
        <pc:chgData name="Matt Mahon" userId="c97f88e4-8e06-45b3-8f95-a2abed58bdc8" providerId="ADAL" clId="{187FAF8E-B61C-41DD-8271-D18CAFE7207E}" dt="2021-02-11T14:33:36.283" v="1" actId="47"/>
        <pc:sldMkLst>
          <pc:docMk/>
          <pc:sldMk cId="3674772511" sldId="320"/>
        </pc:sldMkLst>
      </pc:sldChg>
      <pc:sldChg chg="del">
        <pc:chgData name="Matt Mahon" userId="c97f88e4-8e06-45b3-8f95-a2abed58bdc8" providerId="ADAL" clId="{187FAF8E-B61C-41DD-8271-D18CAFE7207E}" dt="2021-02-11T14:33:37.824" v="2" actId="47"/>
        <pc:sldMkLst>
          <pc:docMk/>
          <pc:sldMk cId="175741613" sldId="876"/>
        </pc:sldMkLst>
      </pc:sldChg>
      <pc:sldChg chg="add modNotesTx">
        <pc:chgData name="Matt Mahon" userId="c97f88e4-8e06-45b3-8f95-a2abed58bdc8" providerId="ADAL" clId="{187FAF8E-B61C-41DD-8271-D18CAFE7207E}" dt="2021-02-11T14:35:30.943" v="161" actId="20577"/>
        <pc:sldMkLst>
          <pc:docMk/>
          <pc:sldMk cId="300546184" sldId="877"/>
        </pc:sldMkLst>
      </pc:sldChg>
      <pc:sldChg chg="add modNotesTx">
        <pc:chgData name="Matt Mahon" userId="c97f88e4-8e06-45b3-8f95-a2abed58bdc8" providerId="ADAL" clId="{187FAF8E-B61C-41DD-8271-D18CAFE7207E}" dt="2021-02-11T14:34:05.237" v="24" actId="6549"/>
        <pc:sldMkLst>
          <pc:docMk/>
          <pc:sldMk cId="1396951157" sldId="878"/>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04-02T02:11:29.164" idx="6">
    <p:pos x="10" y="10"/>
    <p:text>Should we add here something like - so you should think about how that fee would be covered before submitting your manuscript to the journal....you can ask research-openaccess@glasgow.ac.uk for help
</p:text>
    <p:extLst>
      <p:ext uri="{C676402C-5697-4E1C-873F-D02D1690AC5C}">
        <p15:threadingInfo xmlns:p15="http://schemas.microsoft.com/office/powerpoint/2012/main" timeZoneBias="420"/>
      </p:ext>
    </p:extLst>
  </p:cm>
  <p:cm authorId="2" dt="2020-04-02T02:12:31.523" idx="7">
    <p:pos x="146" y="146"/>
    <p:text>Maybe say there are variations on the models so we have to check each journal's policy to see what open access options are possible.  Links to next slide...We can help...so contact us at any time don't need to wait to acceptance if they want us to help check open options before submission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4-02T02:32:46.165" idx="13">
    <p:pos x="10" y="10"/>
    <p:text>Not sure if we should link to our web page on this or at least cross check if not done so already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FF674-45AD-4CF5-A4F9-99FAA6C6E06B}" type="datetimeFigureOut">
              <a:rPr lang="en-GB" smtClean="0"/>
              <a:t>11/02/2021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B35D6-3CE3-4710-857D-0279654B002A}" type="slidenum">
              <a:rPr lang="en-GB" smtClean="0"/>
              <a:t>‹#›</a:t>
            </a:fld>
            <a:endParaRPr lang="en-GB"/>
          </a:p>
        </p:txBody>
      </p:sp>
    </p:spTree>
    <p:extLst>
      <p:ext uri="{BB962C8B-B14F-4D97-AF65-F5344CB8AC3E}">
        <p14:creationId xmlns:p14="http://schemas.microsoft.com/office/powerpoint/2010/main" val="205547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research-openaccess@glasgow.ac.u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research-openaccess@glasgow.ac.u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hinkchecksubmit.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la.ac.uk/myglasgow/openaccess/whatisopenacces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welcome to this introduction to open access. My name is Matt, I’m a member of the Research Information Management team.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47286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944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received funding for your research, you should always include an acknowledgement of your funding in the correct format. Always include the funders’ reference number in the acknowledgement. If you don’t acknowledge the funder, we may not be able to pay for Gold open access where the paper is eligible for our Open Access funds.</a:t>
            </a:r>
          </a:p>
        </p:txBody>
      </p:sp>
      <p:sp>
        <p:nvSpPr>
          <p:cNvPr id="4" name="Slide Number Placeholder 3"/>
          <p:cNvSpPr>
            <a:spLocks noGrp="1"/>
          </p:cNvSpPr>
          <p:nvPr>
            <p:ph type="sldNum" sz="quarter" idx="5"/>
          </p:nvPr>
        </p:nvSpPr>
        <p:spPr/>
        <p:txBody>
          <a:bodyPr/>
          <a:lstStyle/>
          <a:p>
            <a:fld id="{AEBB35D6-3CE3-4710-857D-0279654B002A}" type="slidenum">
              <a:rPr lang="en-GB" smtClean="0"/>
              <a:t>11</a:t>
            </a:fld>
            <a:endParaRPr lang="en-GB"/>
          </a:p>
        </p:txBody>
      </p:sp>
    </p:spTree>
    <p:extLst>
      <p:ext uri="{BB962C8B-B14F-4D97-AF65-F5344CB8AC3E}">
        <p14:creationId xmlns:p14="http://schemas.microsoft.com/office/powerpoint/2010/main" val="862073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you submit an article, make sure that the journal’s open access policy fits with what your funder requires. These policies will be updated in 2021, and we will issue new guidance if anything changes.</a:t>
            </a:r>
          </a:p>
          <a:p>
            <a:endParaRPr lang="en-GB" dirty="0"/>
          </a:p>
          <a:p>
            <a:pPr marL="342900" indent="-342900">
              <a:spcBef>
                <a:spcPts val="600"/>
              </a:spcBef>
              <a:buSzTx/>
              <a:buFont typeface="Arial" panose="020B0604020202020204" pitchFamily="34" charset="0"/>
              <a:buChar char="•"/>
              <a:defRPr sz="1800">
                <a:solidFill>
                  <a:srgbClr val="000000"/>
                </a:solidFill>
              </a:defRPr>
            </a:pPr>
            <a:r>
              <a:rPr lang="en-GB" sz="1200" dirty="0">
                <a:latin typeface="Arial"/>
                <a:ea typeface="Arial"/>
                <a:cs typeface="Arial"/>
                <a:sym typeface="Arial"/>
              </a:rPr>
              <a:t>Outputs must be made open access with a maximum embargo of 6 months (STEM) or 12 months (Arts and Social Sciences).</a:t>
            </a:r>
          </a:p>
          <a:p>
            <a:pPr marL="342900" indent="-342900">
              <a:spcBef>
                <a:spcPts val="600"/>
              </a:spcBef>
              <a:buSzTx/>
              <a:buFont typeface="Arial" panose="020B0604020202020204" pitchFamily="34" charset="0"/>
              <a:buChar char="•"/>
              <a:defRPr sz="1800">
                <a:solidFill>
                  <a:srgbClr val="000000"/>
                </a:solidFill>
              </a:defRPr>
            </a:pPr>
            <a:r>
              <a:rPr lang="en-GB" sz="1200" dirty="0">
                <a:latin typeface="Arial"/>
                <a:ea typeface="Arial"/>
                <a:cs typeface="Arial"/>
                <a:sym typeface="Arial"/>
              </a:rPr>
              <a:t>UKRI policy applies to peer-reviewed research articles, non-commissioned reviews, systematic reviews, Cochrane Reviews and conference proceedings acknowledging past or current grants or studentships</a:t>
            </a:r>
          </a:p>
          <a:p>
            <a:pPr marL="342900" indent="-342900">
              <a:spcBef>
                <a:spcPts val="600"/>
              </a:spcBef>
              <a:buFont typeface="Arial" panose="020B0604020202020204" pitchFamily="34" charset="0"/>
              <a:buChar char="•"/>
              <a:defRPr sz="1800">
                <a:solidFill>
                  <a:srgbClr val="000000"/>
                </a:solidFill>
              </a:defRPr>
            </a:pPr>
            <a:r>
              <a:rPr lang="en-GB" sz="1200" dirty="0">
                <a:latin typeface="Arial"/>
                <a:ea typeface="Arial"/>
                <a:cs typeface="Arial"/>
                <a:sym typeface="Arial"/>
              </a:rPr>
              <a:t>Mandatory page charges and supplements will be covered if we are paying for open access. We do not pay for optional charges like colour covers.</a:t>
            </a:r>
          </a:p>
          <a:p>
            <a:pPr marL="342900" indent="-342900">
              <a:spcBef>
                <a:spcPts val="600"/>
              </a:spcBef>
              <a:buSzTx/>
              <a:buFont typeface="Arial" panose="020B0604020202020204" pitchFamily="34" charset="0"/>
              <a:buChar char="•"/>
              <a:defRPr sz="1800">
                <a:solidFill>
                  <a:srgbClr val="000000"/>
                </a:solidFill>
              </a:defRPr>
            </a:pPr>
            <a:r>
              <a:rPr lang="en-GB" sz="1200" dirty="0">
                <a:latin typeface="Arial"/>
                <a:ea typeface="Arial"/>
                <a:cs typeface="Arial"/>
                <a:sym typeface="Arial"/>
              </a:rPr>
              <a:t>The UKRI fund is finite. When it runs out, the embargo periods are extended.</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800">
                <a:solidFill>
                  <a:srgbClr val="000000"/>
                </a:solidFill>
              </a:defRPr>
            </a:pPr>
            <a:r>
              <a:rPr lang="en-GB" sz="1200" dirty="0">
                <a:latin typeface="Arial"/>
                <a:ea typeface="Arial"/>
                <a:cs typeface="Arial"/>
                <a:sym typeface="Arial"/>
              </a:rPr>
              <a:t>Includes NC3Rs </a:t>
            </a:r>
            <a:r>
              <a:rPr lang="en-GB" sz="1200" dirty="0"/>
              <a:t>(National Centre for</a:t>
            </a:r>
            <a:r>
              <a:rPr lang="en-GB" sz="1200" baseline="0" dirty="0"/>
              <a:t> the Replacement Refinement &amp; Reduction of Animals in Research)</a:t>
            </a:r>
            <a:endParaRPr lang="en-GB" sz="1200" dirty="0">
              <a:latin typeface="Arial"/>
              <a:ea typeface="Arial"/>
              <a:cs typeface="Arial"/>
              <a:sym typeface="Arial"/>
            </a:endParaRPr>
          </a:p>
          <a:p>
            <a:pPr marL="342900" indent="-342900">
              <a:spcBef>
                <a:spcPts val="600"/>
              </a:spcBef>
              <a:buSzTx/>
              <a:buFont typeface="Arial" panose="020B0604020202020204" pitchFamily="34" charset="0"/>
              <a:buChar char="•"/>
              <a:defRPr sz="1800">
                <a:solidFill>
                  <a:srgbClr val="000000"/>
                </a:solidFill>
              </a:defRPr>
            </a:pPr>
            <a:r>
              <a:rPr lang="en-GB" sz="1200" dirty="0">
                <a:latin typeface="Arial"/>
                <a:ea typeface="Arial"/>
                <a:cs typeface="Arial"/>
                <a:sym typeface="Arial"/>
              </a:rPr>
              <a:t>A CC-BY licence is required if we are paying.</a:t>
            </a:r>
          </a:p>
          <a:p>
            <a:pPr marL="342900" indent="-342900">
              <a:spcBef>
                <a:spcPts val="600"/>
              </a:spcBef>
              <a:buFont typeface="Arial" panose="020B0604020202020204" pitchFamily="34" charset="0"/>
              <a:buChar char="•"/>
              <a:defRPr sz="1800">
                <a:solidFill>
                  <a:srgbClr val="000000"/>
                </a:solidFill>
              </a:defRPr>
            </a:pPr>
            <a:r>
              <a:rPr lang="en-GB" dirty="0">
                <a:latin typeface="Arial"/>
                <a:ea typeface="Arial"/>
                <a:cs typeface="Arial"/>
                <a:sym typeface="Arial"/>
              </a:rPr>
              <a:t>Papers with a biomedical theme</a:t>
            </a:r>
            <a:r>
              <a:rPr lang="en-GB" sz="1200" dirty="0">
                <a:latin typeface="Arial"/>
                <a:ea typeface="Arial"/>
                <a:cs typeface="Arial"/>
                <a:sym typeface="Arial"/>
              </a:rPr>
              <a:t> </a:t>
            </a:r>
            <a:r>
              <a:rPr lang="en-GB" dirty="0">
                <a:latin typeface="Arial"/>
                <a:ea typeface="Arial"/>
                <a:cs typeface="Arial"/>
                <a:sym typeface="Arial"/>
              </a:rPr>
              <a:t>must</a:t>
            </a:r>
            <a:r>
              <a:rPr lang="en-GB" sz="1200" dirty="0">
                <a:latin typeface="Arial"/>
                <a:ea typeface="Arial"/>
                <a:cs typeface="Arial"/>
                <a:sym typeface="Arial"/>
              </a:rPr>
              <a:t> be deposited in PubMed Central.</a:t>
            </a:r>
            <a:r>
              <a:rPr lang="en-GB" dirty="0">
                <a:latin typeface="Arial"/>
                <a:ea typeface="Arial"/>
                <a:cs typeface="Arial"/>
                <a:sym typeface="Arial"/>
              </a:rPr>
              <a:t>  This is usually Medical Research Council, sometimes Biotechnology and Biological Sciences Research Council or other research councils.</a:t>
            </a:r>
            <a:endParaRPr lang="en-GB" sz="1200" dirty="0">
              <a:latin typeface="Arial"/>
              <a:ea typeface="Arial"/>
              <a:cs typeface="Arial"/>
            </a:endParaRP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98050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cs typeface="Calibri"/>
            </a:endParaRPr>
          </a:p>
          <a:p>
            <a:r>
              <a:rPr lang="en-GB" dirty="0">
                <a:cs typeface="Calibri"/>
              </a:rPr>
              <a:t>There are several other funders who provide support for open access.   Some may seem less relevant to your topic but I will quickly mention them as there is funding to your college from some of these funders and it may be that co-authors are funded by them.</a:t>
            </a:r>
          </a:p>
          <a:p>
            <a:endParaRPr lang="en-GB" dirty="0">
              <a:cs typeface="Calibri"/>
            </a:endParaRPr>
          </a:p>
          <a:p>
            <a:pPr marL="0" indent="0">
              <a:buFont typeface="Arial" panose="020B0604020202020204" pitchFamily="34" charset="0"/>
              <a:buNone/>
            </a:pPr>
            <a:r>
              <a:rPr lang="en-GB" sz="1200" dirty="0">
                <a:solidFill>
                  <a:schemeClr val="tx1"/>
                </a:solidFill>
                <a:latin typeface="Arial"/>
              </a:rPr>
              <a:t>Policies vary but generally apply to peer-reviewed original research and review articles that acknowledge past or current grants or studentships.</a:t>
            </a:r>
            <a:endParaRPr lang="en-US" dirty="0">
              <a:solidFill>
                <a:schemeClr val="tx1"/>
              </a:solidFill>
              <a:latin typeface="Arial"/>
            </a:endParaRPr>
          </a:p>
          <a:p>
            <a:pPr marL="0" indent="0"/>
            <a:endParaRPr lang="en-GB" sz="1200" dirty="0">
              <a:solidFill>
                <a:schemeClr val="tx1"/>
              </a:solidFill>
            </a:endParaRPr>
          </a:p>
          <a:p>
            <a:pPr marL="342900" indent="-342900">
              <a:buFont typeface="Arial" panose="020B0604020202020204" pitchFamily="34" charset="0"/>
              <a:buChar char="•"/>
            </a:pPr>
            <a:r>
              <a:rPr lang="en-GB" sz="1200" dirty="0">
                <a:solidFill>
                  <a:schemeClr val="tx1"/>
                </a:solidFill>
                <a:latin typeface="Arial"/>
              </a:rPr>
              <a:t>A CC-BY licence is usually required if the funder pays.</a:t>
            </a:r>
          </a:p>
          <a:p>
            <a:pPr marL="342900" indent="-342900">
              <a:buFont typeface="Arial" panose="020B0604020202020204" pitchFamily="34" charset="0"/>
              <a:buChar char="•"/>
            </a:pPr>
            <a:endParaRPr lang="en-GB" sz="1200" dirty="0">
              <a:solidFill>
                <a:schemeClr val="tx1"/>
              </a:solidFill>
            </a:endParaRPr>
          </a:p>
          <a:p>
            <a:pPr marL="342900" indent="-342900">
              <a:buFont typeface="Arial" panose="020B0604020202020204" pitchFamily="34" charset="0"/>
              <a:buChar char="•"/>
            </a:pPr>
            <a:r>
              <a:rPr lang="en-GB" sz="1200" dirty="0">
                <a:solidFill>
                  <a:schemeClr val="tx1"/>
                </a:solidFill>
                <a:latin typeface="Arial"/>
              </a:rPr>
              <a:t>Biomedical articles must generally be deposited in PubMed Central </a:t>
            </a:r>
            <a:endParaRPr lang="en-GB" sz="1200" dirty="0">
              <a:solidFill>
                <a:schemeClr val="tx1"/>
              </a:solidFill>
            </a:endParaRPr>
          </a:p>
          <a:p>
            <a:pPr marL="342900" indent="-342900">
              <a:buFont typeface="Arial" panose="020B0604020202020204" pitchFamily="34" charset="0"/>
              <a:buChar char="•"/>
            </a:pPr>
            <a:endParaRPr lang="en-GB" sz="1200" b="1" dirty="0">
              <a:solidFill>
                <a:schemeClr val="tx1"/>
              </a:solidFill>
            </a:endParaRPr>
          </a:p>
          <a:p>
            <a:pPr marL="342900" indent="-342900">
              <a:buFont typeface="Arial" panose="020B0604020202020204" pitchFamily="34" charset="0"/>
              <a:buChar char="•"/>
            </a:pPr>
            <a:r>
              <a:rPr lang="en-GB" sz="1200" dirty="0">
                <a:solidFill>
                  <a:schemeClr val="tx1"/>
                </a:solidFill>
              </a:rPr>
              <a:t>The funders have differing procedures – some provide us with funds, others ask us to apply directly to them.</a:t>
            </a:r>
          </a:p>
          <a:p>
            <a:pPr marL="342900" indent="-342900">
              <a:buFont typeface="Arial" panose="020B0604020202020204" pitchFamily="34" charset="0"/>
              <a:buChar char="•"/>
            </a:pPr>
            <a:endParaRPr lang="en-GB" sz="1200" dirty="0">
              <a:solidFill>
                <a:schemeClr val="tx1"/>
              </a:solidFill>
            </a:endParaRPr>
          </a:p>
          <a:p>
            <a:pPr marL="342900" indent="-342900">
              <a:buFont typeface="Arial" panose="020B0604020202020204" pitchFamily="34" charset="0"/>
              <a:buChar char="•"/>
            </a:pPr>
            <a:endParaRPr lang="en-GB" sz="1200" dirty="0">
              <a:solidFill>
                <a:schemeClr val="tx1"/>
              </a:solidFill>
            </a:endParaRPr>
          </a:p>
          <a:p>
            <a:pPr marL="0" indent="0">
              <a:buFont typeface="Arial" panose="020B0604020202020204" pitchFamily="34" charset="0"/>
              <a:buNone/>
            </a:pPr>
            <a:r>
              <a:rPr lang="en-GB" sz="1200" dirty="0">
                <a:solidFill>
                  <a:schemeClr val="tx1"/>
                </a:solidFill>
              </a:rPr>
              <a:t>You can find details of the funders’ procedures at the link at the bottom of this slide.</a:t>
            </a:r>
            <a:endParaRPr lang="en-GB" dirty="0">
              <a:cs typeface="Calibri"/>
            </a:endParaRPr>
          </a:p>
          <a:p>
            <a:endParaRPr lang="en-GB" dirty="0">
              <a:cs typeface="Calibri"/>
            </a:endParaRPr>
          </a:p>
          <a:p>
            <a:r>
              <a:rPr lang="en-GB" dirty="0">
                <a:cs typeface="Calibri"/>
              </a:rPr>
              <a:t>Remember also the University policy is to use the ‘green’ route where available so payment is not always necessary.</a:t>
            </a:r>
          </a:p>
          <a:p>
            <a:endParaRPr lang="en-GB" dirty="0">
              <a:cs typeface="Calibri"/>
            </a:endParaRPr>
          </a:p>
          <a:p>
            <a:r>
              <a:rPr lang="en-GB" dirty="0"/>
              <a:t>Again, check that the journal’s policy matches your funder requirements before submitting your paper. If you’re not sure, email us at </a:t>
            </a:r>
            <a:r>
              <a:rPr lang="en-GB" dirty="0">
                <a:hlinkClick r:id="rId3"/>
              </a:rPr>
              <a:t>research-openaccess@glasgow.ac.uk</a:t>
            </a:r>
            <a:r>
              <a:rPr lang="en-GB" dirty="0"/>
              <a:t>.</a:t>
            </a:r>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79692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dirty="0">
                <a:latin typeface="Arial"/>
              </a:rPr>
              <a:t>Wellcome Trust has a new policy which applies to Original Research Articles Submitted from 1st January 2021</a:t>
            </a:r>
          </a:p>
          <a:p>
            <a:pPr marL="0" indent="0"/>
            <a:endParaRPr lang="en-US" sz="1200" dirty="0">
              <a:latin typeface="Arial"/>
            </a:endParaRPr>
          </a:p>
          <a:p>
            <a:pPr marL="0" indent="0"/>
            <a:r>
              <a:rPr lang="en-US" sz="1200" dirty="0">
                <a:latin typeface="Arial"/>
              </a:rPr>
              <a:t>This means articles must:</a:t>
            </a:r>
            <a:endParaRPr lang="en-US" sz="1200" dirty="0"/>
          </a:p>
          <a:p>
            <a:pPr marL="342900" indent="-342900">
              <a:buFont typeface="Arial"/>
              <a:buChar char="•"/>
            </a:pPr>
            <a:endParaRPr lang="en-US" sz="1200" dirty="0"/>
          </a:p>
          <a:p>
            <a:pPr marL="342900" indent="-342900">
              <a:buFont typeface="Arial"/>
              <a:buChar char="•"/>
            </a:pPr>
            <a:r>
              <a:rPr lang="en-US" sz="1200" dirty="0">
                <a:latin typeface="Arial"/>
              </a:rPr>
              <a:t>Be freely available on PubMed Central</a:t>
            </a:r>
          </a:p>
          <a:p>
            <a:pPr marL="342900" indent="-342900">
              <a:buFont typeface="Arial"/>
              <a:buChar char="•"/>
            </a:pPr>
            <a:r>
              <a:rPr lang="en-US" sz="1200" dirty="0">
                <a:latin typeface="Arial"/>
              </a:rPr>
              <a:t>Have a CC-BY licence (an exception is possible for a non-derivative licence by application)</a:t>
            </a:r>
          </a:p>
          <a:p>
            <a:pPr marL="342900" indent="-342900">
              <a:buFont typeface="Arial"/>
              <a:buChar char="•"/>
            </a:pPr>
            <a:r>
              <a:rPr lang="en-US" sz="1200" dirty="0">
                <a:latin typeface="Arial"/>
              </a:rPr>
              <a:t>And the author must include a statement of acknowledgement on submission to publisher:</a:t>
            </a:r>
            <a:endParaRPr lang="en-US" sz="1200" dirty="0"/>
          </a:p>
          <a:p>
            <a:pPr marL="0" indent="0">
              <a:buFont typeface="Arial"/>
              <a:buNone/>
            </a:pPr>
            <a:endParaRPr lang="en-US" sz="1200" dirty="0">
              <a:latin typeface="Arial"/>
              <a:cs typeface="Arial"/>
            </a:endParaRPr>
          </a:p>
          <a:p>
            <a:pPr marL="0" indent="0">
              <a:buFont typeface="Arial"/>
              <a:buNone/>
            </a:pPr>
            <a:r>
              <a:rPr lang="en-US" sz="1200" dirty="0">
                <a:latin typeface="Arial"/>
                <a:cs typeface="Arial"/>
              </a:rPr>
              <a:t>This allows the author to make the accepted version open access e.g. via the University repository ‘Enlighten’ and Europe PubMed Central even if the publisher does not offer a compliant open access route or funds are not available to pay the publisher.</a:t>
            </a:r>
            <a:endParaRPr lang="en-US" sz="1200" dirty="0">
              <a:latin typeface="Arial"/>
            </a:endParaRPr>
          </a:p>
          <a:p>
            <a:pPr marL="0" indent="0"/>
            <a:endParaRPr lang="en-US" sz="1200" dirty="0"/>
          </a:p>
          <a:p>
            <a:pPr marL="342900" indent="-342900"/>
            <a:r>
              <a:rPr lang="en-US" sz="1200" dirty="0">
                <a:latin typeface="Arial"/>
                <a:cs typeface="Arial"/>
              </a:rPr>
              <a:t>Wellcome will only fund submissions to fully open access journals or those transforming to open access.</a:t>
            </a:r>
            <a:endParaRPr lang="en-US" sz="1200" dirty="0">
              <a:latin typeface="Arial"/>
            </a:endParaRPr>
          </a:p>
          <a:p>
            <a:pPr marL="342900" indent="-342900"/>
            <a:endParaRPr lang="en-US" sz="1200" dirty="0">
              <a:latin typeface="Arial"/>
              <a:cs typeface="Arial"/>
            </a:endParaRPr>
          </a:p>
          <a:p>
            <a:pPr marL="342900" indent="-342900"/>
            <a:r>
              <a:rPr lang="en-US" sz="1200" dirty="0">
                <a:latin typeface="Arial"/>
                <a:cs typeface="Arial"/>
              </a:rPr>
              <a:t>Authors are also encouraged to share pre-prints – early drafts before peer-review.</a:t>
            </a:r>
            <a:endParaRPr lang="en-US" sz="1200" dirty="0">
              <a:cs typeface="Arial"/>
            </a:endParaRPr>
          </a:p>
          <a:p>
            <a:pPr marL="342900" indent="-342900"/>
            <a:endParaRPr lang="en-US" sz="1200" dirty="0">
              <a:cs typeface="Arial"/>
            </a:endParaRPr>
          </a:p>
          <a:p>
            <a:pPr marL="342900" indent="-342900"/>
            <a:r>
              <a:rPr lang="en-US" sz="1200" dirty="0">
                <a:latin typeface="Arial"/>
                <a:cs typeface="Arial"/>
              </a:rPr>
              <a:t>Require open access for books and book chapters.</a:t>
            </a:r>
            <a:endParaRPr lang="en-US" sz="1200" dirty="0">
              <a:cs typeface="Arial"/>
            </a:endParaRPr>
          </a:p>
          <a:p>
            <a:endParaRPr lang="en-GB" dirty="0"/>
          </a:p>
        </p:txBody>
      </p:sp>
      <p:sp>
        <p:nvSpPr>
          <p:cNvPr id="4" name="Slide Number Placeholder 3"/>
          <p:cNvSpPr>
            <a:spLocks noGrp="1"/>
          </p:cNvSpPr>
          <p:nvPr>
            <p:ph type="sldNum" sz="quarter" idx="5"/>
          </p:nvPr>
        </p:nvSpPr>
        <p:spPr/>
        <p:txBody>
          <a:bodyPr/>
          <a:lstStyle/>
          <a:p>
            <a:fld id="{AEBB35D6-3CE3-4710-857D-0279654B002A}" type="slidenum">
              <a:rPr lang="en-GB" smtClean="0"/>
              <a:t>14</a:t>
            </a:fld>
            <a:endParaRPr lang="en-GB" dirty="0"/>
          </a:p>
        </p:txBody>
      </p:sp>
    </p:spTree>
    <p:extLst>
      <p:ext uri="{BB962C8B-B14F-4D97-AF65-F5344CB8AC3E}">
        <p14:creationId xmlns:p14="http://schemas.microsoft.com/office/powerpoint/2010/main" val="177557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University has a number of arrangements with different publishers to lessen the cost of open access, and in some cases to get open access for free for all items by </a:t>
            </a:r>
            <a:r>
              <a:rPr lang="en-GB" dirty="0" err="1"/>
              <a:t>UofG</a:t>
            </a:r>
            <a:r>
              <a:rPr lang="en-GB" dirty="0"/>
              <a:t> authors. These deals are updated quite frequently, so check our Publisher Arrangements page to see whether any apply to you and contact </a:t>
            </a:r>
            <a:r>
              <a:rPr lang="en-GB" dirty="0">
                <a:hlinkClick r:id="rId3"/>
              </a:rPr>
              <a:t>research-openaccess@glasgow.ac.uk</a:t>
            </a:r>
            <a:r>
              <a:rPr lang="en-GB" dirty="0"/>
              <a:t> if you want to check if your paper can be covered by a deal.</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2660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other main driver of open access is the Research Excellence Framework.</a:t>
            </a:r>
          </a:p>
        </p:txBody>
      </p:sp>
    </p:spTree>
    <p:extLst>
      <p:ext uri="{BB962C8B-B14F-4D97-AF65-F5344CB8AC3E}">
        <p14:creationId xmlns:p14="http://schemas.microsoft.com/office/powerpoint/2010/main" val="2927901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defRPr sz="1800">
                <a:solidFill>
                  <a:srgbClr val="000000"/>
                </a:solidFill>
              </a:defRPr>
            </a:pPr>
            <a:r>
              <a:rPr lang="en-GB" sz="1200" dirty="0">
                <a:latin typeface="Arial"/>
                <a:ea typeface="Arial"/>
                <a:cs typeface="Arial"/>
                <a:sym typeface="Arial"/>
              </a:rPr>
              <a:t>The Research Excellence Framework (REF) is a process of expert review of research outputs across UK universities. The exercise:</a:t>
            </a:r>
          </a:p>
          <a:p>
            <a:pPr marL="0" indent="0">
              <a:spcBef>
                <a:spcPts val="600"/>
              </a:spcBef>
              <a:defRPr sz="1800">
                <a:solidFill>
                  <a:srgbClr val="000000"/>
                </a:solidFill>
              </a:defRPr>
            </a:pPr>
            <a:endParaRPr lang="en-GB" sz="1200" dirty="0">
              <a:latin typeface="Arial"/>
              <a:ea typeface="Arial"/>
              <a:cs typeface="Arial"/>
              <a:sym typeface="Arial"/>
            </a:endParaRPr>
          </a:p>
          <a:p>
            <a:pPr marL="342900" indent="-342900">
              <a:spcBef>
                <a:spcPts val="600"/>
              </a:spcBef>
              <a:buFont typeface="Arial" panose="020B0604020202020204" pitchFamily="34" charset="0"/>
              <a:buChar char="•"/>
              <a:defRPr sz="1800">
                <a:solidFill>
                  <a:srgbClr val="000000"/>
                </a:solidFill>
              </a:defRPr>
            </a:pPr>
            <a:r>
              <a:rPr lang="en-GB" sz="1200" dirty="0">
                <a:latin typeface="Arial"/>
                <a:ea typeface="Arial"/>
                <a:cs typeface="Arial"/>
                <a:sym typeface="Arial"/>
              </a:rPr>
              <a:t>Provides accountability for public spending on research,</a:t>
            </a:r>
          </a:p>
          <a:p>
            <a:pPr marL="342900" indent="-342900">
              <a:spcBef>
                <a:spcPts val="600"/>
              </a:spcBef>
              <a:buFont typeface="Arial" panose="020B0604020202020204" pitchFamily="34" charset="0"/>
              <a:buChar char="•"/>
              <a:defRPr sz="1800">
                <a:solidFill>
                  <a:srgbClr val="000000"/>
                </a:solidFill>
              </a:defRPr>
            </a:pPr>
            <a:r>
              <a:rPr lang="en-GB" sz="1200" dirty="0">
                <a:latin typeface="Arial"/>
                <a:ea typeface="Arial"/>
                <a:cs typeface="Arial"/>
                <a:sym typeface="Arial"/>
              </a:rPr>
              <a:t>Provides benchmarking for the quality of outputs</a:t>
            </a:r>
          </a:p>
          <a:p>
            <a:pPr marL="342900" indent="-342900">
              <a:spcBef>
                <a:spcPts val="600"/>
              </a:spcBef>
              <a:buFont typeface="Arial" panose="020B0604020202020204" pitchFamily="34" charset="0"/>
              <a:buChar char="•"/>
              <a:defRPr sz="1800">
                <a:solidFill>
                  <a:srgbClr val="000000"/>
                </a:solidFill>
              </a:defRPr>
            </a:pPr>
            <a:r>
              <a:rPr lang="en-GB" sz="1200" dirty="0">
                <a:latin typeface="Arial"/>
                <a:ea typeface="Arial"/>
                <a:cs typeface="Arial"/>
                <a:sym typeface="Arial"/>
              </a:rPr>
              <a:t>Informs the selective allocation of funding to universities.</a:t>
            </a:r>
          </a:p>
          <a:p>
            <a:pPr marL="0" indent="0">
              <a:spcBef>
                <a:spcPts val="600"/>
              </a:spcBef>
              <a:defRPr sz="1800">
                <a:solidFill>
                  <a:srgbClr val="000000"/>
                </a:solidFill>
              </a:defRPr>
            </a:pPr>
            <a:endParaRPr lang="en-GB" sz="1200" dirty="0">
              <a:latin typeface="Arial"/>
              <a:ea typeface="Arial"/>
              <a:cs typeface="Arial"/>
              <a:sym typeface="Arial"/>
            </a:endParaRPr>
          </a:p>
          <a:p>
            <a:pPr marL="0" indent="0">
              <a:spcBef>
                <a:spcPts val="600"/>
              </a:spcBef>
              <a:defRPr sz="1800">
                <a:solidFill>
                  <a:srgbClr val="000000"/>
                </a:solidFill>
              </a:defRPr>
            </a:pPr>
            <a:r>
              <a:rPr lang="en-GB" sz="1200" dirty="0">
                <a:latin typeface="Arial"/>
                <a:ea typeface="Arial"/>
                <a:cs typeface="Arial"/>
                <a:sym typeface="Arial"/>
              </a:rPr>
              <a:t>For each submission, three distinct elements are assessed: the quality of </a:t>
            </a:r>
            <a:r>
              <a:rPr lang="en-GB" sz="1200" b="1" dirty="0">
                <a:latin typeface="Arial"/>
                <a:ea typeface="Arial"/>
                <a:cs typeface="Arial"/>
                <a:sym typeface="Arial"/>
              </a:rPr>
              <a:t>outputs</a:t>
            </a:r>
            <a:r>
              <a:rPr lang="en-GB" sz="1200" dirty="0">
                <a:latin typeface="Arial"/>
                <a:ea typeface="Arial"/>
                <a:cs typeface="Arial"/>
                <a:sym typeface="Arial"/>
              </a:rPr>
              <a:t> (e.g. publications, performances, and exhibitions), their </a:t>
            </a:r>
            <a:r>
              <a:rPr lang="en-GB" sz="1200" b="1" dirty="0">
                <a:latin typeface="Arial"/>
                <a:ea typeface="Arial"/>
                <a:cs typeface="Arial"/>
                <a:sym typeface="Arial"/>
              </a:rPr>
              <a:t>impact</a:t>
            </a:r>
            <a:r>
              <a:rPr lang="en-GB" sz="1200" dirty="0">
                <a:latin typeface="Arial"/>
                <a:ea typeface="Arial"/>
                <a:cs typeface="Arial"/>
                <a:sym typeface="Arial"/>
              </a:rPr>
              <a:t> beyond academia, and the </a:t>
            </a:r>
            <a:r>
              <a:rPr lang="en-GB" sz="1200" b="1" dirty="0">
                <a:latin typeface="Arial"/>
                <a:ea typeface="Arial"/>
                <a:cs typeface="Arial"/>
                <a:sym typeface="Arial"/>
              </a:rPr>
              <a:t>environment</a:t>
            </a:r>
            <a:r>
              <a:rPr lang="en-GB" sz="1200" dirty="0">
                <a:latin typeface="Arial"/>
                <a:ea typeface="Arial"/>
                <a:cs typeface="Arial"/>
                <a:sym typeface="Arial"/>
              </a:rPr>
              <a:t> that supports research. </a:t>
            </a:r>
          </a:p>
          <a:p>
            <a:pPr marL="0" indent="0">
              <a:spcBef>
                <a:spcPts val="600"/>
              </a:spcBef>
              <a:defRPr sz="1800">
                <a:solidFill>
                  <a:srgbClr val="000000"/>
                </a:solidFill>
              </a:defRPr>
            </a:pPr>
            <a:endParaRPr lang="en-GB" sz="1200" dirty="0">
              <a:latin typeface="Arial"/>
              <a:ea typeface="Arial"/>
              <a:cs typeface="Arial"/>
              <a:sym typeface="Arial"/>
            </a:endParaRPr>
          </a:p>
          <a:p>
            <a:pPr marL="0" indent="0">
              <a:spcBef>
                <a:spcPts val="600"/>
              </a:spcBef>
              <a:defRPr sz="1800">
                <a:solidFill>
                  <a:srgbClr val="000000"/>
                </a:solidFill>
              </a:defRPr>
            </a:pPr>
            <a:r>
              <a:rPr lang="en-GB" sz="1200" b="1" dirty="0">
                <a:solidFill>
                  <a:srgbClr val="FF0000"/>
                </a:solidFill>
                <a:latin typeface="Arial"/>
                <a:ea typeface="Arial"/>
                <a:cs typeface="Arial"/>
                <a:sym typeface="Arial"/>
              </a:rPr>
              <a:t>Articles and conference proceedings submitted to REF must be open access!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8518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defRPr sz="1800">
                <a:solidFill>
                  <a:srgbClr val="000000"/>
                </a:solidFill>
              </a:defRPr>
            </a:pPr>
            <a:r>
              <a:rPr lang="en-GB" sz="1200" b="1" dirty="0">
                <a:solidFill>
                  <a:schemeClr val="tx1"/>
                </a:solidFill>
                <a:latin typeface="Arial"/>
                <a:ea typeface="Arial"/>
                <a:cs typeface="Arial"/>
                <a:sym typeface="Arial"/>
              </a:rPr>
              <a:t>Applies to </a:t>
            </a:r>
            <a:r>
              <a:rPr lang="en-GB" sz="1200" b="1" dirty="0">
                <a:solidFill>
                  <a:srgbClr val="FF0000"/>
                </a:solidFill>
                <a:latin typeface="Arial"/>
                <a:ea typeface="Arial"/>
                <a:cs typeface="Arial"/>
                <a:sym typeface="Arial"/>
              </a:rPr>
              <a:t>articles and conference proceedings* </a:t>
            </a:r>
            <a:r>
              <a:rPr lang="en-GB" sz="1200" b="1" dirty="0">
                <a:latin typeface="Arial"/>
                <a:ea typeface="Arial"/>
                <a:cs typeface="Arial"/>
                <a:sym typeface="Arial"/>
              </a:rPr>
              <a:t>accepted for publication from 1</a:t>
            </a:r>
            <a:r>
              <a:rPr lang="en-GB" sz="1200" b="1" baseline="30000" dirty="0">
                <a:latin typeface="Arial"/>
                <a:ea typeface="Arial"/>
                <a:cs typeface="Arial"/>
                <a:sym typeface="Arial"/>
              </a:rPr>
              <a:t>st</a:t>
            </a:r>
            <a:r>
              <a:rPr lang="en-GB" sz="1200" b="1" dirty="0">
                <a:latin typeface="Arial"/>
                <a:ea typeface="Arial"/>
                <a:cs typeface="Arial"/>
                <a:sym typeface="Arial"/>
              </a:rPr>
              <a:t> April 2016</a:t>
            </a:r>
          </a:p>
          <a:p>
            <a:pPr marL="0" indent="0">
              <a:spcBef>
                <a:spcPts val="1200"/>
              </a:spcBef>
              <a:defRPr sz="1800">
                <a:solidFill>
                  <a:srgbClr val="000000"/>
                </a:solidFill>
              </a:defRPr>
            </a:pPr>
            <a:r>
              <a:rPr lang="en-GB" sz="1200" dirty="0"/>
              <a:t>The output must have been deposited in a repository as soon after the point of </a:t>
            </a:r>
            <a:r>
              <a:rPr lang="en-GB" sz="1200" b="1" dirty="0"/>
              <a:t>acceptance</a:t>
            </a:r>
            <a:r>
              <a:rPr lang="en-GB" sz="1200" b="1" dirty="0">
                <a:solidFill>
                  <a:srgbClr val="C00000"/>
                </a:solidFill>
              </a:rPr>
              <a:t>*</a:t>
            </a:r>
            <a:r>
              <a:rPr lang="en-GB" sz="1200" b="1" dirty="0"/>
              <a:t> </a:t>
            </a:r>
            <a:r>
              <a:rPr lang="en-GB" sz="1200" dirty="0"/>
              <a:t>as possible, and no later than </a:t>
            </a:r>
            <a:r>
              <a:rPr lang="en-GB" sz="1200" b="1" dirty="0"/>
              <a:t>three months </a:t>
            </a:r>
            <a:r>
              <a:rPr lang="en-GB" sz="1200" dirty="0"/>
              <a:t>after this date.</a:t>
            </a:r>
            <a:endParaRPr lang="en-GB" sz="1200" dirty="0">
              <a:latin typeface="Arial"/>
              <a:ea typeface="Arial"/>
              <a:cs typeface="Arial"/>
              <a:sym typeface="Arial"/>
            </a:endParaRPr>
          </a:p>
          <a:p>
            <a:pPr marL="457200" indent="-457200">
              <a:spcBef>
                <a:spcPts val="1200"/>
              </a:spcBef>
              <a:buFont typeface="Arial" panose="020B0604020202020204" pitchFamily="34" charset="0"/>
              <a:buChar char="•"/>
              <a:defRPr sz="1800">
                <a:solidFill>
                  <a:srgbClr val="000000"/>
                </a:solidFill>
              </a:defRPr>
            </a:pPr>
            <a:r>
              <a:rPr lang="en-GB" sz="1200" dirty="0">
                <a:latin typeface="Arial"/>
                <a:ea typeface="Arial"/>
                <a:cs typeface="Arial"/>
                <a:sym typeface="Arial"/>
              </a:rPr>
              <a:t>Author Accepted manuscript – </a:t>
            </a:r>
            <a:r>
              <a:rPr lang="en-GB" sz="1200" b="1" dirty="0">
                <a:latin typeface="Arial"/>
                <a:ea typeface="Arial"/>
                <a:cs typeface="Arial"/>
                <a:sym typeface="Arial"/>
              </a:rPr>
              <a:t>final agreed text </a:t>
            </a:r>
            <a:r>
              <a:rPr lang="en-GB" sz="1200" dirty="0">
                <a:latin typeface="Arial"/>
                <a:ea typeface="Arial"/>
                <a:cs typeface="Arial"/>
                <a:sym typeface="Arial"/>
              </a:rPr>
              <a:t>before publisher adds logos and mark-up</a:t>
            </a:r>
          </a:p>
          <a:p>
            <a:pPr marL="457200" indent="-457200">
              <a:spcBef>
                <a:spcPts val="1200"/>
              </a:spcBef>
              <a:buFont typeface="Arial" panose="020B0604020202020204" pitchFamily="34" charset="0"/>
              <a:buChar char="•"/>
              <a:defRPr sz="1800">
                <a:solidFill>
                  <a:srgbClr val="000000"/>
                </a:solidFill>
              </a:defRPr>
            </a:pPr>
            <a:r>
              <a:rPr lang="en-GB" sz="1200" dirty="0">
                <a:latin typeface="Arial"/>
                <a:ea typeface="Arial"/>
                <a:cs typeface="Arial"/>
                <a:sym typeface="Arial"/>
              </a:rPr>
              <a:t>We </a:t>
            </a:r>
            <a:r>
              <a:rPr lang="en-GB" sz="1200" b="1" i="1" dirty="0">
                <a:latin typeface="Arial"/>
                <a:ea typeface="Arial"/>
                <a:cs typeface="Arial"/>
                <a:sym typeface="Arial"/>
              </a:rPr>
              <a:t>must</a:t>
            </a:r>
            <a:r>
              <a:rPr lang="en-GB" sz="1200" dirty="0">
                <a:latin typeface="Arial"/>
                <a:ea typeface="Arial"/>
                <a:cs typeface="Arial"/>
                <a:sym typeface="Arial"/>
              </a:rPr>
              <a:t> evidence it is in our repository</a:t>
            </a:r>
          </a:p>
          <a:p>
            <a:pPr marL="457200" indent="-457200">
              <a:spcBef>
                <a:spcPts val="1200"/>
              </a:spcBef>
              <a:buFont typeface="Arial" panose="020B0604020202020204" pitchFamily="34" charset="0"/>
              <a:buChar char="•"/>
              <a:defRPr sz="1800">
                <a:solidFill>
                  <a:srgbClr val="000000"/>
                </a:solidFill>
              </a:defRPr>
            </a:pPr>
            <a:r>
              <a:rPr lang="en-GB" sz="1200" dirty="0">
                <a:latin typeface="Arial"/>
                <a:ea typeface="Arial"/>
                <a:cs typeface="Arial"/>
                <a:sym typeface="Arial"/>
              </a:rPr>
              <a:t>It </a:t>
            </a:r>
            <a:r>
              <a:rPr lang="en-GB" sz="1200" b="1" i="1" dirty="0">
                <a:latin typeface="Arial"/>
                <a:ea typeface="Arial"/>
                <a:cs typeface="Arial"/>
                <a:sym typeface="Arial"/>
              </a:rPr>
              <a:t>may</a:t>
            </a:r>
            <a:r>
              <a:rPr lang="en-GB" sz="1200" dirty="0">
                <a:latin typeface="Arial"/>
                <a:ea typeface="Arial"/>
                <a:cs typeface="Arial"/>
                <a:sym typeface="Arial"/>
              </a:rPr>
              <a:t> be a closed deposit</a:t>
            </a:r>
          </a:p>
          <a:p>
            <a:pPr marL="0" indent="0">
              <a:spcBef>
                <a:spcPts val="1200"/>
              </a:spcBef>
              <a:defRPr sz="1800">
                <a:solidFill>
                  <a:srgbClr val="000000"/>
                </a:solidFill>
              </a:defRPr>
            </a:pPr>
            <a:r>
              <a:rPr lang="en-GB" sz="1200" dirty="0">
                <a:latin typeface="Arial"/>
                <a:ea typeface="Arial"/>
                <a:cs typeface="Arial"/>
                <a:sym typeface="Arial"/>
              </a:rPr>
              <a:t>The author is responsible for ensuring that this policy is followed.</a:t>
            </a:r>
          </a:p>
          <a:p>
            <a:pPr marL="0" indent="0">
              <a:spcBef>
                <a:spcPts val="1200"/>
              </a:spcBef>
              <a:defRPr sz="1800">
                <a:solidFill>
                  <a:srgbClr val="000000"/>
                </a:solidFill>
              </a:defRPr>
            </a:pPr>
            <a:r>
              <a:rPr lang="en-GB" sz="1200" dirty="0">
                <a:latin typeface="Arial"/>
                <a:ea typeface="Arial"/>
                <a:cs typeface="Arial"/>
                <a:sym typeface="Arial"/>
              </a:rPr>
              <a:t>There are limited exceptions that might be applied in rare cases.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98416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1209" indent="-531209">
              <a:lnSpc>
                <a:spcPct val="80000"/>
              </a:lnSpc>
              <a:spcBef>
                <a:spcPts val="1200"/>
              </a:spcBef>
              <a:buSzTx/>
              <a:buNone/>
              <a:defRPr sz="1800">
                <a:solidFill>
                  <a:srgbClr val="000000"/>
                </a:solidFill>
              </a:defRPr>
            </a:pPr>
            <a:r>
              <a:rPr lang="en-GB" sz="1200" dirty="0">
                <a:latin typeface="Arial"/>
                <a:ea typeface="Arial"/>
                <a:cs typeface="Arial"/>
                <a:sym typeface="Arial"/>
              </a:rPr>
              <a:t>Outputs must be made open-access.</a:t>
            </a:r>
          </a:p>
          <a:p>
            <a:pPr marL="531209" indent="-531209">
              <a:lnSpc>
                <a:spcPct val="80000"/>
              </a:lnSpc>
              <a:spcBef>
                <a:spcPts val="1200"/>
              </a:spcBef>
              <a:buSzTx/>
              <a:buNone/>
              <a:defRPr sz="1800">
                <a:solidFill>
                  <a:srgbClr val="000000"/>
                </a:solidFill>
              </a:defRPr>
            </a:pPr>
            <a:endParaRPr lang="en-GB" sz="1200" dirty="0">
              <a:latin typeface="Arial"/>
              <a:ea typeface="Arial"/>
              <a:cs typeface="Arial"/>
              <a:sym typeface="Arial"/>
            </a:endParaRPr>
          </a:p>
          <a:p>
            <a:pPr marL="531209" indent="-531209">
              <a:lnSpc>
                <a:spcPct val="80000"/>
              </a:lnSpc>
              <a:spcBef>
                <a:spcPts val="2400"/>
              </a:spcBef>
              <a:buSzTx/>
              <a:buNone/>
              <a:defRPr sz="1800">
                <a:solidFill>
                  <a:srgbClr val="000000"/>
                </a:solidFill>
              </a:defRPr>
            </a:pPr>
            <a:r>
              <a:rPr lang="en-GB" sz="1200" dirty="0">
                <a:latin typeface="Arial"/>
                <a:ea typeface="Arial"/>
                <a:cs typeface="Arial"/>
                <a:sym typeface="Arial"/>
              </a:rPr>
              <a:t>REF accepts longer embargo periods than most funders:</a:t>
            </a:r>
          </a:p>
          <a:p>
            <a:pPr marL="531209" indent="-531209">
              <a:lnSpc>
                <a:spcPct val="80000"/>
              </a:lnSpc>
              <a:spcBef>
                <a:spcPts val="2400"/>
              </a:spcBef>
              <a:buSzTx/>
              <a:buNone/>
              <a:defRPr sz="1800">
                <a:solidFill>
                  <a:srgbClr val="000000"/>
                </a:solidFill>
              </a:defRPr>
            </a:pPr>
            <a:endParaRPr lang="en-GB" sz="1200" dirty="0">
              <a:latin typeface="Arial"/>
              <a:ea typeface="Arial"/>
              <a:cs typeface="Arial"/>
              <a:sym typeface="Arial"/>
            </a:endParaRPr>
          </a:p>
          <a:p>
            <a:pPr marL="457200" indent="-457200">
              <a:lnSpc>
                <a:spcPct val="80000"/>
              </a:lnSpc>
              <a:spcBef>
                <a:spcPts val="1500"/>
              </a:spcBef>
              <a:buSzTx/>
              <a:buFont typeface="Arial" panose="020B0604020202020204" pitchFamily="34" charset="0"/>
              <a:buChar char="•"/>
              <a:defRPr sz="1800">
                <a:solidFill>
                  <a:srgbClr val="000000"/>
                </a:solidFill>
              </a:defRPr>
            </a:pPr>
            <a:r>
              <a:rPr lang="en-GB" sz="1100" dirty="0">
                <a:latin typeface="Arial"/>
                <a:ea typeface="Arial"/>
                <a:cs typeface="Arial"/>
                <a:sym typeface="Arial"/>
              </a:rPr>
              <a:t>12 months for Science, Technology and Medicine</a:t>
            </a:r>
          </a:p>
          <a:p>
            <a:pPr marL="457200" indent="-457200">
              <a:lnSpc>
                <a:spcPct val="80000"/>
              </a:lnSpc>
              <a:spcBef>
                <a:spcPts val="1500"/>
              </a:spcBef>
              <a:buSzTx/>
              <a:buFont typeface="Arial" panose="020B0604020202020204" pitchFamily="34" charset="0"/>
              <a:buChar char="•"/>
              <a:defRPr sz="1800">
                <a:solidFill>
                  <a:srgbClr val="000000"/>
                </a:solidFill>
              </a:defRPr>
            </a:pPr>
            <a:r>
              <a:rPr lang="en-GB" sz="1100" dirty="0">
                <a:latin typeface="Arial"/>
                <a:ea typeface="Arial"/>
                <a:cs typeface="Arial"/>
                <a:sym typeface="Arial"/>
              </a:rPr>
              <a:t>24 months for Arts and Social Sciences</a:t>
            </a:r>
          </a:p>
          <a:p>
            <a:pPr marL="0" indent="0">
              <a:spcBef>
                <a:spcPts val="2400"/>
              </a:spcBef>
              <a:defRPr sz="1800">
                <a:solidFill>
                  <a:srgbClr val="000000"/>
                </a:solidFill>
              </a:defRPr>
            </a:pPr>
            <a:endParaRPr lang="en-GB" sz="1200" b="1" dirty="0">
              <a:latin typeface="Arial"/>
              <a:ea typeface="Arial"/>
              <a:cs typeface="Arial"/>
              <a:sym typeface="Arial"/>
            </a:endParaRPr>
          </a:p>
          <a:p>
            <a:pPr marL="0" indent="0">
              <a:spcBef>
                <a:spcPts val="2400"/>
              </a:spcBef>
              <a:defRPr sz="1800">
                <a:solidFill>
                  <a:srgbClr val="000000"/>
                </a:solidFill>
              </a:defRPr>
            </a:pPr>
            <a:r>
              <a:rPr lang="en-GB" sz="1200" b="1" dirty="0">
                <a:latin typeface="Arial"/>
                <a:ea typeface="Arial"/>
                <a:cs typeface="Arial"/>
                <a:sym typeface="Arial"/>
              </a:rPr>
              <a:t>MYTHBUSTER </a:t>
            </a:r>
            <a:r>
              <a:rPr lang="en-GB" sz="1200" dirty="0">
                <a:latin typeface="Arial"/>
                <a:ea typeface="Arial"/>
                <a:cs typeface="Arial"/>
                <a:sym typeface="Arial"/>
              </a:rPr>
              <a:t>- It is not necessary to pay an open access charge to comply with REF open access requirements.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82958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Open Access </a:t>
            </a:r>
            <a:r>
              <a:rPr lang="en-GB" dirty="0"/>
              <a:t>is the principle that a research output should be made available free of charge, with no barrier to access.</a:t>
            </a:r>
          </a:p>
          <a:p>
            <a:endParaRPr lang="en-GB" dirty="0"/>
          </a:p>
          <a:p>
            <a:r>
              <a:rPr lang="en-GB" dirty="0"/>
              <a:t>The copyright holder of an output can make it open access by applying an </a:t>
            </a:r>
            <a:r>
              <a:rPr lang="en-GB" b="1" dirty="0"/>
              <a:t>open access licence</a:t>
            </a:r>
            <a:r>
              <a:rPr lang="en-GB" dirty="0"/>
              <a:t> to it. </a:t>
            </a:r>
          </a:p>
          <a:p>
            <a:endParaRPr lang="en-GB" b="1" dirty="0"/>
          </a:p>
          <a:p>
            <a:r>
              <a:rPr lang="en-GB" dirty="0"/>
              <a:t>For example, a journal article or dataset with an open access licence can be accessed and reused by anyone, and there will be no (or very few*) restrictions on how </a:t>
            </a:r>
          </a:p>
          <a:p>
            <a:r>
              <a:rPr lang="en-GB" dirty="0"/>
              <a:t>people can reuse the item.</a:t>
            </a:r>
          </a:p>
          <a:p>
            <a:endParaRPr lang="en-GB" dirty="0"/>
          </a:p>
          <a:p>
            <a:r>
              <a:rPr lang="en-GB" sz="1050" dirty="0">
                <a:solidFill>
                  <a:schemeClr val="tx1">
                    <a:lumMod val="50000"/>
                    <a:lumOff val="50000"/>
                  </a:schemeClr>
                </a:solidFill>
              </a:rPr>
              <a:t>*Common restrictions include: the author must be acknowledged; any derivative work must also be open access; only non-commercial reuse permitted.</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077278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just to summarise what you need to do:</a:t>
            </a:r>
          </a:p>
          <a:p>
            <a:endParaRPr lang="en-GB" dirty="0"/>
          </a:p>
          <a:p>
            <a:pPr>
              <a:spcBef>
                <a:spcPts val="600"/>
              </a:spcBef>
              <a:defRPr sz="1800">
                <a:solidFill>
                  <a:srgbClr val="000000"/>
                </a:solidFill>
              </a:defRPr>
            </a:pPr>
            <a:r>
              <a:rPr lang="en-GB" sz="1200" dirty="0"/>
              <a:t>When a paper is accepted, make sure it is added to Enlighten:</a:t>
            </a:r>
          </a:p>
          <a:p>
            <a:pPr>
              <a:spcBef>
                <a:spcPts val="600"/>
              </a:spcBef>
              <a:defRPr sz="1800">
                <a:solidFill>
                  <a:srgbClr val="000000"/>
                </a:solidFill>
              </a:defRPr>
            </a:pPr>
            <a:endParaRPr lang="en-GB" sz="1200" dirty="0"/>
          </a:p>
          <a:p>
            <a:pPr marL="285750" indent="-285750">
              <a:spcBef>
                <a:spcPts val="600"/>
              </a:spcBef>
              <a:buFont typeface="Arial" panose="020B0604020202020204" pitchFamily="34" charset="0"/>
              <a:buChar char="•"/>
              <a:defRPr sz="1800">
                <a:solidFill>
                  <a:srgbClr val="000000"/>
                </a:solidFill>
              </a:defRPr>
            </a:pPr>
            <a:r>
              <a:rPr lang="en-GB" dirty="0"/>
              <a:t>Notify </a:t>
            </a:r>
            <a:r>
              <a:rPr lang="en-GB" dirty="0">
                <a:solidFill>
                  <a:srgbClr val="0070C0"/>
                </a:solidFill>
              </a:rPr>
              <a:t>research-openaccess@glasgow.ac.uk </a:t>
            </a:r>
          </a:p>
          <a:p>
            <a:pPr marL="285750" indent="-285750">
              <a:spcBef>
                <a:spcPts val="600"/>
              </a:spcBef>
              <a:buFont typeface="Arial" panose="020B0604020202020204" pitchFamily="34" charset="0"/>
              <a:buChar char="•"/>
              <a:defRPr sz="1800">
                <a:solidFill>
                  <a:srgbClr val="000000"/>
                </a:solidFill>
              </a:defRPr>
            </a:pPr>
            <a:r>
              <a:rPr lang="en-GB" b="1" dirty="0">
                <a:solidFill>
                  <a:schemeClr val="tx1"/>
                </a:solidFill>
              </a:rPr>
              <a:t>Include the final accepted manuscript</a:t>
            </a:r>
          </a:p>
          <a:p>
            <a:pPr marL="285750" indent="-285750">
              <a:spcBef>
                <a:spcPts val="600"/>
              </a:spcBef>
              <a:buFont typeface="Arial" panose="020B0604020202020204" pitchFamily="34" charset="0"/>
              <a:buChar char="•"/>
              <a:defRPr sz="1800">
                <a:solidFill>
                  <a:srgbClr val="000000"/>
                </a:solidFill>
              </a:defRPr>
            </a:pPr>
            <a:r>
              <a:rPr lang="en-GB" dirty="0">
                <a:solidFill>
                  <a:schemeClr val="tx1"/>
                </a:solidFill>
              </a:rPr>
              <a:t>Include award* numbers on papers</a:t>
            </a:r>
          </a:p>
          <a:p>
            <a:pPr marL="285750" indent="-285750">
              <a:spcBef>
                <a:spcPts val="600"/>
              </a:spcBef>
              <a:buFont typeface="Arial" panose="020B0604020202020204" pitchFamily="34" charset="0"/>
              <a:buChar char="•"/>
              <a:defRPr sz="1800">
                <a:solidFill>
                  <a:srgbClr val="000000"/>
                </a:solidFill>
              </a:defRPr>
            </a:pPr>
            <a:r>
              <a:rPr lang="en-GB" b="1" dirty="0">
                <a:solidFill>
                  <a:schemeClr val="tx1"/>
                </a:solidFill>
              </a:rPr>
              <a:t>Don’t agree to pay if don’t have ££</a:t>
            </a:r>
          </a:p>
          <a:p>
            <a:pPr marL="285750" indent="-285750">
              <a:spcBef>
                <a:spcPts val="600"/>
              </a:spcBef>
              <a:buFont typeface="Arial" panose="020B0604020202020204" pitchFamily="34" charset="0"/>
              <a:buChar char="•"/>
              <a:defRPr sz="1800">
                <a:solidFill>
                  <a:srgbClr val="000000"/>
                </a:solidFill>
              </a:defRPr>
            </a:pPr>
            <a:r>
              <a:rPr lang="en-GB" dirty="0">
                <a:solidFill>
                  <a:schemeClr val="tx1"/>
                </a:solidFill>
              </a:rPr>
              <a:t>Use University email address and affiliation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696234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check the funder requirements and the publisher’s policy, and advise you on how to proceed. If appropriate, we’ll arrange payment from the funds we hold.</a:t>
            </a:r>
          </a:p>
          <a:p>
            <a:endParaRPr lang="en-GB" dirty="0"/>
          </a:p>
          <a:p>
            <a:r>
              <a:rPr lang="en-GB" dirty="0"/>
              <a:t>If you’re taking the green route, we’ll deposit the manuscript and make it available after the embargo period expires. We’ll also check compliance and report to funders.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597631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you’ve got some research data that you need to make open access, take a look at our research data management pages, where you will find guidance documents and info about training courses.</a:t>
            </a:r>
          </a:p>
        </p:txBody>
      </p:sp>
      <p:sp>
        <p:nvSpPr>
          <p:cNvPr id="4" name="Slide Number Placeholder 3"/>
          <p:cNvSpPr>
            <a:spLocks noGrp="1"/>
          </p:cNvSpPr>
          <p:nvPr>
            <p:ph type="sldNum" sz="quarter" idx="5"/>
          </p:nvPr>
        </p:nvSpPr>
        <p:spPr/>
        <p:txBody>
          <a:bodyPr/>
          <a:lstStyle/>
          <a:p>
            <a:fld id="{AEBB35D6-3CE3-4710-857D-0279654B002A}" type="slidenum">
              <a:rPr lang="en-GB" smtClean="0"/>
              <a:t>22</a:t>
            </a:fld>
            <a:endParaRPr lang="en-GB"/>
          </a:p>
        </p:txBody>
      </p:sp>
    </p:spTree>
    <p:extLst>
      <p:ext uri="{BB962C8B-B14F-4D97-AF65-F5344CB8AC3E}">
        <p14:creationId xmlns:p14="http://schemas.microsoft.com/office/powerpoint/2010/main" val="3370154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Here are some other hints and tips you might find useful:</a:t>
            </a:r>
          </a:p>
        </p:txBody>
      </p:sp>
      <p:sp>
        <p:nvSpPr>
          <p:cNvPr id="4" name="Slide Number Placeholder 3"/>
          <p:cNvSpPr>
            <a:spLocks noGrp="1"/>
          </p:cNvSpPr>
          <p:nvPr>
            <p:ph type="sldNum" sz="quarter" idx="5"/>
          </p:nvPr>
        </p:nvSpPr>
        <p:spPr/>
        <p:txBody>
          <a:bodyPr/>
          <a:lstStyle/>
          <a:p>
            <a:fld id="{AEBB35D6-3CE3-4710-857D-0279654B002A}" type="slidenum">
              <a:rPr lang="en-GB" smtClean="0"/>
              <a:t>23</a:t>
            </a:fld>
            <a:endParaRPr lang="en-GB"/>
          </a:p>
        </p:txBody>
      </p:sp>
    </p:spTree>
    <p:extLst>
      <p:ext uri="{BB962C8B-B14F-4D97-AF65-F5344CB8AC3E}">
        <p14:creationId xmlns:p14="http://schemas.microsoft.com/office/powerpoint/2010/main" val="752220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should make sure you can identify whether a journal is trustworthy.</a:t>
            </a:r>
          </a:p>
          <a:p>
            <a:endParaRPr lang="en-GB" dirty="0"/>
          </a:p>
          <a:p>
            <a:pPr>
              <a:buFont typeface="Arial" panose="020B0604020202020204" pitchFamily="34" charset="0"/>
              <a:buChar char="•"/>
            </a:pPr>
            <a:r>
              <a:rPr lang="en-GB" sz="1200" dirty="0"/>
              <a:t>Most publishers are reputable.</a:t>
            </a:r>
          </a:p>
          <a:p>
            <a:pPr>
              <a:buFont typeface="Arial" panose="020B0604020202020204" pitchFamily="34" charset="0"/>
              <a:buChar char="•"/>
            </a:pPr>
            <a:r>
              <a:rPr lang="en-GB" sz="1200" dirty="0"/>
              <a:t>Beware of those that do not deliver appropriate standards of peer review and service.  </a:t>
            </a:r>
          </a:p>
          <a:p>
            <a:pPr>
              <a:buFont typeface="Arial" panose="020B0604020202020204" pitchFamily="34" charset="0"/>
              <a:buChar char="•"/>
            </a:pPr>
            <a:r>
              <a:rPr lang="en-GB" sz="1200" dirty="0"/>
              <a:t>These are sometimes known as ‘predatory’ journals.</a:t>
            </a:r>
          </a:p>
          <a:p>
            <a:pPr>
              <a:buFont typeface="Arial" panose="020B0604020202020204" pitchFamily="34" charset="0"/>
              <a:buChar char="•"/>
            </a:pPr>
            <a:r>
              <a:rPr lang="en-GB" sz="1200" dirty="0"/>
              <a:t>Use a practical checklist such as </a:t>
            </a:r>
            <a:r>
              <a:rPr lang="en-GB" sz="1200" dirty="0">
                <a:hlinkClick r:id="rId3" tooltip="https://thinkchecksubmit.org/"/>
              </a:rPr>
              <a:t>https://thinkchecksubmit.org/</a:t>
            </a:r>
            <a:r>
              <a:rPr lang="en-GB" sz="1200" dirty="0"/>
              <a:t> to help identify trusted journals</a:t>
            </a:r>
          </a:p>
          <a:p>
            <a:pPr>
              <a:buFont typeface="Arial" panose="020B0604020202020204" pitchFamily="34" charset="0"/>
              <a:buChar char="•"/>
            </a:pPr>
            <a:r>
              <a:rPr lang="en-GB" sz="1200" dirty="0"/>
              <a:t>Trusted journals will usually be indexed in a suitable database.   </a:t>
            </a:r>
            <a:endParaRPr lang="en-GB" dirty="0"/>
          </a:p>
        </p:txBody>
      </p:sp>
      <p:sp>
        <p:nvSpPr>
          <p:cNvPr id="4" name="Slide Number Placeholder 3"/>
          <p:cNvSpPr>
            <a:spLocks noGrp="1"/>
          </p:cNvSpPr>
          <p:nvPr>
            <p:ph type="sldNum" sz="quarter" idx="5"/>
          </p:nvPr>
        </p:nvSpPr>
        <p:spPr/>
        <p:txBody>
          <a:bodyPr/>
          <a:lstStyle/>
          <a:p>
            <a:fld id="{AEBB35D6-3CE3-4710-857D-0279654B002A}" type="slidenum">
              <a:rPr lang="en-GB" smtClean="0"/>
              <a:t>24</a:t>
            </a:fld>
            <a:endParaRPr lang="en-GB"/>
          </a:p>
        </p:txBody>
      </p:sp>
    </p:spTree>
    <p:extLst>
      <p:ext uri="{BB962C8B-B14F-4D97-AF65-F5344CB8AC3E}">
        <p14:creationId xmlns:p14="http://schemas.microsoft.com/office/powerpoint/2010/main" val="1864116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You should make sure that authors are appropriately credited for the work that they have contributed to an output. The University recommends the Credit taxonomy of authorship. You can find more information on our open access pages.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A02F00-C535-204F-B4B5-528FB2DC4FE2}"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2602630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Thanks for watching. If you’ve got any questions, you can contact us at research-openaccess@glasgow.ac.uk for enquiries about publications, or research-datamanagment@glasgow.ac.uk for enquiries about data.</a:t>
            </a:r>
          </a:p>
          <a:p>
            <a:endParaRPr lang="en-GB" dirty="0"/>
          </a:p>
        </p:txBody>
      </p:sp>
      <p:sp>
        <p:nvSpPr>
          <p:cNvPr id="4" name="Slide Number Placeholder 3"/>
          <p:cNvSpPr>
            <a:spLocks noGrp="1"/>
          </p:cNvSpPr>
          <p:nvPr>
            <p:ph type="sldNum" sz="quarter" idx="5"/>
          </p:nvPr>
        </p:nvSpPr>
        <p:spPr/>
        <p:txBody>
          <a:bodyPr/>
          <a:lstStyle/>
          <a:p>
            <a:fld id="{AEBB35D6-3CE3-4710-857D-0279654B002A}" type="slidenum">
              <a:rPr lang="en-GB" smtClean="0"/>
              <a:t>26</a:t>
            </a:fld>
            <a:endParaRPr lang="en-GB"/>
          </a:p>
        </p:txBody>
      </p:sp>
    </p:spTree>
    <p:extLst>
      <p:ext uri="{BB962C8B-B14F-4D97-AF65-F5344CB8AC3E}">
        <p14:creationId xmlns:p14="http://schemas.microsoft.com/office/powerpoint/2010/main" val="159912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benefits to making your work open access:</a:t>
            </a:r>
          </a:p>
          <a:p>
            <a:endParaRPr lang="en-GB" dirty="0"/>
          </a:p>
          <a:p>
            <a:pPr marL="171450" indent="-171450">
              <a:buFontTx/>
              <a:buChar char="-"/>
            </a:pPr>
            <a:r>
              <a:rPr lang="en-GB" dirty="0"/>
              <a:t>It means more exposure, and higher citation rates – your open access outputs will be referred to by more people in their own publications.</a:t>
            </a:r>
          </a:p>
          <a:p>
            <a:pPr marL="171450" indent="-171450">
              <a:buFontTx/>
              <a:buChar char="-"/>
            </a:pPr>
            <a:r>
              <a:rPr lang="en-GB" dirty="0"/>
              <a:t>Your work is available to a wider audience without subscription. This means that people who don’t have access to sources such as University libraries can read your work – this might be researchers in developing countries, practitioners and policy makers, or members of the public.</a:t>
            </a:r>
            <a:endParaRPr lang="en-GB" dirty="0">
              <a:cs typeface="Calibri"/>
            </a:endParaRPr>
          </a:p>
          <a:p>
            <a:pPr marL="171450" indent="-171450">
              <a:buFontTx/>
              <a:buChar char="-"/>
            </a:pPr>
            <a:r>
              <a:rPr lang="en-GB" dirty="0"/>
              <a:t>Funders are also keen on open access because it means more people can see the results of research, which represents better value for money for the taxpayer who often funds much of the research.</a:t>
            </a:r>
          </a:p>
          <a:p>
            <a:pPr marL="0" indent="0">
              <a:buFontTx/>
              <a:buNone/>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find more info on the history of Open Access in this video from Foster.</a:t>
            </a:r>
            <a:endParaRPr lang="en-GB" dirty="0">
              <a:hlinkClick r:id="rId3"/>
            </a:endParaRPr>
          </a:p>
          <a:p>
            <a:pPr marL="0" indent="0">
              <a:buFontTx/>
              <a:buNone/>
            </a:pP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24859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few different ways to achieve open access. If you’re making something available yourself (like a dataset or a report or some other grey literature) you can choose to licence it yourself. But if you want something that’s published to be open access, you need to follow the publishers’ open access policy.</a:t>
            </a:r>
          </a:p>
          <a:p>
            <a:endParaRPr lang="en-GB" dirty="0"/>
          </a:p>
          <a:p>
            <a:r>
              <a:rPr lang="en-GB" dirty="0"/>
              <a:t>Some journals are ‘fully open access’ – everything in the journal is automatically open access. Sometimes this is free, but more often the journal will apply a publication charge to every article, to replace the income they would have received from subscriptions.</a:t>
            </a:r>
          </a:p>
          <a:p>
            <a:endParaRPr lang="en-GB" dirty="0"/>
          </a:p>
          <a:p>
            <a:r>
              <a:rPr lang="en-GB" dirty="0"/>
              <a:t>Some journals don’t automatically publish articles open access, but they allow authors to deposit the text of the final accepted manuscript in an online repository where it can be made open access after an embargo period of up to two years. These journals can sometimes make articles open access immediately, but apply a processing charge for this.</a:t>
            </a:r>
          </a:p>
          <a:p>
            <a:endParaRPr lang="en-GB" dirty="0"/>
          </a:p>
          <a:p>
            <a:r>
              <a:rPr lang="en-GB" dirty="0"/>
              <a:t>We call it ‘Gold’ open access when it is paid for, and ‘Green’ when it is free.</a:t>
            </a:r>
          </a:p>
          <a:p>
            <a:endParaRPr lang="en-GB" dirty="0"/>
          </a:p>
          <a:p>
            <a:r>
              <a:rPr lang="en-GB" dirty="0"/>
              <a:t>The University’s approach is to take the free route wherever it is possible to do so.</a:t>
            </a:r>
          </a:p>
          <a:p>
            <a:endParaRPr lang="en-GB" dirty="0"/>
          </a:p>
          <a:p>
            <a:r>
              <a:rPr lang="en-GB" dirty="0"/>
              <a:t>Before you submit a manuscript, you need to think about how the fee will be covered if it has to be paid. You can contact us at any time to check if we can cover costs – you don’t need to wait until you’ve had an article accepted.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943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you need to do to make sure your articles and conference proceedings are open access? It’s simple – notify us as soon as you have a paper accepted. We will advise you on the best route to open access for your article.</a:t>
            </a:r>
          </a:p>
        </p:txBody>
      </p:sp>
    </p:spTree>
    <p:extLst>
      <p:ext uri="{BB962C8B-B14F-4D97-AF65-F5344CB8AC3E}">
        <p14:creationId xmlns:p14="http://schemas.microsoft.com/office/powerpoint/2010/main" val="355625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notify us, we’ll make a record for your publication in Enlighten, our publications repository. If the publisher lets us, we’ll deposit a copy of the accepted manuscript that you provide.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767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Everything in Enlighten that has a funders’ reference for a grant that requires a return will be uploaded to the </a:t>
            </a:r>
            <a:r>
              <a:rPr lang="en-GB" dirty="0" err="1"/>
              <a:t>Researchfish</a:t>
            </a:r>
            <a:r>
              <a:rPr lang="en-GB" dirty="0"/>
              <a:t> reporting tool. For staff, we also use Enlighten to populate the publications section of your Performance and Development Review (</a:t>
            </a:r>
            <a:r>
              <a:rPr lang="en-GB" sz="1200" kern="1200" dirty="0">
                <a:solidFill>
                  <a:schemeClr val="tx1"/>
                </a:solidFill>
                <a:latin typeface="+mn-lt"/>
                <a:ea typeface="+mn-ea"/>
                <a:cs typeface="+mn-cs"/>
              </a:rPr>
              <a:t>the form used to discuss achievements and forward planning with your manager</a:t>
            </a:r>
            <a:r>
              <a:rPr lang="en-GB" dirty="0"/>
              <a:t>).</a:t>
            </a:r>
          </a:p>
        </p:txBody>
      </p:sp>
      <p:sp>
        <p:nvSpPr>
          <p:cNvPr id="4" name="Slide Number Placeholder 3"/>
          <p:cNvSpPr>
            <a:spLocks noGrp="1"/>
          </p:cNvSpPr>
          <p:nvPr>
            <p:ph type="sldNum" sz="quarter" idx="5"/>
          </p:nvPr>
        </p:nvSpPr>
        <p:spPr/>
        <p:txBody>
          <a:bodyPr/>
          <a:lstStyle/>
          <a:p>
            <a:fld id="{AEBB35D6-3CE3-4710-857D-0279654B002A}" type="slidenum">
              <a:rPr lang="en-GB" smtClean="0"/>
              <a:t>7</a:t>
            </a:fld>
            <a:endParaRPr lang="en-GB"/>
          </a:p>
        </p:txBody>
      </p:sp>
    </p:spTree>
    <p:extLst>
      <p:ext uri="{BB962C8B-B14F-4D97-AF65-F5344CB8AC3E}">
        <p14:creationId xmlns:p14="http://schemas.microsoft.com/office/powerpoint/2010/main" val="196167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3522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some good guidance in the University’s policy documents and we recommend that you read them.</a:t>
            </a:r>
          </a:p>
          <a:p>
            <a:endParaRPr lang="en-GB" dirty="0"/>
          </a:p>
          <a:p>
            <a:r>
              <a:rPr lang="en-GB" dirty="0"/>
              <a:t>University of Glasgow’s approach is that outputs should be made open access wherever possible. </a:t>
            </a:r>
          </a:p>
          <a:p>
            <a:endParaRPr lang="en-GB" dirty="0"/>
          </a:p>
          <a:p>
            <a:r>
              <a:rPr lang="en-GB" dirty="0"/>
              <a:t>Journal articles and conference proceedings can usually be made open access via the Gold or Green route.</a:t>
            </a:r>
          </a:p>
          <a:p>
            <a:endParaRPr lang="en-GB" dirty="0"/>
          </a:p>
          <a:p>
            <a:r>
              <a:rPr lang="en-GB" dirty="0"/>
              <a:t>Research Data should be made open access wherever it is possible to do so. Good reasons for restricting access might be that your data contains personal information, or is in copyright, or you need to embargo it for a patent application.</a:t>
            </a:r>
          </a:p>
          <a:p>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78955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7206" y="1696190"/>
            <a:ext cx="3924793" cy="728228"/>
          </a:xfrm>
          <a:prstGeom prst="rect">
            <a:avLst/>
          </a:prstGeom>
        </p:spPr>
        <p:txBody>
          <a:bodyPr/>
          <a:lstStyle>
            <a:lvl1pPr>
              <a:defRPr sz="2400" baseline="0">
                <a:solidFill>
                  <a:srgbClr val="002D4A"/>
                </a:solidFill>
                <a:latin typeface="Arial" charset="0"/>
              </a:defRPr>
            </a:lvl1pPr>
          </a:lstStyle>
          <a:p>
            <a:r>
              <a:rPr lang="en-GB" dirty="0"/>
              <a:t>Click to edit title</a:t>
            </a:r>
            <a:endParaRPr lang="en-US" dirty="0"/>
          </a:p>
        </p:txBody>
      </p:sp>
      <p:sp>
        <p:nvSpPr>
          <p:cNvPr id="9" name="Subtitle 2"/>
          <p:cNvSpPr>
            <a:spLocks noGrp="1"/>
          </p:cNvSpPr>
          <p:nvPr>
            <p:ph type="subTitle" idx="1" hasCustomPrompt="1"/>
          </p:nvPr>
        </p:nvSpPr>
        <p:spPr>
          <a:xfrm>
            <a:off x="647206" y="2516697"/>
            <a:ext cx="3924793" cy="3288486"/>
          </a:xfrm>
          <a:prstGeom prst="rect">
            <a:avLst/>
          </a:prstGeom>
        </p:spPr>
        <p:txBody>
          <a:bodyPr/>
          <a:lstStyle>
            <a:lvl1pPr marL="0" indent="0" algn="l">
              <a:buNone/>
              <a:defRPr sz="1600" spc="-30" baseline="0">
                <a:solidFill>
                  <a:srgbClr val="002D4A"/>
                </a:solidFill>
                <a:latin typeface="Arial" panose="020B0604020202020204" pitchFamily="34" charset="0"/>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a:t>Click to add text</a:t>
            </a:r>
            <a:endParaRPr lang="en-US" dirty="0"/>
          </a:p>
        </p:txBody>
      </p:sp>
    </p:spTree>
    <p:extLst>
      <p:ext uri="{BB962C8B-B14F-4D97-AF65-F5344CB8AC3E}">
        <p14:creationId xmlns:p14="http://schemas.microsoft.com/office/powerpoint/2010/main" val="833686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2B0A-1BF0-4EAB-9EA5-C6A4778D5BCD}" type="datetimeFigureOut">
              <a:rPr lang="en-GB" smtClean="0"/>
              <a:t>11/02/2021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360689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C2B0A-1BF0-4EAB-9EA5-C6A4778D5BCD}"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176086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C2B0A-1BF0-4EAB-9EA5-C6A4778D5BCD}"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836702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1C2B0A-1BF0-4EAB-9EA5-C6A4778D5BCD}"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7685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1C2B0A-1BF0-4EAB-9EA5-C6A4778D5BCD}"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142703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39552" y="1604801"/>
            <a:ext cx="3744417" cy="672073"/>
          </a:xfrm>
          <a:prstGeom prst="rect">
            <a:avLst/>
          </a:prstGeom>
        </p:spPr>
        <p:txBody>
          <a:bodyPr/>
          <a:lstStyle>
            <a:lvl1pPr>
              <a:defRPr>
                <a:solidFill>
                  <a:srgbClr val="003560"/>
                </a:solidFill>
                <a:latin typeface="Arial" charset="0"/>
                <a:ea typeface="Arial" charset="0"/>
                <a:cs typeface="Arial" charset="0"/>
              </a:defRPr>
            </a:lvl1pPr>
          </a:lstStyle>
          <a:p>
            <a:r>
              <a:rPr lang="en-US" sz="2400"/>
              <a:t>Click to edit Master title style</a:t>
            </a:r>
            <a:endParaRPr lang="en-US" sz="2400" dirty="0"/>
          </a:p>
        </p:txBody>
      </p:sp>
      <p:sp>
        <p:nvSpPr>
          <p:cNvPr id="5" name="Content Placeholder 2"/>
          <p:cNvSpPr>
            <a:spLocks noGrp="1"/>
          </p:cNvSpPr>
          <p:nvPr>
            <p:ph idx="1" hasCustomPrompt="1"/>
          </p:nvPr>
        </p:nvSpPr>
        <p:spPr>
          <a:xfrm>
            <a:off x="539552" y="2468897"/>
            <a:ext cx="3744417" cy="4128457"/>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7200"/>
            <a:ext cx="1876907" cy="1108800"/>
          </a:xfrm>
          <a:prstGeom prst="rect">
            <a:avLst/>
          </a:prstGeom>
        </p:spPr>
      </p:pic>
    </p:spTree>
    <p:extLst>
      <p:ext uri="{BB962C8B-B14F-4D97-AF65-F5344CB8AC3E}">
        <p14:creationId xmlns:p14="http://schemas.microsoft.com/office/powerpoint/2010/main" val="4043663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itle 1"/>
          <p:cNvSpPr>
            <a:spLocks noGrp="1"/>
          </p:cNvSpPr>
          <p:nvPr>
            <p:ph type="title"/>
          </p:nvPr>
        </p:nvSpPr>
        <p:spPr>
          <a:xfrm>
            <a:off x="539552" y="1604801"/>
            <a:ext cx="3744417" cy="672073"/>
          </a:xfrm>
          <a:prstGeom prst="rect">
            <a:avLst/>
          </a:prstGeom>
        </p:spPr>
        <p:txBody>
          <a:bodyPr/>
          <a:lstStyle>
            <a:lvl1pPr>
              <a:defRPr>
                <a:solidFill>
                  <a:srgbClr val="003560"/>
                </a:solidFill>
                <a:latin typeface="Arial" charset="0"/>
                <a:ea typeface="Arial" charset="0"/>
                <a:cs typeface="Arial" charset="0"/>
              </a:defRPr>
            </a:lvl1pPr>
          </a:lstStyle>
          <a:p>
            <a:r>
              <a:rPr lang="en-US" sz="2400"/>
              <a:t>Click to edit Master title style</a:t>
            </a:r>
            <a:endParaRPr lang="en-US" sz="2400" dirty="0"/>
          </a:p>
        </p:txBody>
      </p:sp>
      <p:sp>
        <p:nvSpPr>
          <p:cNvPr id="5" name="Content Placeholder 2"/>
          <p:cNvSpPr>
            <a:spLocks noGrp="1"/>
          </p:cNvSpPr>
          <p:nvPr>
            <p:ph idx="1" hasCustomPrompt="1"/>
          </p:nvPr>
        </p:nvSpPr>
        <p:spPr>
          <a:xfrm>
            <a:off x="539552" y="2468897"/>
            <a:ext cx="3744417" cy="4128457"/>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211054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Page">
    <p:spTree>
      <p:nvGrpSpPr>
        <p:cNvPr id="1" name=""/>
        <p:cNvGrpSpPr/>
        <p:nvPr/>
      </p:nvGrpSpPr>
      <p:grpSpPr>
        <a:xfrm>
          <a:off x="0" y="0"/>
          <a:ext cx="0" cy="0"/>
          <a:chOff x="0" y="0"/>
          <a:chExt cx="0" cy="0"/>
        </a:xfrm>
      </p:grpSpPr>
      <p:sp>
        <p:nvSpPr>
          <p:cNvPr id="2" name="Title 1"/>
          <p:cNvSpPr>
            <a:spLocks noGrp="1"/>
          </p:cNvSpPr>
          <p:nvPr>
            <p:ph type="title"/>
          </p:nvPr>
        </p:nvSpPr>
        <p:spPr>
          <a:xfrm>
            <a:off x="2012400" y="270000"/>
            <a:ext cx="6674400" cy="1143000"/>
          </a:xfrm>
          <a:prstGeom prst="rect">
            <a:avLst/>
          </a:prstGeom>
        </p:spPr>
        <p:txBody>
          <a:bodyPr/>
          <a:lstStyle>
            <a:lvl1pPr>
              <a:defRPr sz="4000" b="1" i="0" baseline="0">
                <a:latin typeface="Arial" panose="020B0604020202020204" pitchFamily="34" charset="0"/>
              </a:defRPr>
            </a:lvl1pPr>
          </a:lstStyle>
          <a:p>
            <a:r>
              <a:rPr lang="en-US" dirty="0"/>
              <a:t>Click to edit Master title style</a:t>
            </a:r>
            <a:endParaRPr lang="en-GB" dirty="0"/>
          </a:p>
        </p:txBody>
      </p:sp>
      <p:sp>
        <p:nvSpPr>
          <p:cNvPr id="4" name="Content Placeholder 3"/>
          <p:cNvSpPr>
            <a:spLocks noGrp="1"/>
          </p:cNvSpPr>
          <p:nvPr>
            <p:ph sz="quarter" idx="10"/>
          </p:nvPr>
        </p:nvSpPr>
        <p:spPr>
          <a:xfrm>
            <a:off x="457200" y="1557867"/>
            <a:ext cx="8229600" cy="4936596"/>
          </a:xfrm>
          <a:prstGeom prst="rect">
            <a:avLst/>
          </a:prstGeom>
        </p:spPr>
        <p:txBody>
          <a:bodyPr/>
          <a:lstStyle>
            <a:lvl1pPr>
              <a:defRPr sz="2000" baseline="0">
                <a:latin typeface="Arial" panose="020B0604020202020204" pitchFamily="34" charset="0"/>
              </a:defRPr>
            </a:lvl1pPr>
            <a:lvl2pPr>
              <a:defRPr sz="1600" baseline="0">
                <a:latin typeface="Arial" panose="020B0604020202020204" pitchFamily="34" charset="0"/>
              </a:defRPr>
            </a:lvl2pPr>
            <a:lvl3pPr>
              <a:defRPr sz="1400" baseline="0">
                <a:latin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pic>
        <p:nvPicPr>
          <p:cNvPr id="5" name="Picture 10" descr="UoG_keyline_regular_lockup.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270000"/>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52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nk Slide">
    <p:bg>
      <p:bgPr>
        <a:solidFill>
          <a:srgbClr val="D157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20000"/>
            <a:ext cx="9144000" cy="3600000"/>
          </a:xfrm>
          <a:prstGeom prst="rect">
            <a:avLst/>
          </a:prstGeom>
        </p:spPr>
        <p:txBody>
          <a:bodyPr/>
          <a:lstStyle>
            <a:lvl1pPr algn="ctr">
              <a:defRPr sz="7200" baseline="0">
                <a:solidFill>
                  <a:schemeClr val="bg1"/>
                </a:solidFill>
                <a:latin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1657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1C2B0A-1BF0-4EAB-9EA5-C6A4778D5BCD}"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76873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1C2B0A-1BF0-4EAB-9EA5-C6A4778D5BCD}"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270008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C2B0A-1BF0-4EAB-9EA5-C6A4778D5BCD}"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311042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1C2B0A-1BF0-4EAB-9EA5-C6A4778D5BCD}"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246035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71C2B0A-1BF0-4EAB-9EA5-C6A4778D5BCD}" type="datetimeFigureOut">
              <a:rPr lang="en-GB" smtClean="0"/>
              <a:t>11/02/2021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355347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1C2B0A-1BF0-4EAB-9EA5-C6A4778D5BCD}" type="datetimeFigureOut">
              <a:rPr lang="en-GB" smtClean="0"/>
              <a:t>11/02/2021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770636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12" indent="-342912" algn="l" rtl="0" eaLnBrk="1" fontAlgn="base" hangingPunct="1">
        <a:spcBef>
          <a:spcPct val="20000"/>
        </a:spcBef>
        <a:spcAft>
          <a:spcPct val="0"/>
        </a:spcAft>
        <a:defRPr sz="1600">
          <a:solidFill>
            <a:srgbClr val="4F5961"/>
          </a:solidFill>
          <a:latin typeface="+mn-lt"/>
          <a:ea typeface="+mn-ea"/>
          <a:cs typeface="+mn-cs"/>
        </a:defRPr>
      </a:lvl1pPr>
      <a:lvl2pPr marL="457215" algn="l" rtl="0" eaLnBrk="1" fontAlgn="base" hangingPunct="1">
        <a:spcBef>
          <a:spcPct val="20000"/>
        </a:spcBef>
        <a:spcAft>
          <a:spcPct val="0"/>
        </a:spcAft>
        <a:defRPr sz="1200">
          <a:solidFill>
            <a:srgbClr val="00213B"/>
          </a:solidFill>
          <a:latin typeface="+mn-lt"/>
          <a:ea typeface="+mn-ea"/>
          <a:cs typeface="ＭＳ Ｐゴシック" charset="0"/>
        </a:defRPr>
      </a:lvl2pPr>
      <a:lvl3pPr marL="914431" algn="l" rtl="0" eaLnBrk="1" fontAlgn="base" hangingPunct="1">
        <a:spcBef>
          <a:spcPct val="20000"/>
        </a:spcBef>
        <a:spcAft>
          <a:spcPct val="0"/>
        </a:spcAft>
        <a:defRPr sz="1200" b="1">
          <a:solidFill>
            <a:srgbClr val="00213B"/>
          </a:solidFill>
          <a:latin typeface="+mn-lt"/>
          <a:ea typeface="+mn-ea"/>
          <a:cs typeface="ＭＳ Ｐゴシック" charset="0"/>
        </a:defRPr>
      </a:lvl3pPr>
      <a:lvl4pPr marL="1371645" algn="l" rtl="0" eaLnBrk="1" fontAlgn="base" hangingPunct="1">
        <a:spcBef>
          <a:spcPct val="20000"/>
        </a:spcBef>
        <a:spcAft>
          <a:spcPct val="0"/>
        </a:spcAft>
        <a:defRPr sz="1200">
          <a:solidFill>
            <a:srgbClr val="00213B"/>
          </a:solidFill>
          <a:latin typeface="+mn-lt"/>
          <a:ea typeface="+mn-ea"/>
          <a:cs typeface="ＭＳ Ｐゴシック" charset="0"/>
        </a:defRPr>
      </a:lvl4pPr>
      <a:lvl5pPr marL="1828861" algn="l" rtl="0" eaLnBrk="1" fontAlgn="base" hangingPunct="1">
        <a:spcBef>
          <a:spcPct val="20000"/>
        </a:spcBef>
        <a:spcAft>
          <a:spcPct val="0"/>
        </a:spcAft>
        <a:defRPr sz="1200">
          <a:solidFill>
            <a:srgbClr val="00213B"/>
          </a:solidFill>
          <a:latin typeface="+mn-lt"/>
          <a:ea typeface="+mn-ea"/>
          <a:cs typeface="ＭＳ Ｐゴシック" charset="0"/>
        </a:defRPr>
      </a:lvl5pPr>
      <a:lvl6pPr marL="2514684" indent="-228608" algn="l" rtl="0" eaLnBrk="1" fontAlgn="base" hangingPunct="1">
        <a:spcBef>
          <a:spcPct val="20000"/>
        </a:spcBef>
        <a:spcAft>
          <a:spcPct val="0"/>
        </a:spcAft>
        <a:buChar char="»"/>
        <a:defRPr sz="1600">
          <a:solidFill>
            <a:srgbClr val="00213B"/>
          </a:solidFill>
          <a:latin typeface="+mn-lt"/>
          <a:ea typeface="+mn-ea"/>
        </a:defRPr>
      </a:lvl6pPr>
      <a:lvl7pPr marL="2971899" indent="-228608" algn="l" rtl="0" eaLnBrk="1" fontAlgn="base" hangingPunct="1">
        <a:spcBef>
          <a:spcPct val="20000"/>
        </a:spcBef>
        <a:spcAft>
          <a:spcPct val="0"/>
        </a:spcAft>
        <a:buChar char="»"/>
        <a:defRPr sz="1600">
          <a:solidFill>
            <a:srgbClr val="00213B"/>
          </a:solidFill>
          <a:latin typeface="+mn-lt"/>
          <a:ea typeface="+mn-ea"/>
        </a:defRPr>
      </a:lvl7pPr>
      <a:lvl8pPr marL="3429114" indent="-228608" algn="l" rtl="0" eaLnBrk="1" fontAlgn="base" hangingPunct="1">
        <a:spcBef>
          <a:spcPct val="20000"/>
        </a:spcBef>
        <a:spcAft>
          <a:spcPct val="0"/>
        </a:spcAft>
        <a:buChar char="»"/>
        <a:defRPr sz="1600">
          <a:solidFill>
            <a:srgbClr val="00213B"/>
          </a:solidFill>
          <a:latin typeface="+mn-lt"/>
          <a:ea typeface="+mn-ea"/>
        </a:defRPr>
      </a:lvl8pPr>
      <a:lvl9pPr marL="3886329" indent="-228608"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15" rtl="0" eaLnBrk="1" latinLnBrk="0" hangingPunct="1">
        <a:defRPr sz="1800" kern="1200">
          <a:solidFill>
            <a:schemeClr val="tx1"/>
          </a:solidFill>
          <a:latin typeface="+mn-lt"/>
          <a:ea typeface="+mn-ea"/>
          <a:cs typeface="+mn-cs"/>
        </a:defRPr>
      </a:lvl1pPr>
      <a:lvl2pPr marL="457215" algn="l" defTabSz="457215" rtl="0" eaLnBrk="1" latinLnBrk="0" hangingPunct="1">
        <a:defRPr sz="1800" kern="1200">
          <a:solidFill>
            <a:schemeClr val="tx1"/>
          </a:solidFill>
          <a:latin typeface="+mn-lt"/>
          <a:ea typeface="+mn-ea"/>
          <a:cs typeface="+mn-cs"/>
        </a:defRPr>
      </a:lvl2pPr>
      <a:lvl3pPr marL="914431" algn="l" defTabSz="457215" rtl="0" eaLnBrk="1" latinLnBrk="0" hangingPunct="1">
        <a:defRPr sz="1800" kern="1200">
          <a:solidFill>
            <a:schemeClr val="tx1"/>
          </a:solidFill>
          <a:latin typeface="+mn-lt"/>
          <a:ea typeface="+mn-ea"/>
          <a:cs typeface="+mn-cs"/>
        </a:defRPr>
      </a:lvl3pPr>
      <a:lvl4pPr marL="1371645" algn="l" defTabSz="457215" rtl="0" eaLnBrk="1" latinLnBrk="0" hangingPunct="1">
        <a:defRPr sz="1800" kern="1200">
          <a:solidFill>
            <a:schemeClr val="tx1"/>
          </a:solidFill>
          <a:latin typeface="+mn-lt"/>
          <a:ea typeface="+mn-ea"/>
          <a:cs typeface="+mn-cs"/>
        </a:defRPr>
      </a:lvl4pPr>
      <a:lvl5pPr marL="1828861" algn="l" defTabSz="457215" rtl="0" eaLnBrk="1" latinLnBrk="0" hangingPunct="1">
        <a:defRPr sz="1800" kern="1200">
          <a:solidFill>
            <a:schemeClr val="tx1"/>
          </a:solidFill>
          <a:latin typeface="+mn-lt"/>
          <a:ea typeface="+mn-ea"/>
          <a:cs typeface="+mn-cs"/>
        </a:defRPr>
      </a:lvl5pPr>
      <a:lvl6pPr marL="2286076" algn="l" defTabSz="457215" rtl="0" eaLnBrk="1" latinLnBrk="0" hangingPunct="1">
        <a:defRPr sz="1800" kern="1200">
          <a:solidFill>
            <a:schemeClr val="tx1"/>
          </a:solidFill>
          <a:latin typeface="+mn-lt"/>
          <a:ea typeface="+mn-ea"/>
          <a:cs typeface="+mn-cs"/>
        </a:defRPr>
      </a:lvl6pPr>
      <a:lvl7pPr marL="2743292" algn="l" defTabSz="457215" rtl="0" eaLnBrk="1" latinLnBrk="0" hangingPunct="1">
        <a:defRPr sz="1800" kern="1200">
          <a:solidFill>
            <a:schemeClr val="tx1"/>
          </a:solidFill>
          <a:latin typeface="+mn-lt"/>
          <a:ea typeface="+mn-ea"/>
          <a:cs typeface="+mn-cs"/>
        </a:defRPr>
      </a:lvl7pPr>
      <a:lvl8pPr marL="3200507" algn="l" defTabSz="457215" rtl="0" eaLnBrk="1" latinLnBrk="0" hangingPunct="1">
        <a:defRPr sz="1800" kern="1200">
          <a:solidFill>
            <a:schemeClr val="tx1"/>
          </a:solidFill>
          <a:latin typeface="+mn-lt"/>
          <a:ea typeface="+mn-ea"/>
          <a:cs typeface="+mn-cs"/>
        </a:defRPr>
      </a:lvl8pPr>
      <a:lvl9pPr marL="3657722" algn="l" defTabSz="4572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2B0A-1BF0-4EAB-9EA5-C6A4778D5BCD}" type="datetimeFigureOut">
              <a:rPr lang="en-GB" smtClean="0"/>
              <a:t>11/02/2021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A30DE-F39F-4A2B-B6DD-1C44D135D355}" type="slidenum">
              <a:rPr lang="en-GB" smtClean="0"/>
              <a:t>‹#›</a:t>
            </a:fld>
            <a:endParaRPr lang="en-GB"/>
          </a:p>
        </p:txBody>
      </p:sp>
    </p:spTree>
    <p:extLst>
      <p:ext uri="{BB962C8B-B14F-4D97-AF65-F5344CB8AC3E}">
        <p14:creationId xmlns:p14="http://schemas.microsoft.com/office/powerpoint/2010/main" val="2409113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58381"/>
      </p:ext>
    </p:extLst>
  </p:cSld>
  <p:clrMap bg1="lt1" tx1="dk1" bg2="lt2" tx2="dk2" accent1="accent1" accent2="accent2" accent3="accent3" accent4="accent4" accent5="accent5" accent6="accent6" hlink="hlink" folHlink="folHlink"/>
  <p:sldLayoutIdLst>
    <p:sldLayoutId id="2147483744" r:id="rId1"/>
    <p:sldLayoutId id="2147483745" r:id="rId2"/>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892" indent="-342892"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189"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378"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566"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754"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537" indent="-228594" algn="l" rtl="0" eaLnBrk="1" fontAlgn="base" hangingPunct="1">
        <a:spcBef>
          <a:spcPct val="20000"/>
        </a:spcBef>
        <a:spcAft>
          <a:spcPct val="0"/>
        </a:spcAft>
        <a:buChar char="»"/>
        <a:defRPr sz="1600">
          <a:solidFill>
            <a:srgbClr val="00213B"/>
          </a:solidFill>
          <a:latin typeface="+mn-lt"/>
          <a:ea typeface="+mn-ea"/>
        </a:defRPr>
      </a:lvl6pPr>
      <a:lvl7pPr marL="2971726" indent="-228594" algn="l" rtl="0" eaLnBrk="1" fontAlgn="base" hangingPunct="1">
        <a:spcBef>
          <a:spcPct val="20000"/>
        </a:spcBef>
        <a:spcAft>
          <a:spcPct val="0"/>
        </a:spcAft>
        <a:buChar char="»"/>
        <a:defRPr sz="1600">
          <a:solidFill>
            <a:srgbClr val="00213B"/>
          </a:solidFill>
          <a:latin typeface="+mn-lt"/>
          <a:ea typeface="+mn-ea"/>
        </a:defRPr>
      </a:lvl7pPr>
      <a:lvl8pPr marL="3428915" indent="-228594" algn="l" rtl="0" eaLnBrk="1" fontAlgn="base" hangingPunct="1">
        <a:spcBef>
          <a:spcPct val="20000"/>
        </a:spcBef>
        <a:spcAft>
          <a:spcPct val="0"/>
        </a:spcAft>
        <a:buChar char="»"/>
        <a:defRPr sz="1600">
          <a:solidFill>
            <a:srgbClr val="00213B"/>
          </a:solidFill>
          <a:latin typeface="+mn-lt"/>
          <a:ea typeface="+mn-ea"/>
        </a:defRPr>
      </a:lvl8pPr>
      <a:lvl9pPr marL="3886103" indent="-228594"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hyperlink" Target="https://www.gla.ac.uk/myglasgow/openaccess/howdoimakemypublicationsopenaccess/otherfundsforopenacces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gla.ac.uk/services/openaccess/howdoimakemypublicationsopenaccess/publisherarrangements/" TargetMode="External"/><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f.ac.uk/about/what-is-the-re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gla.ac.uk/myglasgow/datamanagement/"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jp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emf"/><Relationship Id="rId11" Type="http://schemas.openxmlformats.org/officeDocument/2006/relationships/image" Target="../media/image39.png"/><Relationship Id="rId5" Type="http://schemas.openxmlformats.org/officeDocument/2006/relationships/image" Target="../media/image33.emf"/><Relationship Id="rId10" Type="http://schemas.openxmlformats.org/officeDocument/2006/relationships/image" Target="../media/image38.png"/><Relationship Id="rId4" Type="http://schemas.openxmlformats.org/officeDocument/2006/relationships/image" Target="../media/image32.emf"/><Relationship Id="rId9"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hyperlink" Target="https://thinkchecksubmit.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hyperlink" Target="https://www.gla.ac.uk/myglasgow/library/specificsearch/databasesbysubjec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la.ac.uk/myglasgow/openaccess/howdoimakemypublicationsopenaccess/beforesubmittingyourmanuscript/"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jp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emf"/><Relationship Id="rId11" Type="http://schemas.openxmlformats.org/officeDocument/2006/relationships/image" Target="../media/image39.png"/><Relationship Id="rId5" Type="http://schemas.openxmlformats.org/officeDocument/2006/relationships/image" Target="../media/image33.emf"/><Relationship Id="rId10" Type="http://schemas.openxmlformats.org/officeDocument/2006/relationships/image" Target="../media/image38.png"/><Relationship Id="rId4" Type="http://schemas.openxmlformats.org/officeDocument/2006/relationships/image" Target="../media/image32.emf"/><Relationship Id="rId9"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gla.ac.uk/myglasgow/openaccess/whatisopenaccess/" TargetMode="External"/><Relationship Id="rId4" Type="http://schemas.openxmlformats.org/officeDocument/2006/relationships/hyperlink" Target="https://casrai.org/credit/" TargetMode="Externa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research-openaccess@glasgow.ac.u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gla.ac.uk/media/media_490311_en.pdf"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643715" y="1695566"/>
            <a:ext cx="5184775" cy="1320800"/>
          </a:xfrm>
          <a:prstGeom prst="rect">
            <a:avLst/>
          </a:prstGeom>
        </p:spPr>
        <p:txBody>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600" b="1" i="0" u="none" strike="noStrike" kern="1200" cap="none" spc="-10" normalizeH="0" baseline="0" noProof="0" dirty="0">
                <a:ln>
                  <a:noFill/>
                </a:ln>
                <a:solidFill>
                  <a:srgbClr val="002D4A"/>
                </a:solidFill>
                <a:effectLst/>
                <a:uLnTx/>
                <a:uFillTx/>
                <a:latin typeface="Arial" charset="0"/>
                <a:ea typeface="ＭＳ Ｐゴシック"/>
                <a:cs typeface="Times New Roman"/>
              </a:rPr>
              <a:t>Introduction to Open Access</a:t>
            </a:r>
          </a:p>
          <a:p>
            <a:pPr marL="0" marR="0" lvl="0" indent="0" algn="l" defTabSz="914400" rtl="0" eaLnBrk="1" fontAlgn="base" latinLnBrk="0" hangingPunct="1">
              <a:lnSpc>
                <a:spcPct val="90000"/>
              </a:lnSpc>
              <a:spcBef>
                <a:spcPct val="0"/>
              </a:spcBef>
              <a:spcAft>
                <a:spcPct val="0"/>
              </a:spcAft>
              <a:buClrTx/>
              <a:buSzTx/>
              <a:buFontTx/>
              <a:buNone/>
              <a:tabLst/>
              <a:defRPr/>
            </a:pPr>
            <a:endParaRPr lang="en-GB" sz="3600" dirty="0">
              <a:ea typeface="ＭＳ Ｐゴシック"/>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1600" b="1" i="0" u="none" strike="noStrike" kern="0" cap="none" spc="-10" normalizeH="0" baseline="0" noProof="0" dirty="0">
                <a:ln>
                  <a:noFill/>
                </a:ln>
                <a:solidFill>
                  <a:srgbClr val="002D4A"/>
                </a:solidFill>
                <a:effectLst/>
                <a:uLnTx/>
                <a:uFillTx/>
                <a:latin typeface="Arial" charset="0"/>
                <a:ea typeface="ＭＳ Ｐゴシック"/>
                <a:cs typeface="Times New Roman"/>
              </a:rPr>
              <a:t>Research Information Management team</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1600" kern="0" dirty="0">
                <a:ea typeface="ＭＳ Ｐゴシック"/>
              </a:rPr>
              <a:t>research-openaccess@glasgow.ac.uk</a:t>
            </a:r>
            <a:endParaRPr kumimoji="0" lang="en-US" sz="1600" b="1" i="0" u="none" strike="noStrike" kern="0" cap="none" spc="-10" normalizeH="0" baseline="0" noProof="0" dirty="0">
              <a:ln>
                <a:noFill/>
              </a:ln>
              <a:solidFill>
                <a:srgbClr val="002D4A"/>
              </a:solidFill>
              <a:effectLst/>
              <a:uLnTx/>
              <a:uFillTx/>
              <a:latin typeface="Arial" charset="0"/>
              <a:ea typeface="ＭＳ Ｐゴシック"/>
              <a:cs typeface="Times New Roman"/>
            </a:endParaRPr>
          </a:p>
        </p:txBody>
      </p:sp>
    </p:spTree>
    <p:extLst>
      <p:ext uri="{BB962C8B-B14F-4D97-AF65-F5344CB8AC3E}">
        <p14:creationId xmlns:p14="http://schemas.microsoft.com/office/powerpoint/2010/main" val="116971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05584"/>
            <a:ext cx="9144000" cy="3600000"/>
          </a:xfrm>
        </p:spPr>
        <p:txBody>
          <a:bodyPr/>
          <a:lstStyle/>
          <a:p>
            <a:r>
              <a:rPr lang="en-US" sz="6000" dirty="0">
                <a:cs typeface="Arial" panose="020B0604020202020204" pitchFamily="34" charset="0"/>
              </a:rPr>
              <a:t>Some funders have open access requirements – consider these before submitting an article</a:t>
            </a:r>
            <a:br>
              <a:rPr lang="en-US" sz="6000" dirty="0">
                <a:cs typeface="Arial" panose="020B0604020202020204" pitchFamily="34" charset="0"/>
              </a:rPr>
            </a:br>
            <a:br>
              <a:rPr lang="en-US" sz="6000" dirty="0">
                <a:cs typeface="Arial" panose="020B0604020202020204" pitchFamily="34" charset="0"/>
              </a:rPr>
            </a:br>
            <a:endParaRPr lang="en-GB" sz="6000" dirty="0"/>
          </a:p>
        </p:txBody>
      </p:sp>
    </p:spTree>
    <p:extLst>
      <p:ext uri="{BB962C8B-B14F-4D97-AF65-F5344CB8AC3E}">
        <p14:creationId xmlns:p14="http://schemas.microsoft.com/office/powerpoint/2010/main" val="10649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707486" y="1698549"/>
            <a:ext cx="3864513" cy="4559637"/>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ＭＳ Ｐゴシック" charset="-128"/>
            </a:endParaRPr>
          </a:p>
        </p:txBody>
      </p:sp>
      <p:sp>
        <p:nvSpPr>
          <p:cNvPr id="4" name="Title 1"/>
          <p:cNvSpPr>
            <a:spLocks noGrp="1"/>
          </p:cNvSpPr>
          <p:nvPr>
            <p:ph type="ctrTitle"/>
          </p:nvPr>
        </p:nvSpPr>
        <p:spPr>
          <a:xfrm>
            <a:off x="647206" y="1696190"/>
            <a:ext cx="3924793" cy="728228"/>
          </a:xfrm>
        </p:spPr>
        <p:txBody>
          <a:bodyPr/>
          <a:lstStyle/>
          <a:p>
            <a:r>
              <a:rPr lang="en-US" dirty="0"/>
              <a:t>Funder acknowledgement and licensing</a:t>
            </a:r>
          </a:p>
        </p:txBody>
      </p:sp>
      <p:sp>
        <p:nvSpPr>
          <p:cNvPr id="5" name="Subtitle 2"/>
          <p:cNvSpPr>
            <a:spLocks noGrp="1"/>
          </p:cNvSpPr>
          <p:nvPr>
            <p:ph type="subTitle" idx="1"/>
          </p:nvPr>
        </p:nvSpPr>
        <p:spPr>
          <a:xfrm>
            <a:off x="647206" y="2516696"/>
            <a:ext cx="3924793" cy="3741489"/>
          </a:xfrm>
        </p:spPr>
        <p:txBody>
          <a:bodyPr/>
          <a:lstStyle/>
          <a:p>
            <a:pPr>
              <a:spcBef>
                <a:spcPts val="1099"/>
              </a:spcBef>
              <a:defRPr sz="1800">
                <a:solidFill>
                  <a:srgbClr val="000000"/>
                </a:solidFill>
              </a:defRPr>
            </a:pPr>
            <a:r>
              <a:rPr lang="en-GB" dirty="0">
                <a:cs typeface="Arial" panose="020B0604020202020204" pitchFamily="34" charset="0"/>
                <a:sym typeface="Arial"/>
              </a:rPr>
              <a:t>All</a:t>
            </a:r>
            <a:r>
              <a:rPr lang="en-GB" dirty="0">
                <a:cs typeface="Arial" panose="020B0604020202020204" pitchFamily="34" charset="0"/>
              </a:rPr>
              <a:t> papers should include acknowledgement </a:t>
            </a:r>
            <a:r>
              <a:rPr lang="en-GB" dirty="0">
                <a:ea typeface="Arial"/>
                <a:cs typeface="Arial" panose="020B0604020202020204" pitchFamily="34" charset="0"/>
                <a:sym typeface="Arial"/>
              </a:rPr>
              <a:t>of the funding that supported the research   </a:t>
            </a:r>
          </a:p>
          <a:p>
            <a:pPr>
              <a:spcBef>
                <a:spcPts val="1099"/>
              </a:spcBef>
              <a:defRPr sz="1800">
                <a:solidFill>
                  <a:srgbClr val="000000"/>
                </a:solidFill>
              </a:defRPr>
            </a:pPr>
            <a:endParaRPr lang="en-GB" dirty="0">
              <a:ea typeface="Arial"/>
              <a:cs typeface="Arial" panose="020B0604020202020204" pitchFamily="34" charset="0"/>
              <a:sym typeface="Arial"/>
            </a:endParaRPr>
          </a:p>
          <a:p>
            <a:pPr>
              <a:spcBef>
                <a:spcPts val="1099"/>
              </a:spcBef>
              <a:defRPr sz="1800">
                <a:solidFill>
                  <a:srgbClr val="000000"/>
                </a:solidFill>
              </a:defRPr>
            </a:pPr>
            <a:r>
              <a:rPr lang="en-GB" dirty="0">
                <a:solidFill>
                  <a:srgbClr val="00B050"/>
                </a:solidFill>
                <a:ea typeface="Arial"/>
                <a:cs typeface="Arial" panose="020B0604020202020204" pitchFamily="34" charset="0"/>
                <a:sym typeface="Arial"/>
              </a:rPr>
              <a:t>Recommended format :</a:t>
            </a:r>
          </a:p>
          <a:p>
            <a:pPr>
              <a:spcBef>
                <a:spcPts val="1099"/>
              </a:spcBef>
              <a:defRPr sz="1800">
                <a:solidFill>
                  <a:srgbClr val="000000"/>
                </a:solidFill>
              </a:defRPr>
            </a:pPr>
            <a:r>
              <a:rPr lang="en-GB" dirty="0">
                <a:solidFill>
                  <a:srgbClr val="FF0000"/>
                </a:solidFill>
                <a:ea typeface="Arial"/>
                <a:cs typeface="Arial" panose="020B0604020202020204" pitchFamily="34" charset="0"/>
              </a:rPr>
              <a:t>‘</a:t>
            </a:r>
            <a:r>
              <a:rPr lang="en-GB" dirty="0">
                <a:solidFill>
                  <a:srgbClr val="FF0000"/>
                </a:solidFill>
                <a:cs typeface="Arial" panose="020B0604020202020204" pitchFamily="34" charset="0"/>
              </a:rPr>
              <a:t>This work was supported by XX Funder/Research Council [grant number xxx]'</a:t>
            </a:r>
            <a:endParaRPr lang="en-GB" dirty="0">
              <a:cs typeface="Arial" panose="020B0604020202020204" pitchFamily="34" charset="0"/>
            </a:endParaRPr>
          </a:p>
          <a:p>
            <a:endParaRPr lang="en-US" dirty="0"/>
          </a:p>
        </p:txBody>
      </p:sp>
    </p:spTree>
    <p:extLst>
      <p:ext uri="{BB962C8B-B14F-4D97-AF65-F5344CB8AC3E}">
        <p14:creationId xmlns:p14="http://schemas.microsoft.com/office/powerpoint/2010/main" val="120198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234462" y="1537855"/>
            <a:ext cx="8745415" cy="5320145"/>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ＭＳ Ｐゴシック" charset="-128"/>
            </a:endParaRPr>
          </a:p>
        </p:txBody>
      </p:sp>
      <p:sp>
        <p:nvSpPr>
          <p:cNvPr id="4" name="Title 1"/>
          <p:cNvSpPr>
            <a:spLocks noGrp="1"/>
          </p:cNvSpPr>
          <p:nvPr>
            <p:ph type="ctrTitle"/>
          </p:nvPr>
        </p:nvSpPr>
        <p:spPr>
          <a:xfrm>
            <a:off x="647206" y="1696190"/>
            <a:ext cx="5659809" cy="728228"/>
          </a:xfrm>
        </p:spPr>
        <p:txBody>
          <a:bodyPr/>
          <a:lstStyle/>
          <a:p>
            <a:r>
              <a:rPr lang="en-GB" dirty="0"/>
              <a:t>UKRI Funds for Open Access </a:t>
            </a:r>
            <a:br>
              <a:rPr lang="en-GB" dirty="0"/>
            </a:br>
            <a:r>
              <a:rPr lang="en-GB" dirty="0"/>
              <a:t>(Policies will be updated in 2021)</a:t>
            </a:r>
            <a:endParaRPr lang="en-US" dirty="0"/>
          </a:p>
        </p:txBody>
      </p:sp>
      <p:sp>
        <p:nvSpPr>
          <p:cNvPr id="5" name="Subtitle 2"/>
          <p:cNvSpPr>
            <a:spLocks noGrp="1"/>
          </p:cNvSpPr>
          <p:nvPr>
            <p:ph type="subTitle" idx="1"/>
          </p:nvPr>
        </p:nvSpPr>
        <p:spPr>
          <a:xfrm>
            <a:off x="422031" y="2516696"/>
            <a:ext cx="8557846" cy="3959822"/>
          </a:xfrm>
        </p:spPr>
        <p:txBody>
          <a:bodyPr/>
          <a:lstStyle/>
          <a:p>
            <a:pPr marL="342900" indent="-342900">
              <a:spcBef>
                <a:spcPts val="600"/>
              </a:spcBef>
              <a:buSzTx/>
              <a:buFont typeface="Arial" panose="020B0604020202020204" pitchFamily="34" charset="0"/>
              <a:buChar char="•"/>
              <a:defRPr sz="1800">
                <a:solidFill>
                  <a:srgbClr val="000000"/>
                </a:solidFill>
              </a:defRPr>
            </a:pPr>
            <a:r>
              <a:rPr lang="en-GB" sz="1800" dirty="0">
                <a:latin typeface="Arial"/>
                <a:ea typeface="Arial"/>
                <a:cs typeface="Arial"/>
                <a:sym typeface="Arial"/>
              </a:rPr>
              <a:t>Outputs must be made open access with a maximum embargo of 6 months (STEM) or 12 months (Arts and Social Sciences).</a:t>
            </a:r>
          </a:p>
          <a:p>
            <a:pPr marL="342900" indent="-342900">
              <a:spcBef>
                <a:spcPts val="600"/>
              </a:spcBef>
              <a:buSzTx/>
              <a:buFont typeface="Arial" panose="020B0604020202020204" pitchFamily="34" charset="0"/>
              <a:buChar char="•"/>
              <a:defRPr sz="1800">
                <a:solidFill>
                  <a:srgbClr val="000000"/>
                </a:solidFill>
              </a:defRPr>
            </a:pPr>
            <a:r>
              <a:rPr lang="en-GB" sz="1800" dirty="0">
                <a:latin typeface="Arial"/>
                <a:ea typeface="Arial"/>
                <a:cs typeface="Arial"/>
                <a:sym typeface="Arial"/>
              </a:rPr>
              <a:t>UKRI policy applies to peer-reviewed research articles, non-commissioned reviews, systematic reviews, Cochrane Reviews and conference proceedings acknowledging past or current grants or studentships</a:t>
            </a:r>
          </a:p>
          <a:p>
            <a:pPr marL="342900" indent="-342900">
              <a:spcBef>
                <a:spcPts val="600"/>
              </a:spcBef>
              <a:buFont typeface="Arial" panose="020B0604020202020204" pitchFamily="34" charset="0"/>
              <a:buChar char="•"/>
              <a:defRPr sz="1800">
                <a:solidFill>
                  <a:srgbClr val="000000"/>
                </a:solidFill>
              </a:defRPr>
            </a:pPr>
            <a:r>
              <a:rPr lang="en-GB" sz="1800" dirty="0">
                <a:latin typeface="Arial"/>
                <a:ea typeface="Arial"/>
                <a:cs typeface="Arial"/>
                <a:sym typeface="Arial"/>
              </a:rPr>
              <a:t>Mandatory page charges and supplements will be covered if we are paying for open access, </a:t>
            </a:r>
          </a:p>
          <a:p>
            <a:pPr marL="342900" indent="-342900">
              <a:spcBef>
                <a:spcPts val="600"/>
              </a:spcBef>
              <a:buSzTx/>
              <a:buFont typeface="Arial" panose="020B0604020202020204" pitchFamily="34" charset="0"/>
              <a:buChar char="•"/>
              <a:defRPr sz="1800">
                <a:solidFill>
                  <a:srgbClr val="000000"/>
                </a:solidFill>
              </a:defRPr>
            </a:pPr>
            <a:r>
              <a:rPr lang="en-GB" sz="1800" dirty="0">
                <a:latin typeface="Arial"/>
                <a:ea typeface="Arial"/>
                <a:cs typeface="Arial"/>
                <a:sym typeface="Arial"/>
              </a:rPr>
              <a:t>The UKRI fund is finite. When it runs out, the embargo periods are extended.</a:t>
            </a:r>
          </a:p>
          <a:p>
            <a:pPr marL="342900" indent="-342900">
              <a:spcBef>
                <a:spcPts val="600"/>
              </a:spcBef>
              <a:buSzTx/>
              <a:buFont typeface="Arial" panose="020B0604020202020204" pitchFamily="34" charset="0"/>
              <a:buChar char="•"/>
              <a:defRPr sz="1800">
                <a:solidFill>
                  <a:srgbClr val="000000"/>
                </a:solidFill>
              </a:defRPr>
            </a:pPr>
            <a:r>
              <a:rPr lang="en-GB" sz="1800" dirty="0">
                <a:latin typeface="Arial"/>
                <a:ea typeface="Arial"/>
                <a:cs typeface="Arial"/>
                <a:sym typeface="Arial"/>
              </a:rPr>
              <a:t>Includes NC3Rs</a:t>
            </a:r>
          </a:p>
          <a:p>
            <a:pPr marL="342900" indent="-342900">
              <a:spcBef>
                <a:spcPts val="600"/>
              </a:spcBef>
              <a:buSzTx/>
              <a:buFont typeface="Arial" panose="020B0604020202020204" pitchFamily="34" charset="0"/>
              <a:buChar char="•"/>
              <a:defRPr sz="1800">
                <a:solidFill>
                  <a:srgbClr val="000000"/>
                </a:solidFill>
              </a:defRPr>
            </a:pPr>
            <a:r>
              <a:rPr lang="en-GB" sz="1800" dirty="0">
                <a:latin typeface="Arial"/>
                <a:ea typeface="Arial"/>
                <a:cs typeface="Arial"/>
                <a:sym typeface="Arial"/>
              </a:rPr>
              <a:t>A CC-BY licence is required if we are paying.</a:t>
            </a:r>
          </a:p>
          <a:p>
            <a:pPr marL="342900" indent="-342900">
              <a:spcBef>
                <a:spcPts val="600"/>
              </a:spcBef>
              <a:buSzTx/>
              <a:buFont typeface="Arial" panose="020B0604020202020204" pitchFamily="34" charset="0"/>
              <a:buChar char="•"/>
              <a:defRPr sz="1800">
                <a:solidFill>
                  <a:srgbClr val="000000"/>
                </a:solidFill>
              </a:defRPr>
            </a:pPr>
            <a:r>
              <a:rPr lang="en-GB" sz="1800" dirty="0">
                <a:latin typeface="Arial"/>
                <a:ea typeface="Arial"/>
                <a:cs typeface="Arial"/>
                <a:sym typeface="Arial"/>
              </a:rPr>
              <a:t>MRC/BBSRC outputs must be deposited in PubMed Central.</a:t>
            </a:r>
          </a:p>
          <a:p>
            <a:endParaRPr lang="en-US" dirty="0"/>
          </a:p>
        </p:txBody>
      </p:sp>
    </p:spTree>
    <p:extLst>
      <p:ext uri="{BB962C8B-B14F-4D97-AF65-F5344CB8AC3E}">
        <p14:creationId xmlns:p14="http://schemas.microsoft.com/office/powerpoint/2010/main" val="11440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33"/>
            <a:ext cx="9143999" cy="6858000"/>
          </a:xfrm>
          <a:prstGeom prst="rect">
            <a:avLst/>
          </a:prstGeom>
        </p:spPr>
      </p:pic>
      <p:sp>
        <p:nvSpPr>
          <p:cNvPr id="2" name="Title 1"/>
          <p:cNvSpPr>
            <a:spLocks noGrp="1"/>
          </p:cNvSpPr>
          <p:nvPr>
            <p:ph type="title"/>
          </p:nvPr>
        </p:nvSpPr>
        <p:spPr>
          <a:xfrm>
            <a:off x="128291" y="270000"/>
            <a:ext cx="6674400" cy="1143000"/>
          </a:xfrm>
        </p:spPr>
        <p:txBody>
          <a:bodyPr/>
          <a:lstStyle/>
          <a:p>
            <a:r>
              <a:rPr lang="en-GB" sz="3600" dirty="0"/>
              <a:t>Other support for Open Access</a:t>
            </a:r>
            <a:br>
              <a:rPr lang="en-GB" sz="3600" dirty="0"/>
            </a:br>
            <a:endParaRPr lang="en-GB" sz="2000" dirty="0"/>
          </a:p>
        </p:txBody>
      </p:sp>
      <p:sp>
        <p:nvSpPr>
          <p:cNvPr id="3" name="Content Placeholder 2"/>
          <p:cNvSpPr>
            <a:spLocks noGrp="1"/>
          </p:cNvSpPr>
          <p:nvPr>
            <p:ph sz="quarter" idx="10"/>
          </p:nvPr>
        </p:nvSpPr>
        <p:spPr>
          <a:xfrm>
            <a:off x="94083" y="1672367"/>
            <a:ext cx="6238785" cy="4984235"/>
          </a:xfrm>
          <a:solidFill>
            <a:srgbClr val="BBE0E3">
              <a:alpha val="50196"/>
            </a:srgbClr>
          </a:solidFill>
        </p:spPr>
        <p:txBody>
          <a:bodyPr lIns="91440" tIns="45720" rIns="91440" bIns="45720" anchor="t"/>
          <a:lstStyle/>
          <a:p>
            <a:pPr marL="342900" indent="-342900">
              <a:buFont typeface="Arial" panose="020B0604020202020204" pitchFamily="34" charset="0"/>
              <a:buChar char="•"/>
            </a:pPr>
            <a:r>
              <a:rPr lang="en-GB" sz="1800" dirty="0">
                <a:solidFill>
                  <a:schemeClr val="tx1"/>
                </a:solidFill>
                <a:latin typeface="Arial"/>
              </a:rPr>
              <a:t>Policies vary. Generally apply to peer-reviewed original research and review articles that acknowledge past or current grants or studentships.</a:t>
            </a:r>
            <a:endParaRPr lang="en-US" dirty="0">
              <a:solidFill>
                <a:schemeClr val="tx1"/>
              </a:solidFill>
              <a:latin typeface="Arial"/>
            </a:endParaRPr>
          </a:p>
          <a:p>
            <a:pPr marL="0" indent="0"/>
            <a:endParaRPr lang="en-GB" sz="1800" dirty="0">
              <a:solidFill>
                <a:schemeClr val="tx1"/>
              </a:solidFill>
            </a:endParaRPr>
          </a:p>
          <a:p>
            <a:pPr marL="342900" indent="-342900">
              <a:buFont typeface="Arial" panose="020B0604020202020204" pitchFamily="34" charset="0"/>
              <a:buChar char="•"/>
            </a:pPr>
            <a:r>
              <a:rPr lang="en-GB" sz="1800" dirty="0">
                <a:solidFill>
                  <a:schemeClr val="tx1"/>
                </a:solidFill>
                <a:latin typeface="Arial"/>
              </a:rPr>
              <a:t>A CC-BY licence is usually required if funder pays.</a:t>
            </a:r>
          </a:p>
          <a:p>
            <a:pPr marL="342900" indent="-342900">
              <a:buFont typeface="Arial" panose="020B0604020202020204" pitchFamily="34" charset="0"/>
              <a:buChar char="•"/>
            </a:pPr>
            <a:endParaRPr lang="en-GB" sz="1800" dirty="0">
              <a:solidFill>
                <a:schemeClr val="tx1"/>
              </a:solidFill>
            </a:endParaRPr>
          </a:p>
          <a:p>
            <a:pPr marL="342900" indent="-342900">
              <a:buFont typeface="Arial" panose="020B0604020202020204" pitchFamily="34" charset="0"/>
              <a:buChar char="•"/>
            </a:pPr>
            <a:r>
              <a:rPr lang="en-GB" sz="1800" dirty="0">
                <a:solidFill>
                  <a:schemeClr val="tx1"/>
                </a:solidFill>
                <a:latin typeface="Arial"/>
              </a:rPr>
              <a:t>Biomed articles must generally be deposited in PubMed Central </a:t>
            </a:r>
            <a:endParaRPr lang="en-GB" sz="1800" dirty="0">
              <a:solidFill>
                <a:schemeClr val="tx1"/>
              </a:solidFill>
            </a:endParaRPr>
          </a:p>
          <a:p>
            <a:pPr marL="342900" indent="-342900">
              <a:buFont typeface="Arial" panose="020B0604020202020204" pitchFamily="34" charset="0"/>
              <a:buChar char="•"/>
            </a:pPr>
            <a:endParaRPr lang="en-GB" sz="1800" b="1" dirty="0">
              <a:solidFill>
                <a:schemeClr val="tx1"/>
              </a:solidFill>
            </a:endParaRPr>
          </a:p>
          <a:p>
            <a:pPr marL="342900" indent="-342900">
              <a:buFont typeface="Arial" panose="020B0604020202020204" pitchFamily="34" charset="0"/>
              <a:buChar char="•"/>
            </a:pPr>
            <a:r>
              <a:rPr lang="en-GB" sz="1800" dirty="0">
                <a:solidFill>
                  <a:schemeClr val="tx1"/>
                </a:solidFill>
              </a:rPr>
              <a:t>The funders have differing procedures – some provide us with funds, others ask you to apply directly to them</a:t>
            </a:r>
          </a:p>
          <a:p>
            <a:pPr marL="0" indent="0"/>
            <a:endParaRPr lang="en-GB" sz="1800" dirty="0">
              <a:solidFill>
                <a:schemeClr val="tx1"/>
              </a:solidFill>
            </a:endParaRPr>
          </a:p>
        </p:txBody>
      </p:sp>
      <p:pic>
        <p:nvPicPr>
          <p:cNvPr id="9" name="Picture 8"/>
          <p:cNvPicPr>
            <a:picLocks noChangeAspect="1"/>
          </p:cNvPicPr>
          <p:nvPr/>
        </p:nvPicPr>
        <p:blipFill>
          <a:blip r:embed="rId4"/>
          <a:stretch>
            <a:fillRect/>
          </a:stretch>
        </p:blipFill>
        <p:spPr>
          <a:xfrm>
            <a:off x="7210753" y="918067"/>
            <a:ext cx="1864394" cy="939838"/>
          </a:xfrm>
          <a:prstGeom prst="rect">
            <a:avLst/>
          </a:prstGeom>
        </p:spPr>
      </p:pic>
      <p:pic>
        <p:nvPicPr>
          <p:cNvPr id="11" name="Picture 10"/>
          <p:cNvPicPr>
            <a:picLocks noChangeAspect="1"/>
          </p:cNvPicPr>
          <p:nvPr/>
        </p:nvPicPr>
        <p:blipFill>
          <a:blip r:embed="rId5"/>
          <a:stretch>
            <a:fillRect/>
          </a:stretch>
        </p:blipFill>
        <p:spPr>
          <a:xfrm>
            <a:off x="6431651" y="4499330"/>
            <a:ext cx="2747055" cy="578519"/>
          </a:xfrm>
          <a:prstGeom prst="rect">
            <a:avLst/>
          </a:prstGeom>
        </p:spPr>
      </p:pic>
      <p:pic>
        <p:nvPicPr>
          <p:cNvPr id="10" name="Picture 9"/>
          <p:cNvPicPr>
            <a:picLocks noChangeAspect="1"/>
          </p:cNvPicPr>
          <p:nvPr/>
        </p:nvPicPr>
        <p:blipFill>
          <a:blip r:embed="rId6"/>
          <a:stretch>
            <a:fillRect/>
          </a:stretch>
        </p:blipFill>
        <p:spPr>
          <a:xfrm>
            <a:off x="8235979" y="5769863"/>
            <a:ext cx="906315" cy="1130889"/>
          </a:xfrm>
          <a:prstGeom prst="rect">
            <a:avLst/>
          </a:prstGeom>
        </p:spPr>
      </p:pic>
      <p:pic>
        <p:nvPicPr>
          <p:cNvPr id="5" name="Picture 4" descr="A picture containing drawing, plate&#10;&#10;Description automatically generated">
            <a:extLst>
              <a:ext uri="{FF2B5EF4-FFF2-40B4-BE49-F238E27FC236}">
                <a16:creationId xmlns:a16="http://schemas.microsoft.com/office/drawing/2014/main" id="{2BAA18C6-72A8-42A0-8D40-8FE3E81FEBC1}"/>
              </a:ext>
            </a:extLst>
          </p:cNvPr>
          <p:cNvPicPr>
            <a:picLocks noChangeAspect="1"/>
          </p:cNvPicPr>
          <p:nvPr/>
        </p:nvPicPr>
        <p:blipFill>
          <a:blip r:embed="rId7"/>
          <a:stretch>
            <a:fillRect/>
          </a:stretch>
        </p:blipFill>
        <p:spPr>
          <a:xfrm>
            <a:off x="7302387" y="2225423"/>
            <a:ext cx="1800476" cy="943107"/>
          </a:xfrm>
          <a:prstGeom prst="rect">
            <a:avLst/>
          </a:prstGeom>
        </p:spPr>
      </p:pic>
      <p:pic>
        <p:nvPicPr>
          <p:cNvPr id="7" name="Picture 6" descr="A close up of a logo&#10;&#10;Description automatically generated">
            <a:extLst>
              <a:ext uri="{FF2B5EF4-FFF2-40B4-BE49-F238E27FC236}">
                <a16:creationId xmlns:a16="http://schemas.microsoft.com/office/drawing/2014/main" id="{1D5DD4DA-9038-4A45-B646-1DA8BA79156E}"/>
              </a:ext>
            </a:extLst>
          </p:cNvPr>
          <p:cNvPicPr>
            <a:picLocks noChangeAspect="1"/>
          </p:cNvPicPr>
          <p:nvPr/>
        </p:nvPicPr>
        <p:blipFill>
          <a:blip r:embed="rId8"/>
          <a:stretch>
            <a:fillRect/>
          </a:stretch>
        </p:blipFill>
        <p:spPr>
          <a:xfrm>
            <a:off x="7223015" y="3546914"/>
            <a:ext cx="1962424" cy="943107"/>
          </a:xfrm>
          <a:prstGeom prst="rect">
            <a:avLst/>
          </a:prstGeom>
        </p:spPr>
      </p:pic>
      <p:sp>
        <p:nvSpPr>
          <p:cNvPr id="8" name="TextBox 7">
            <a:extLst>
              <a:ext uri="{FF2B5EF4-FFF2-40B4-BE49-F238E27FC236}">
                <a16:creationId xmlns:a16="http://schemas.microsoft.com/office/drawing/2014/main" id="{A6B44648-EDB8-4B02-85D9-E22D86DA9613}"/>
              </a:ext>
            </a:extLst>
          </p:cNvPr>
          <p:cNvSpPr txBox="1"/>
          <p:nvPr/>
        </p:nvSpPr>
        <p:spPr>
          <a:xfrm>
            <a:off x="292159" y="5241334"/>
            <a:ext cx="5481227" cy="1384995"/>
          </a:xfrm>
          <a:prstGeom prst="rect">
            <a:avLst/>
          </a:prstGeom>
          <a:noFill/>
        </p:spPr>
        <p:txBody>
          <a:bodyPr wrap="square" rtlCol="0">
            <a:spAutoFit/>
          </a:bodyPr>
          <a:lstStyle/>
          <a:p>
            <a:r>
              <a:rPr lang="en-GB" sz="2000" dirty="0">
                <a:solidFill>
                  <a:schemeClr val="tx1"/>
                </a:solidFill>
                <a:hlinkClick r:id="rId9"/>
              </a:rPr>
              <a:t>https://www.gla.ac.uk/myglasgow/openaccess/howdoimakemypublicationsopenaccess/otherfundsforopenaccess/</a:t>
            </a:r>
            <a:r>
              <a:rPr lang="en-GB" sz="2000" dirty="0">
                <a:solidFill>
                  <a:schemeClr val="tx1"/>
                </a:solidFill>
              </a:rPr>
              <a:t> </a:t>
            </a:r>
          </a:p>
          <a:p>
            <a:endParaRPr lang="en-GB" dirty="0"/>
          </a:p>
        </p:txBody>
      </p:sp>
      <p:sp>
        <p:nvSpPr>
          <p:cNvPr id="16" name="Rectangle 15">
            <a:extLst>
              <a:ext uri="{FF2B5EF4-FFF2-40B4-BE49-F238E27FC236}">
                <a16:creationId xmlns:a16="http://schemas.microsoft.com/office/drawing/2014/main" id="{52A9B50C-9987-45F2-B7E1-6D3D33801DF3}"/>
              </a:ext>
            </a:extLst>
          </p:cNvPr>
          <p:cNvSpPr/>
          <p:nvPr/>
        </p:nvSpPr>
        <p:spPr bwMode="auto">
          <a:xfrm>
            <a:off x="7213620" y="10633"/>
            <a:ext cx="1863852" cy="9398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13" name="Picture 6" descr="http://www.dcn.ed.ac.uk/camarades/images/logo_cso.png">
            <a:extLst>
              <a:ext uri="{FF2B5EF4-FFF2-40B4-BE49-F238E27FC236}">
                <a16:creationId xmlns:a16="http://schemas.microsoft.com/office/drawing/2014/main" id="{45C1EE6C-212C-420A-99D9-6C2D79AD3281}"/>
              </a:ext>
            </a:extLst>
          </p:cNvPr>
          <p:cNvPicPr>
            <a:picLocks noChangeAspect="1" noChangeArrowheads="1"/>
          </p:cNvPicPr>
          <p:nvPr/>
        </p:nvPicPr>
        <p:blipFill>
          <a:blip r:embed="rId10">
            <a:alphaModFix/>
            <a:extLst>
              <a:ext uri="{28A0092B-C50C-407E-A947-70E740481C1C}">
                <a14:useLocalDpi xmlns:a14="http://schemas.microsoft.com/office/drawing/2010/main" val="0"/>
              </a:ext>
            </a:extLst>
          </a:blip>
          <a:srcRect/>
          <a:stretch>
            <a:fillRect/>
          </a:stretch>
        </p:blipFill>
        <p:spPr bwMode="auto">
          <a:xfrm>
            <a:off x="7161840" y="4100"/>
            <a:ext cx="2022189" cy="850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descr="A close up of a sign&#10;&#10;Description automatically generated">
            <a:extLst>
              <a:ext uri="{FF2B5EF4-FFF2-40B4-BE49-F238E27FC236}">
                <a16:creationId xmlns:a16="http://schemas.microsoft.com/office/drawing/2014/main" id="{06DF29BD-71EC-4F51-AB3B-0950F5978514}"/>
              </a:ext>
            </a:extLst>
          </p:cNvPr>
          <p:cNvPicPr>
            <a:picLocks noChangeAspect="1"/>
          </p:cNvPicPr>
          <p:nvPr/>
        </p:nvPicPr>
        <p:blipFill>
          <a:blip r:embed="rId11"/>
          <a:stretch>
            <a:fillRect/>
          </a:stretch>
        </p:blipFill>
        <p:spPr>
          <a:xfrm>
            <a:off x="5773386" y="-991"/>
            <a:ext cx="1436915" cy="1436915"/>
          </a:xfrm>
          <a:prstGeom prst="rect">
            <a:avLst/>
          </a:prstGeom>
        </p:spPr>
      </p:pic>
      <p:sp>
        <p:nvSpPr>
          <p:cNvPr id="12" name="TextBox 11">
            <a:extLst>
              <a:ext uri="{FF2B5EF4-FFF2-40B4-BE49-F238E27FC236}">
                <a16:creationId xmlns:a16="http://schemas.microsoft.com/office/drawing/2014/main" id="{807D31E2-E2C1-4BCF-9F5F-EEF167D1C898}"/>
              </a:ext>
            </a:extLst>
          </p:cNvPr>
          <p:cNvSpPr txBox="1"/>
          <p:nvPr/>
        </p:nvSpPr>
        <p:spPr>
          <a:xfrm>
            <a:off x="6911439" y="5377541"/>
            <a:ext cx="2218707" cy="461665"/>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ＭＳ Ｐゴシック"/>
              </a:rPr>
              <a:t>No funds 2021</a:t>
            </a:r>
          </a:p>
        </p:txBody>
      </p:sp>
      <p:pic>
        <p:nvPicPr>
          <p:cNvPr id="14" name="Picture 14" descr="A picture containing icon&#10;&#10;Description automatically generated">
            <a:extLst>
              <a:ext uri="{FF2B5EF4-FFF2-40B4-BE49-F238E27FC236}">
                <a16:creationId xmlns:a16="http://schemas.microsoft.com/office/drawing/2014/main" id="{4C0FBCEF-938F-43C3-8346-229D3A3C3F4A}"/>
              </a:ext>
            </a:extLst>
          </p:cNvPr>
          <p:cNvPicPr>
            <a:picLocks noChangeAspect="1"/>
          </p:cNvPicPr>
          <p:nvPr/>
        </p:nvPicPr>
        <p:blipFill>
          <a:blip r:embed="rId12"/>
          <a:stretch>
            <a:fillRect/>
          </a:stretch>
        </p:blipFill>
        <p:spPr>
          <a:xfrm>
            <a:off x="6317673" y="1862951"/>
            <a:ext cx="2743200" cy="361188"/>
          </a:xfrm>
          <a:prstGeom prst="rect">
            <a:avLst/>
          </a:prstGeom>
        </p:spPr>
      </p:pic>
    </p:spTree>
    <p:extLst>
      <p:ext uri="{BB962C8B-B14F-4D97-AF65-F5344CB8AC3E}">
        <p14:creationId xmlns:p14="http://schemas.microsoft.com/office/powerpoint/2010/main" val="30054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99C8-4E8A-477C-80BD-C30351CB3DCA}"/>
              </a:ext>
            </a:extLst>
          </p:cNvPr>
          <p:cNvSpPr>
            <a:spLocks noGrp="1"/>
          </p:cNvSpPr>
          <p:nvPr>
            <p:ph type="title"/>
          </p:nvPr>
        </p:nvSpPr>
        <p:spPr/>
        <p:txBody>
          <a:bodyPr lIns="91440" tIns="45720" rIns="91440" bIns="45720" anchor="t"/>
          <a:lstStyle/>
          <a:p>
            <a:r>
              <a:rPr lang="en-US" dirty="0">
                <a:latin typeface="Arial"/>
              </a:rPr>
              <a:t>Wellcome Trust</a:t>
            </a:r>
            <a:endParaRPr lang="en-US" dirty="0"/>
          </a:p>
        </p:txBody>
      </p:sp>
      <p:sp>
        <p:nvSpPr>
          <p:cNvPr id="3" name="Content Placeholder 2">
            <a:extLst>
              <a:ext uri="{FF2B5EF4-FFF2-40B4-BE49-F238E27FC236}">
                <a16:creationId xmlns:a16="http://schemas.microsoft.com/office/drawing/2014/main" id="{6145EC19-01D8-45BE-A794-D4B6EF7DD44D}"/>
              </a:ext>
            </a:extLst>
          </p:cNvPr>
          <p:cNvSpPr>
            <a:spLocks noGrp="1"/>
          </p:cNvSpPr>
          <p:nvPr>
            <p:ph sz="quarter" idx="10"/>
          </p:nvPr>
        </p:nvSpPr>
        <p:spPr>
          <a:xfrm>
            <a:off x="571781" y="1177569"/>
            <a:ext cx="8215661" cy="5187498"/>
          </a:xfrm>
        </p:spPr>
        <p:txBody>
          <a:bodyPr lIns="91440" tIns="45720" rIns="91440" bIns="45720" anchor="t"/>
          <a:lstStyle/>
          <a:p>
            <a:pPr marL="0" indent="0"/>
            <a:r>
              <a:rPr lang="en-US" sz="1800" dirty="0">
                <a:latin typeface="Arial"/>
              </a:rPr>
              <a:t>Original Research Articles Submitted from 1st January 2021</a:t>
            </a:r>
            <a:endParaRPr lang="en-US" sz="1800" dirty="0"/>
          </a:p>
          <a:p>
            <a:pPr marL="342900" indent="-342900">
              <a:buFont typeface="Arial"/>
              <a:buChar char="•"/>
            </a:pPr>
            <a:endParaRPr lang="en-US" sz="1800" dirty="0"/>
          </a:p>
          <a:p>
            <a:pPr marL="342900" indent="-342900">
              <a:buFont typeface="Arial"/>
              <a:buChar char="•"/>
            </a:pPr>
            <a:r>
              <a:rPr lang="en-US" sz="1800" dirty="0">
                <a:latin typeface="Arial"/>
              </a:rPr>
              <a:t>Freely available on PubMed Central</a:t>
            </a:r>
          </a:p>
          <a:p>
            <a:pPr marL="342900" indent="-342900">
              <a:buFont typeface="Arial"/>
              <a:buChar char="•"/>
            </a:pPr>
            <a:r>
              <a:rPr lang="en-US" sz="1800" dirty="0">
                <a:latin typeface="Arial"/>
              </a:rPr>
              <a:t>CC-BY (exception for ND by application)</a:t>
            </a:r>
          </a:p>
          <a:p>
            <a:pPr marL="342900" indent="-342900">
              <a:buFont typeface="Arial"/>
              <a:buChar char="•"/>
            </a:pPr>
            <a:r>
              <a:rPr lang="en-US" sz="1800" dirty="0">
                <a:latin typeface="Arial"/>
              </a:rPr>
              <a:t>Include statement on submission to publisher:</a:t>
            </a:r>
            <a:endParaRPr lang="en-US" sz="1800" dirty="0"/>
          </a:p>
          <a:p>
            <a:pPr marL="342900" indent="-342900">
              <a:buFont typeface="Arial"/>
              <a:buChar char="•"/>
            </a:pPr>
            <a:endParaRPr lang="en-US" sz="1800" dirty="0"/>
          </a:p>
          <a:p>
            <a:pPr marL="0" indent="0"/>
            <a:r>
              <a:rPr lang="en-US" sz="1800" dirty="0">
                <a:latin typeface="Arial"/>
                <a:cs typeface="Arial"/>
              </a:rPr>
              <a:t>'This research was funded in whole, or in part, by the Wellcome Trust [</a:t>
            </a:r>
            <a:r>
              <a:rPr lang="en-US" sz="1800" i="1" dirty="0">
                <a:latin typeface="Arial"/>
                <a:cs typeface="Arial"/>
              </a:rPr>
              <a:t>Grant number</a:t>
            </a:r>
            <a:r>
              <a:rPr lang="en-US" sz="1800" dirty="0">
                <a:latin typeface="Arial"/>
                <a:cs typeface="Arial"/>
              </a:rPr>
              <a:t>]. </a:t>
            </a:r>
            <a:r>
              <a:rPr lang="en-US" sz="1800" b="1" dirty="0">
                <a:latin typeface="Arial"/>
                <a:cs typeface="Arial"/>
              </a:rPr>
              <a:t>For the purpose of Open Access, the author has applied </a:t>
            </a:r>
            <a:r>
              <a:rPr lang="en-US" sz="1800" b="1">
                <a:latin typeface="Arial"/>
                <a:cs typeface="Arial"/>
              </a:rPr>
              <a:t>a CC-BY </a:t>
            </a:r>
            <a:r>
              <a:rPr lang="en-US" sz="1800" b="1" dirty="0">
                <a:latin typeface="Arial"/>
                <a:cs typeface="Arial"/>
              </a:rPr>
              <a:t>public copyright licence to any Author Accepted Manuscript version arising from this submission.</a:t>
            </a:r>
            <a:r>
              <a:rPr lang="en-US" sz="1800" dirty="0">
                <a:latin typeface="Arial"/>
                <a:cs typeface="Arial"/>
              </a:rPr>
              <a:t>' </a:t>
            </a:r>
            <a:endParaRPr lang="en-US" sz="1800" dirty="0">
              <a:latin typeface="Arial"/>
            </a:endParaRPr>
          </a:p>
          <a:p>
            <a:pPr marL="0" indent="0"/>
            <a:endParaRPr lang="en-US" sz="1800" dirty="0"/>
          </a:p>
          <a:p>
            <a:pPr marL="342900" indent="-342900"/>
            <a:r>
              <a:rPr lang="en-US" sz="1800" dirty="0">
                <a:latin typeface="Arial"/>
                <a:cs typeface="Arial"/>
              </a:rPr>
              <a:t>Fund open access journals or those transforming to open access.</a:t>
            </a:r>
            <a:endParaRPr lang="en-US" sz="1800" dirty="0">
              <a:latin typeface="Arial"/>
            </a:endParaRPr>
          </a:p>
          <a:p>
            <a:pPr marL="342900" indent="-342900"/>
            <a:endParaRPr lang="en-US" sz="1800" dirty="0">
              <a:latin typeface="Arial"/>
              <a:cs typeface="Arial"/>
            </a:endParaRPr>
          </a:p>
          <a:p>
            <a:pPr marL="342900" indent="-342900"/>
            <a:r>
              <a:rPr lang="en-US" sz="1800" dirty="0">
                <a:latin typeface="Arial"/>
                <a:cs typeface="Arial"/>
              </a:rPr>
              <a:t>Encouraged to share pre-prints</a:t>
            </a:r>
            <a:endParaRPr lang="en-US" sz="1800" dirty="0">
              <a:cs typeface="Arial"/>
            </a:endParaRPr>
          </a:p>
          <a:p>
            <a:pPr marL="342900" indent="-342900"/>
            <a:endParaRPr lang="en-US" sz="1800" dirty="0">
              <a:cs typeface="Arial"/>
            </a:endParaRPr>
          </a:p>
          <a:p>
            <a:pPr marL="342900" indent="-342900"/>
            <a:r>
              <a:rPr lang="en-US" sz="1800" dirty="0">
                <a:latin typeface="Arial"/>
                <a:cs typeface="Arial"/>
              </a:rPr>
              <a:t>Require open access for books and book chapters.</a:t>
            </a:r>
            <a:endParaRPr lang="en-US" sz="1800" dirty="0">
              <a:cs typeface="Arial"/>
            </a:endParaRPr>
          </a:p>
          <a:p>
            <a:pPr marL="342900" indent="-342900"/>
            <a:endParaRPr lang="en-US" sz="1800" dirty="0">
              <a:cs typeface="Arial"/>
            </a:endParaRPr>
          </a:p>
          <a:p>
            <a:pPr marL="0" indent="0"/>
            <a:br>
              <a:rPr lang="en-US" sz="1800" dirty="0"/>
            </a:br>
            <a:endParaRPr lang="en-US" sz="1800" dirty="0"/>
          </a:p>
        </p:txBody>
      </p:sp>
    </p:spTree>
    <p:extLst>
      <p:ext uri="{BB962C8B-B14F-4D97-AF65-F5344CB8AC3E}">
        <p14:creationId xmlns:p14="http://schemas.microsoft.com/office/powerpoint/2010/main" val="1396951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0322"/>
            <a:ext cx="9144000" cy="7275583"/>
          </a:xfrm>
          <a:prstGeom prst="rect">
            <a:avLst/>
          </a:prstGeom>
          <a:solidFill>
            <a:schemeClr val="bg1"/>
          </a:solidFill>
        </p:spPr>
      </p:pic>
      <p:sp>
        <p:nvSpPr>
          <p:cNvPr id="3" name="Rectangle 2"/>
          <p:cNvSpPr/>
          <p:nvPr/>
        </p:nvSpPr>
        <p:spPr bwMode="auto">
          <a:xfrm>
            <a:off x="707485" y="1637530"/>
            <a:ext cx="6903549" cy="45596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ＭＳ Ｐゴシック" charset="-128"/>
            </a:endParaRPr>
          </a:p>
        </p:txBody>
      </p:sp>
      <p:sp>
        <p:nvSpPr>
          <p:cNvPr id="4" name="Title 1"/>
          <p:cNvSpPr>
            <a:spLocks noGrp="1"/>
          </p:cNvSpPr>
          <p:nvPr>
            <p:ph type="ctrTitle"/>
          </p:nvPr>
        </p:nvSpPr>
        <p:spPr>
          <a:xfrm>
            <a:off x="647206" y="1696190"/>
            <a:ext cx="6551616" cy="728228"/>
          </a:xfrm>
        </p:spPr>
        <p:txBody>
          <a:bodyPr/>
          <a:lstStyle/>
          <a:p>
            <a:r>
              <a:rPr lang="en-US" dirty="0"/>
              <a:t>Publisher Deals and Discounts</a:t>
            </a:r>
          </a:p>
        </p:txBody>
      </p:sp>
      <p:pic>
        <p:nvPicPr>
          <p:cNvPr id="9" name="Picture 2" descr="https://blog.openlibhums.org/wp-content/uploads/2015/02/OLH-logoBlue-large-1024x2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008" y="5124099"/>
            <a:ext cx="2939843" cy="7770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univie.ac.at/constructivism/journal/logos/logoNieu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4090" y="2494302"/>
            <a:ext cx="2646133" cy="10989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fwncwww14.wks.gorlaeus.net/images/home/news/OpenChoice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3796250"/>
            <a:ext cx="2327059" cy="21493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c2.staticflickr.com/4/3917/15071901407_bd6b3d33cf.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8132" y="3991171"/>
            <a:ext cx="995128" cy="9931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7880" y="6398407"/>
            <a:ext cx="9078013" cy="292388"/>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charset="0"/>
                <a:ea typeface="ＭＳ Ｐゴシック" charset="0"/>
                <a:hlinkClick r:id="rId8"/>
              </a:rPr>
              <a:t>http://www.gla.ac.uk/services/openaccess/howdoimakemypublicationsopenaccess/publisherarrangements/</a:t>
            </a:r>
            <a:r>
              <a:rPr kumimoji="0" lang="en-GB" sz="1300" b="1" i="0" u="none" strike="noStrike" kern="1200" cap="none" spc="0" normalizeH="0" baseline="0" noProof="0" dirty="0">
                <a:ln>
                  <a:noFill/>
                </a:ln>
                <a:solidFill>
                  <a:srgbClr val="000000"/>
                </a:solidFill>
                <a:effectLst/>
                <a:uLnTx/>
                <a:uFillTx/>
                <a:latin typeface="Arial" charset="0"/>
                <a:ea typeface="ＭＳ Ｐゴシック" charset="0"/>
              </a:rPr>
              <a:t> </a:t>
            </a:r>
          </a:p>
        </p:txBody>
      </p:sp>
      <p:sp>
        <p:nvSpPr>
          <p:cNvPr id="8" name="AutoShape 2" descr="Image result for royal society of chemistry logo"/>
          <p:cNvSpPr>
            <a:spLocks noChangeAspect="1" noChangeArrowheads="1"/>
          </p:cNvSpPr>
          <p:nvPr/>
        </p:nvSpPr>
        <p:spPr bwMode="auto">
          <a:xfrm>
            <a:off x="-31750" y="-136525"/>
            <a:ext cx="1285875"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30014" y="2212744"/>
            <a:ext cx="1981562" cy="1321041"/>
          </a:xfrm>
          <a:prstGeom prst="rect">
            <a:avLst/>
          </a:prstGeom>
        </p:spPr>
      </p:pic>
    </p:spTree>
    <p:extLst>
      <p:ext uri="{BB962C8B-B14F-4D97-AF65-F5344CB8AC3E}">
        <p14:creationId xmlns:p14="http://schemas.microsoft.com/office/powerpoint/2010/main" val="263001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1578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a:cs typeface="Arial" panose="020B0604020202020204" pitchFamily="34" charset="0"/>
              </a:rPr>
              <a:t>Open Access policies for the Research Excellence Framework (REF)</a:t>
            </a:r>
            <a:endParaRPr lang="en-GB" sz="6000" dirty="0"/>
          </a:p>
        </p:txBody>
      </p:sp>
    </p:spTree>
    <p:extLst>
      <p:ext uri="{BB962C8B-B14F-4D97-AF65-F5344CB8AC3E}">
        <p14:creationId xmlns:p14="http://schemas.microsoft.com/office/powerpoint/2010/main" val="359308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400" y="270000"/>
            <a:ext cx="6674400" cy="808523"/>
          </a:xfrm>
        </p:spPr>
        <p:txBody>
          <a:bodyPr/>
          <a:lstStyle/>
          <a:p>
            <a:r>
              <a:rPr lang="en-GB"/>
              <a:t>What is REF?</a:t>
            </a:r>
            <a:endParaRPr lang="en-GB" dirty="0"/>
          </a:p>
        </p:txBody>
      </p:sp>
      <p:sp>
        <p:nvSpPr>
          <p:cNvPr id="5" name="Content Placeholder 4"/>
          <p:cNvSpPr>
            <a:spLocks noGrp="1"/>
          </p:cNvSpPr>
          <p:nvPr>
            <p:ph sz="quarter" idx="10"/>
          </p:nvPr>
        </p:nvSpPr>
        <p:spPr>
          <a:xfrm>
            <a:off x="453231" y="1253066"/>
            <a:ext cx="8229600" cy="5429087"/>
          </a:xfrm>
        </p:spPr>
        <p:txBody>
          <a:bodyPr/>
          <a:lstStyle/>
          <a:p>
            <a:pPr marL="0" indent="0">
              <a:spcBef>
                <a:spcPts val="600"/>
              </a:spcBef>
              <a:defRPr sz="1800">
                <a:solidFill>
                  <a:srgbClr val="000000"/>
                </a:solidFill>
              </a:defRPr>
            </a:pPr>
            <a:r>
              <a:rPr lang="en-GB" sz="2400" dirty="0">
                <a:latin typeface="Arial"/>
                <a:ea typeface="Arial"/>
                <a:cs typeface="Arial"/>
                <a:sym typeface="Arial"/>
              </a:rPr>
              <a:t>The Research Excellence Framework (REF) is a process of expert review of research outputs across UK universities. The exercise:</a:t>
            </a:r>
          </a:p>
          <a:p>
            <a:pPr marL="342900" indent="-34290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Provides accountability for public spending on research,</a:t>
            </a:r>
          </a:p>
          <a:p>
            <a:pPr marL="342900" indent="-34290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Provides benchmarking for the quality of outputs</a:t>
            </a:r>
          </a:p>
          <a:p>
            <a:pPr marL="342900" indent="-34290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Informs the selective allocation of funding to universities.</a:t>
            </a:r>
          </a:p>
          <a:p>
            <a:pPr marL="0" indent="0">
              <a:spcBef>
                <a:spcPts val="600"/>
              </a:spcBef>
              <a:defRPr sz="1800">
                <a:solidFill>
                  <a:srgbClr val="000000"/>
                </a:solidFill>
              </a:defRPr>
            </a:pPr>
            <a:endParaRPr lang="en-GB" sz="2400" dirty="0">
              <a:latin typeface="Arial"/>
              <a:ea typeface="Arial"/>
              <a:cs typeface="Arial"/>
              <a:sym typeface="Arial"/>
            </a:endParaRPr>
          </a:p>
          <a:p>
            <a:pPr marL="0" indent="0">
              <a:spcBef>
                <a:spcPts val="600"/>
              </a:spcBef>
              <a:defRPr sz="1800">
                <a:solidFill>
                  <a:srgbClr val="000000"/>
                </a:solidFill>
              </a:defRPr>
            </a:pPr>
            <a:r>
              <a:rPr lang="en-GB" sz="2400" dirty="0">
                <a:latin typeface="Arial"/>
                <a:ea typeface="Arial"/>
                <a:cs typeface="Arial"/>
                <a:sym typeface="Arial"/>
              </a:rPr>
              <a:t>For each submission, three distinct elements are assessed: the quality of </a:t>
            </a:r>
            <a:r>
              <a:rPr lang="en-GB" sz="2400" b="1" dirty="0">
                <a:latin typeface="Arial"/>
                <a:ea typeface="Arial"/>
                <a:cs typeface="Arial"/>
                <a:sym typeface="Arial"/>
              </a:rPr>
              <a:t>outputs</a:t>
            </a:r>
            <a:r>
              <a:rPr lang="en-GB" sz="2400" dirty="0">
                <a:latin typeface="Arial"/>
                <a:ea typeface="Arial"/>
                <a:cs typeface="Arial"/>
                <a:sym typeface="Arial"/>
              </a:rPr>
              <a:t> (e.g. publications, performances, and exhibitions), their </a:t>
            </a:r>
            <a:r>
              <a:rPr lang="en-GB" sz="2400" b="1" dirty="0">
                <a:latin typeface="Arial"/>
                <a:ea typeface="Arial"/>
                <a:cs typeface="Arial"/>
                <a:sym typeface="Arial"/>
              </a:rPr>
              <a:t>impact</a:t>
            </a:r>
            <a:r>
              <a:rPr lang="en-GB" sz="2400" dirty="0">
                <a:latin typeface="Arial"/>
                <a:ea typeface="Arial"/>
                <a:cs typeface="Arial"/>
                <a:sym typeface="Arial"/>
              </a:rPr>
              <a:t> beyond academia, and the </a:t>
            </a:r>
            <a:r>
              <a:rPr lang="en-GB" sz="2400" b="1" dirty="0">
                <a:latin typeface="Arial"/>
                <a:ea typeface="Arial"/>
                <a:cs typeface="Arial"/>
                <a:sym typeface="Arial"/>
              </a:rPr>
              <a:t>environment</a:t>
            </a:r>
            <a:r>
              <a:rPr lang="en-GB" sz="2400" dirty="0">
                <a:latin typeface="Arial"/>
                <a:ea typeface="Arial"/>
                <a:cs typeface="Arial"/>
                <a:sym typeface="Arial"/>
              </a:rPr>
              <a:t> that supports research. </a:t>
            </a:r>
          </a:p>
          <a:p>
            <a:pPr marL="0" indent="0">
              <a:spcBef>
                <a:spcPts val="600"/>
              </a:spcBef>
              <a:defRPr sz="1800">
                <a:solidFill>
                  <a:srgbClr val="000000"/>
                </a:solidFill>
              </a:defRPr>
            </a:pPr>
            <a:r>
              <a:rPr lang="en-GB" sz="2400" b="1" dirty="0">
                <a:solidFill>
                  <a:srgbClr val="FF0000"/>
                </a:solidFill>
                <a:latin typeface="Arial"/>
                <a:ea typeface="Arial"/>
                <a:cs typeface="Arial"/>
                <a:sym typeface="Arial"/>
              </a:rPr>
              <a:t>Articles and conference proceedings submitted to REF must be open access! </a:t>
            </a:r>
            <a:r>
              <a:rPr lang="en-GB" sz="1800" dirty="0">
                <a:hlinkClick r:id="rId3"/>
              </a:rPr>
              <a:t>https://www.ref.ac.uk/about/what-is-the-ref/</a:t>
            </a:r>
            <a:endParaRPr lang="en-GB" sz="2400" dirty="0">
              <a:latin typeface="Arial"/>
              <a:ea typeface="Arial"/>
              <a:cs typeface="Arial"/>
              <a:sym typeface="Arial"/>
            </a:endParaRPr>
          </a:p>
        </p:txBody>
      </p:sp>
    </p:spTree>
    <p:extLst>
      <p:ext uri="{BB962C8B-B14F-4D97-AF65-F5344CB8AC3E}">
        <p14:creationId xmlns:p14="http://schemas.microsoft.com/office/powerpoint/2010/main" val="2556168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UoG_keyline_regular_lockup.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 y="173190"/>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12400" y="173190"/>
            <a:ext cx="6674400" cy="1143000"/>
          </a:xfrm>
        </p:spPr>
        <p:txBody>
          <a:bodyPr/>
          <a:lstStyle/>
          <a:p>
            <a:r>
              <a:rPr lang="en-GB" sz="3600" dirty="0"/>
              <a:t>REF Open Access Policy</a:t>
            </a:r>
          </a:p>
        </p:txBody>
      </p:sp>
      <p:sp>
        <p:nvSpPr>
          <p:cNvPr id="3" name="Content Placeholder 2"/>
          <p:cNvSpPr>
            <a:spLocks noGrp="1"/>
          </p:cNvSpPr>
          <p:nvPr>
            <p:ph sz="quarter" idx="10"/>
          </p:nvPr>
        </p:nvSpPr>
        <p:spPr>
          <a:xfrm>
            <a:off x="457200" y="1557867"/>
            <a:ext cx="8229600" cy="5069356"/>
          </a:xfrm>
        </p:spPr>
        <p:txBody>
          <a:bodyPr/>
          <a:lstStyle/>
          <a:p>
            <a:pPr marL="0" indent="0">
              <a:spcBef>
                <a:spcPts val="1200"/>
              </a:spcBef>
              <a:defRPr sz="1800">
                <a:solidFill>
                  <a:srgbClr val="000000"/>
                </a:solidFill>
              </a:defRPr>
            </a:pPr>
            <a:r>
              <a:rPr lang="en-GB" sz="1800" b="1" dirty="0">
                <a:solidFill>
                  <a:schemeClr val="tx1"/>
                </a:solidFill>
                <a:latin typeface="Arial"/>
                <a:ea typeface="Arial"/>
                <a:cs typeface="Arial"/>
                <a:sym typeface="Arial"/>
              </a:rPr>
              <a:t>Applies to </a:t>
            </a:r>
            <a:r>
              <a:rPr lang="en-GB" sz="1800" b="1" dirty="0">
                <a:solidFill>
                  <a:srgbClr val="FF0000"/>
                </a:solidFill>
                <a:latin typeface="Arial"/>
                <a:ea typeface="Arial"/>
                <a:cs typeface="Arial"/>
                <a:sym typeface="Arial"/>
              </a:rPr>
              <a:t>articles and conference proceedings* </a:t>
            </a:r>
            <a:r>
              <a:rPr lang="en-GB" sz="1800" b="1" dirty="0">
                <a:latin typeface="Arial"/>
                <a:ea typeface="Arial"/>
                <a:cs typeface="Arial"/>
                <a:sym typeface="Arial"/>
              </a:rPr>
              <a:t>accepted for publication from 1</a:t>
            </a:r>
            <a:r>
              <a:rPr lang="en-GB" sz="1800" b="1" baseline="30000" dirty="0">
                <a:latin typeface="Arial"/>
                <a:ea typeface="Arial"/>
                <a:cs typeface="Arial"/>
                <a:sym typeface="Arial"/>
              </a:rPr>
              <a:t>st</a:t>
            </a:r>
            <a:r>
              <a:rPr lang="en-GB" sz="1800" b="1" dirty="0">
                <a:latin typeface="Arial"/>
                <a:ea typeface="Arial"/>
                <a:cs typeface="Arial"/>
                <a:sym typeface="Arial"/>
              </a:rPr>
              <a:t> April 2016</a:t>
            </a:r>
          </a:p>
          <a:p>
            <a:pPr marL="0" indent="0">
              <a:spcBef>
                <a:spcPts val="1200"/>
              </a:spcBef>
              <a:defRPr sz="1800">
                <a:solidFill>
                  <a:srgbClr val="000000"/>
                </a:solidFill>
              </a:defRPr>
            </a:pPr>
            <a:r>
              <a:rPr lang="en-GB" sz="1800" dirty="0"/>
              <a:t>The output must have been deposited in a repository as soon after the point of </a:t>
            </a:r>
            <a:r>
              <a:rPr lang="en-GB" sz="1800" b="1" dirty="0"/>
              <a:t>acceptance</a:t>
            </a:r>
            <a:r>
              <a:rPr lang="en-GB" sz="1800" b="1" dirty="0">
                <a:solidFill>
                  <a:srgbClr val="C00000"/>
                </a:solidFill>
              </a:rPr>
              <a:t>*</a:t>
            </a:r>
            <a:r>
              <a:rPr lang="en-GB" sz="1800" b="1" dirty="0"/>
              <a:t> </a:t>
            </a:r>
            <a:r>
              <a:rPr lang="en-GB" sz="1800" dirty="0"/>
              <a:t>as possible, and no later than </a:t>
            </a:r>
            <a:r>
              <a:rPr lang="en-GB" sz="1800" b="1" dirty="0"/>
              <a:t>three months </a:t>
            </a:r>
            <a:r>
              <a:rPr lang="en-GB" sz="1800" dirty="0"/>
              <a:t>after this date.</a:t>
            </a:r>
            <a:endParaRPr lang="en-GB" sz="1800" dirty="0">
              <a:latin typeface="Arial"/>
              <a:ea typeface="Arial"/>
              <a:cs typeface="Arial"/>
              <a:sym typeface="Arial"/>
            </a:endParaRPr>
          </a:p>
          <a:p>
            <a:pPr marL="457200" indent="-457200">
              <a:spcBef>
                <a:spcPts val="1200"/>
              </a:spcBef>
              <a:buFont typeface="Arial" panose="020B0604020202020204" pitchFamily="34" charset="0"/>
              <a:buChar char="•"/>
              <a:defRPr sz="1800">
                <a:solidFill>
                  <a:srgbClr val="000000"/>
                </a:solidFill>
              </a:defRPr>
            </a:pPr>
            <a:r>
              <a:rPr lang="en-GB" sz="1800" dirty="0">
                <a:latin typeface="Arial"/>
                <a:ea typeface="Arial"/>
                <a:cs typeface="Arial"/>
                <a:sym typeface="Arial"/>
              </a:rPr>
              <a:t>Author Accepted manuscript – </a:t>
            </a:r>
            <a:r>
              <a:rPr lang="en-GB" sz="1800" b="1" dirty="0">
                <a:latin typeface="Arial"/>
                <a:ea typeface="Arial"/>
                <a:cs typeface="Arial"/>
                <a:sym typeface="Arial"/>
              </a:rPr>
              <a:t>final agreed text </a:t>
            </a:r>
            <a:r>
              <a:rPr lang="en-GB" sz="1800" dirty="0">
                <a:latin typeface="Arial"/>
                <a:ea typeface="Arial"/>
                <a:cs typeface="Arial"/>
                <a:sym typeface="Arial"/>
              </a:rPr>
              <a:t>before publisher adds logos and mark-up</a:t>
            </a:r>
          </a:p>
          <a:p>
            <a:pPr marL="457200" indent="-457200">
              <a:spcBef>
                <a:spcPts val="1200"/>
              </a:spcBef>
              <a:buFont typeface="Arial" panose="020B0604020202020204" pitchFamily="34" charset="0"/>
              <a:buChar char="•"/>
              <a:defRPr sz="1800">
                <a:solidFill>
                  <a:srgbClr val="000000"/>
                </a:solidFill>
              </a:defRPr>
            </a:pPr>
            <a:r>
              <a:rPr lang="en-GB" sz="1800" dirty="0">
                <a:latin typeface="Arial"/>
                <a:ea typeface="Arial"/>
                <a:cs typeface="Arial"/>
                <a:sym typeface="Arial"/>
              </a:rPr>
              <a:t>We </a:t>
            </a:r>
            <a:r>
              <a:rPr lang="en-GB" sz="1800" b="1" i="1" dirty="0">
                <a:latin typeface="Arial"/>
                <a:ea typeface="Arial"/>
                <a:cs typeface="Arial"/>
                <a:sym typeface="Arial"/>
              </a:rPr>
              <a:t>must</a:t>
            </a:r>
            <a:r>
              <a:rPr lang="en-GB" sz="1800" dirty="0">
                <a:latin typeface="Arial"/>
                <a:ea typeface="Arial"/>
                <a:cs typeface="Arial"/>
                <a:sym typeface="Arial"/>
              </a:rPr>
              <a:t> evidence it is in our repository</a:t>
            </a:r>
          </a:p>
          <a:p>
            <a:pPr marL="457200" indent="-457200">
              <a:spcBef>
                <a:spcPts val="1200"/>
              </a:spcBef>
              <a:buFont typeface="Arial" panose="020B0604020202020204" pitchFamily="34" charset="0"/>
              <a:buChar char="•"/>
              <a:defRPr sz="1800">
                <a:solidFill>
                  <a:srgbClr val="000000"/>
                </a:solidFill>
              </a:defRPr>
            </a:pPr>
            <a:r>
              <a:rPr lang="en-GB" sz="1800" dirty="0">
                <a:latin typeface="Arial"/>
                <a:ea typeface="Arial"/>
                <a:cs typeface="Arial"/>
                <a:sym typeface="Arial"/>
              </a:rPr>
              <a:t>It </a:t>
            </a:r>
            <a:r>
              <a:rPr lang="en-GB" sz="1800" b="1" i="1" dirty="0">
                <a:latin typeface="Arial"/>
                <a:ea typeface="Arial"/>
                <a:cs typeface="Arial"/>
                <a:sym typeface="Arial"/>
              </a:rPr>
              <a:t>may</a:t>
            </a:r>
            <a:r>
              <a:rPr lang="en-GB" sz="1800" dirty="0">
                <a:latin typeface="Arial"/>
                <a:ea typeface="Arial"/>
                <a:cs typeface="Arial"/>
                <a:sym typeface="Arial"/>
              </a:rPr>
              <a:t> be a closed deposit</a:t>
            </a:r>
          </a:p>
          <a:p>
            <a:pPr marL="0" indent="0">
              <a:spcBef>
                <a:spcPts val="1200"/>
              </a:spcBef>
              <a:defRPr sz="1800">
                <a:solidFill>
                  <a:srgbClr val="000000"/>
                </a:solidFill>
              </a:defRPr>
            </a:pPr>
            <a:r>
              <a:rPr lang="en-GB" sz="1800" dirty="0">
                <a:latin typeface="Arial"/>
                <a:ea typeface="Arial"/>
                <a:cs typeface="Arial"/>
                <a:sym typeface="Arial"/>
              </a:rPr>
              <a:t>The author is responsible for ensuring that this policy is followed.</a:t>
            </a:r>
          </a:p>
          <a:p>
            <a:pPr marL="0" indent="0">
              <a:spcBef>
                <a:spcPts val="1200"/>
              </a:spcBef>
              <a:defRPr sz="1800">
                <a:solidFill>
                  <a:srgbClr val="000000"/>
                </a:solidFill>
              </a:defRPr>
            </a:pPr>
            <a:r>
              <a:rPr lang="en-GB" sz="1800" dirty="0">
                <a:latin typeface="Arial"/>
                <a:ea typeface="Arial"/>
                <a:cs typeface="Arial"/>
                <a:sym typeface="Arial"/>
              </a:rPr>
              <a:t>There are limited exceptions that might be applied in rare cases.</a:t>
            </a:r>
          </a:p>
          <a:p>
            <a:pPr marL="0" indent="0">
              <a:spcBef>
                <a:spcPts val="1200"/>
              </a:spcBef>
              <a:defRPr sz="1800">
                <a:solidFill>
                  <a:srgbClr val="000000"/>
                </a:solidFill>
              </a:defRPr>
            </a:pPr>
            <a:endParaRPr lang="en-GB" sz="1800" dirty="0">
              <a:latin typeface="Arial"/>
              <a:ea typeface="Arial"/>
              <a:cs typeface="Arial"/>
              <a:sym typeface="Arial"/>
            </a:endParaRPr>
          </a:p>
          <a:p>
            <a:endParaRPr lang="en-GB" sz="1800" dirty="0"/>
          </a:p>
          <a:p>
            <a:r>
              <a:rPr lang="en-GB" sz="1800" dirty="0"/>
              <a:t>	</a:t>
            </a:r>
            <a:r>
              <a:rPr lang="en-GB" sz="1800" dirty="0">
                <a:solidFill>
                  <a:schemeClr val="tx1">
                    <a:lumMod val="50000"/>
                    <a:lumOff val="50000"/>
                  </a:schemeClr>
                </a:solidFill>
              </a:rPr>
              <a:t>*final acceptance - all changes made and ready to typeset – not the date that the publisher says they will publish subject to amendments</a:t>
            </a:r>
          </a:p>
        </p:txBody>
      </p:sp>
    </p:spTree>
    <p:extLst>
      <p:ext uri="{BB962C8B-B14F-4D97-AF65-F5344CB8AC3E}">
        <p14:creationId xmlns:p14="http://schemas.microsoft.com/office/powerpoint/2010/main" val="196894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UoG_keyline_regular_lockup.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 y="173190"/>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12400" y="173190"/>
            <a:ext cx="6674400" cy="1143000"/>
          </a:xfrm>
        </p:spPr>
        <p:txBody>
          <a:bodyPr/>
          <a:lstStyle/>
          <a:p>
            <a:r>
              <a:rPr lang="en-GB" sz="3600" dirty="0"/>
              <a:t>REF Eligibility – </a:t>
            </a:r>
            <a:br>
              <a:rPr lang="en-GB" sz="3600" dirty="0"/>
            </a:br>
            <a:r>
              <a:rPr lang="en-GB" sz="3600" dirty="0"/>
              <a:t>The Library can help</a:t>
            </a:r>
          </a:p>
        </p:txBody>
      </p:sp>
      <p:sp>
        <p:nvSpPr>
          <p:cNvPr id="3" name="Content Placeholder 2"/>
          <p:cNvSpPr>
            <a:spLocks noGrp="1"/>
          </p:cNvSpPr>
          <p:nvPr>
            <p:ph sz="quarter" idx="10"/>
          </p:nvPr>
        </p:nvSpPr>
        <p:spPr/>
        <p:txBody>
          <a:bodyPr/>
          <a:lstStyle/>
          <a:p>
            <a:pPr marL="531209" indent="-531209">
              <a:lnSpc>
                <a:spcPct val="80000"/>
              </a:lnSpc>
              <a:spcBef>
                <a:spcPts val="1200"/>
              </a:spcBef>
              <a:buSzTx/>
              <a:buNone/>
              <a:defRPr sz="1800">
                <a:solidFill>
                  <a:srgbClr val="000000"/>
                </a:solidFill>
              </a:defRPr>
            </a:pPr>
            <a:endParaRPr lang="en-GB" sz="2800" dirty="0">
              <a:latin typeface="Arial"/>
              <a:ea typeface="Arial"/>
              <a:cs typeface="Arial"/>
              <a:sym typeface="Arial"/>
            </a:endParaRPr>
          </a:p>
          <a:p>
            <a:pPr marL="531209" indent="-531209">
              <a:lnSpc>
                <a:spcPct val="80000"/>
              </a:lnSpc>
              <a:spcBef>
                <a:spcPts val="1200"/>
              </a:spcBef>
              <a:buSzTx/>
              <a:buNone/>
              <a:defRPr sz="1800">
                <a:solidFill>
                  <a:srgbClr val="000000"/>
                </a:solidFill>
              </a:defRPr>
            </a:pPr>
            <a:r>
              <a:rPr lang="en-GB" sz="2800" dirty="0">
                <a:latin typeface="Arial"/>
                <a:ea typeface="Arial"/>
                <a:cs typeface="Arial"/>
                <a:sym typeface="Arial"/>
              </a:rPr>
              <a:t>Outputs must be made open-access.</a:t>
            </a:r>
          </a:p>
          <a:p>
            <a:pPr marL="531209" indent="-531209">
              <a:lnSpc>
                <a:spcPct val="80000"/>
              </a:lnSpc>
              <a:spcBef>
                <a:spcPts val="2400"/>
              </a:spcBef>
              <a:buSzTx/>
              <a:buNone/>
              <a:defRPr sz="1800">
                <a:solidFill>
                  <a:srgbClr val="000000"/>
                </a:solidFill>
              </a:defRPr>
            </a:pPr>
            <a:r>
              <a:rPr lang="en-GB" sz="2800" dirty="0">
                <a:latin typeface="Arial"/>
                <a:ea typeface="Arial"/>
                <a:cs typeface="Arial"/>
                <a:sym typeface="Arial"/>
              </a:rPr>
              <a:t>REF accepts embargo periods:</a:t>
            </a:r>
          </a:p>
          <a:p>
            <a:pPr marL="457200" indent="-457200">
              <a:lnSpc>
                <a:spcPct val="80000"/>
              </a:lnSpc>
              <a:spcBef>
                <a:spcPts val="1500"/>
              </a:spcBef>
              <a:buSzTx/>
              <a:buFont typeface="Arial" panose="020B0604020202020204" pitchFamily="34" charset="0"/>
              <a:buChar char="•"/>
              <a:defRPr sz="1800">
                <a:solidFill>
                  <a:srgbClr val="000000"/>
                </a:solidFill>
              </a:defRPr>
            </a:pPr>
            <a:r>
              <a:rPr lang="en-GB" sz="2400" dirty="0">
                <a:latin typeface="Arial"/>
                <a:ea typeface="Arial"/>
                <a:cs typeface="Arial"/>
                <a:sym typeface="Arial"/>
              </a:rPr>
              <a:t>12 months for Science, Technology and Medicine</a:t>
            </a:r>
          </a:p>
          <a:p>
            <a:pPr marL="457200" indent="-457200">
              <a:lnSpc>
                <a:spcPct val="80000"/>
              </a:lnSpc>
              <a:spcBef>
                <a:spcPts val="1500"/>
              </a:spcBef>
              <a:buSzTx/>
              <a:buFont typeface="Arial" panose="020B0604020202020204" pitchFamily="34" charset="0"/>
              <a:buChar char="•"/>
              <a:defRPr sz="1800">
                <a:solidFill>
                  <a:srgbClr val="000000"/>
                </a:solidFill>
              </a:defRPr>
            </a:pPr>
            <a:r>
              <a:rPr lang="en-GB" sz="2400" dirty="0">
                <a:latin typeface="Arial"/>
                <a:ea typeface="Arial"/>
                <a:cs typeface="Arial"/>
                <a:sym typeface="Arial"/>
              </a:rPr>
              <a:t>24 months for Arts and Social Sciences</a:t>
            </a:r>
          </a:p>
          <a:p>
            <a:pPr marL="0" indent="0">
              <a:spcBef>
                <a:spcPts val="2400"/>
              </a:spcBef>
              <a:defRPr sz="1800">
                <a:solidFill>
                  <a:srgbClr val="000000"/>
                </a:solidFill>
              </a:defRPr>
            </a:pPr>
            <a:r>
              <a:rPr lang="en-GB" sz="2800" b="1" dirty="0">
                <a:latin typeface="Arial"/>
                <a:ea typeface="Arial"/>
                <a:cs typeface="Arial"/>
                <a:sym typeface="Arial"/>
              </a:rPr>
              <a:t>MYTHBUSTER </a:t>
            </a:r>
            <a:r>
              <a:rPr lang="en-GB" sz="2800" dirty="0">
                <a:latin typeface="Arial"/>
                <a:ea typeface="Arial"/>
                <a:cs typeface="Arial"/>
                <a:sym typeface="Arial"/>
              </a:rPr>
              <a:t>- It is not necessary to pay an open access charge to comply with REF open access requirements.</a:t>
            </a:r>
          </a:p>
          <a:p>
            <a:endParaRPr lang="en-GB" dirty="0"/>
          </a:p>
          <a:p>
            <a:endParaRPr lang="en-GB" dirty="0"/>
          </a:p>
        </p:txBody>
      </p:sp>
    </p:spTree>
    <p:extLst>
      <p:ext uri="{BB962C8B-B14F-4D97-AF65-F5344CB8AC3E}">
        <p14:creationId xmlns:p14="http://schemas.microsoft.com/office/powerpoint/2010/main" val="72900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400" y="610821"/>
            <a:ext cx="6674400" cy="533136"/>
          </a:xfrm>
        </p:spPr>
        <p:txBody>
          <a:bodyPr/>
          <a:lstStyle/>
          <a:p>
            <a:r>
              <a:rPr lang="en-GB" sz="3200" dirty="0"/>
              <a:t>What is open access?</a:t>
            </a:r>
          </a:p>
        </p:txBody>
      </p:sp>
      <p:sp>
        <p:nvSpPr>
          <p:cNvPr id="8" name="Rectangle 7">
            <a:extLst>
              <a:ext uri="{FF2B5EF4-FFF2-40B4-BE49-F238E27FC236}">
                <a16:creationId xmlns:a16="http://schemas.microsoft.com/office/drawing/2014/main" id="{45276377-0780-4B85-8721-88287D067947}"/>
              </a:ext>
            </a:extLst>
          </p:cNvPr>
          <p:cNvSpPr/>
          <p:nvPr/>
        </p:nvSpPr>
        <p:spPr>
          <a:xfrm>
            <a:off x="222739" y="1147532"/>
            <a:ext cx="8921261" cy="5724644"/>
          </a:xfrm>
          <a:prstGeom prst="rect">
            <a:avLst/>
          </a:prstGeom>
        </p:spPr>
        <p:txBody>
          <a:bodyPr wrap="square">
            <a:spAutoFit/>
          </a:bodyPr>
          <a:lstStyle/>
          <a:p>
            <a:r>
              <a:rPr lang="en-GB" b="1" dirty="0"/>
              <a:t>Open Access </a:t>
            </a:r>
            <a:r>
              <a:rPr lang="en-GB" dirty="0"/>
              <a:t>is the principle that a research output should be presented in a form that allows anyone with internet access to search electronically within the text, read it and download it without charge.</a:t>
            </a:r>
          </a:p>
          <a:p>
            <a:endParaRPr lang="en-GB" dirty="0"/>
          </a:p>
          <a:p>
            <a:r>
              <a:rPr lang="en-GB" dirty="0"/>
              <a:t>The copyright holder of an output can make it open access by applying an </a:t>
            </a:r>
            <a:r>
              <a:rPr lang="en-GB" b="1" dirty="0"/>
              <a:t>open access licence</a:t>
            </a:r>
            <a:r>
              <a:rPr lang="en-GB" dirty="0"/>
              <a:t> to it. </a:t>
            </a:r>
          </a:p>
          <a:p>
            <a:endParaRPr lang="en-GB" b="1" dirty="0"/>
          </a:p>
          <a:p>
            <a:r>
              <a:rPr lang="en-GB" dirty="0"/>
              <a:t>For example, a journal article or dataset with an open access licence can be accessed by anyone, and </a:t>
            </a:r>
          </a:p>
          <a:p>
            <a:r>
              <a:rPr lang="en-GB" dirty="0"/>
              <a:t>there will be no (or very few*) restrictions on </a:t>
            </a:r>
          </a:p>
          <a:p>
            <a:r>
              <a:rPr lang="en-GB" dirty="0"/>
              <a:t>How people can reuse the item.</a:t>
            </a:r>
          </a:p>
          <a:p>
            <a:endParaRPr lang="en-GB" dirty="0"/>
          </a:p>
          <a:p>
            <a:r>
              <a:rPr lang="en-GB" sz="1800" dirty="0">
                <a:solidFill>
                  <a:schemeClr val="tx1">
                    <a:lumMod val="50000"/>
                    <a:lumOff val="50000"/>
                  </a:schemeClr>
                </a:solidFill>
              </a:rPr>
              <a:t>*Common restrictions include: the author must be </a:t>
            </a:r>
          </a:p>
          <a:p>
            <a:r>
              <a:rPr lang="en-GB" sz="1800" dirty="0">
                <a:solidFill>
                  <a:schemeClr val="tx1">
                    <a:lumMod val="50000"/>
                    <a:lumOff val="50000"/>
                  </a:schemeClr>
                </a:solidFill>
              </a:rPr>
              <a:t>acknowledged; any derivative work must also be </a:t>
            </a:r>
          </a:p>
          <a:p>
            <a:r>
              <a:rPr lang="en-GB" sz="1800" dirty="0">
                <a:solidFill>
                  <a:schemeClr val="tx1">
                    <a:lumMod val="50000"/>
                    <a:lumOff val="50000"/>
                  </a:schemeClr>
                </a:solidFill>
              </a:rPr>
              <a:t>open access; only non-commercial reuse permitted.</a:t>
            </a:r>
          </a:p>
        </p:txBody>
      </p:sp>
      <p:pic>
        <p:nvPicPr>
          <p:cNvPr id="4" name="Picture 3" descr="A close up of a sign&#10;&#10;Description automatically generated">
            <a:extLst>
              <a:ext uri="{FF2B5EF4-FFF2-40B4-BE49-F238E27FC236}">
                <a16:creationId xmlns:a16="http://schemas.microsoft.com/office/drawing/2014/main" id="{49AF3A87-86F0-4F78-9B74-055E26380E9D}"/>
              </a:ext>
            </a:extLst>
          </p:cNvPr>
          <p:cNvPicPr>
            <a:picLocks noChangeAspect="1"/>
          </p:cNvPicPr>
          <p:nvPr/>
        </p:nvPicPr>
        <p:blipFill>
          <a:blip r:embed="rId3"/>
          <a:stretch>
            <a:fillRect/>
          </a:stretch>
        </p:blipFill>
        <p:spPr>
          <a:xfrm>
            <a:off x="6543675" y="4551180"/>
            <a:ext cx="2143125" cy="2143125"/>
          </a:xfrm>
          <a:prstGeom prst="rect">
            <a:avLst/>
          </a:prstGeom>
        </p:spPr>
      </p:pic>
    </p:spTree>
    <p:extLst>
      <p:ext uri="{BB962C8B-B14F-4D97-AF65-F5344CB8AC3E}">
        <p14:creationId xmlns:p14="http://schemas.microsoft.com/office/powerpoint/2010/main" val="1267477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707486" y="1698549"/>
            <a:ext cx="4200690" cy="4559637"/>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ＭＳ Ｐゴシック" charset="-128"/>
            </a:endParaRPr>
          </a:p>
        </p:txBody>
      </p:sp>
      <p:sp>
        <p:nvSpPr>
          <p:cNvPr id="4" name="Title 1"/>
          <p:cNvSpPr>
            <a:spLocks noGrp="1"/>
          </p:cNvSpPr>
          <p:nvPr>
            <p:ph type="ctrTitle"/>
          </p:nvPr>
        </p:nvSpPr>
        <p:spPr>
          <a:xfrm>
            <a:off x="647206" y="1696190"/>
            <a:ext cx="3924793" cy="728228"/>
          </a:xfrm>
        </p:spPr>
        <p:txBody>
          <a:bodyPr/>
          <a:lstStyle/>
          <a:p>
            <a:r>
              <a:rPr lang="en-US" dirty="0"/>
              <a:t>What do researchers need to do?</a:t>
            </a:r>
          </a:p>
        </p:txBody>
      </p:sp>
      <p:sp>
        <p:nvSpPr>
          <p:cNvPr id="5" name="Subtitle 2"/>
          <p:cNvSpPr>
            <a:spLocks noGrp="1"/>
          </p:cNvSpPr>
          <p:nvPr>
            <p:ph type="subTitle" idx="1"/>
          </p:nvPr>
        </p:nvSpPr>
        <p:spPr>
          <a:xfrm>
            <a:off x="647206" y="2516696"/>
            <a:ext cx="4260970" cy="3741489"/>
          </a:xfrm>
        </p:spPr>
        <p:txBody>
          <a:bodyPr/>
          <a:lstStyle/>
          <a:p>
            <a:pPr>
              <a:spcBef>
                <a:spcPts val="600"/>
              </a:spcBef>
              <a:defRPr sz="1800">
                <a:solidFill>
                  <a:srgbClr val="000000"/>
                </a:solidFill>
              </a:defRPr>
            </a:pPr>
            <a:r>
              <a:rPr lang="en-GB" sz="1800" dirty="0"/>
              <a:t>When a paper is accepted, make sure it is added to Enlighten:</a:t>
            </a:r>
          </a:p>
          <a:p>
            <a:pPr marL="285750" indent="-285750">
              <a:spcBef>
                <a:spcPts val="600"/>
              </a:spcBef>
              <a:buFont typeface="Arial" panose="020B0604020202020204" pitchFamily="34" charset="0"/>
              <a:buChar char="•"/>
              <a:defRPr sz="1800">
                <a:solidFill>
                  <a:srgbClr val="000000"/>
                </a:solidFill>
              </a:defRPr>
            </a:pPr>
            <a:r>
              <a:rPr lang="en-GB" dirty="0"/>
              <a:t>Notify </a:t>
            </a:r>
            <a:r>
              <a:rPr lang="en-GB" dirty="0">
                <a:solidFill>
                  <a:srgbClr val="0070C0"/>
                </a:solidFill>
              </a:rPr>
              <a:t>research-openaccess@glasgow.ac.uk </a:t>
            </a:r>
          </a:p>
          <a:p>
            <a:pPr marL="285750" indent="-285750">
              <a:spcBef>
                <a:spcPts val="600"/>
              </a:spcBef>
              <a:buFont typeface="Arial" panose="020B0604020202020204" pitchFamily="34" charset="0"/>
              <a:buChar char="•"/>
              <a:defRPr sz="1800">
                <a:solidFill>
                  <a:srgbClr val="000000"/>
                </a:solidFill>
              </a:defRPr>
            </a:pPr>
            <a:r>
              <a:rPr lang="en-GB" b="1" dirty="0">
                <a:solidFill>
                  <a:schemeClr val="tx1"/>
                </a:solidFill>
              </a:rPr>
              <a:t>Include the final accepted manuscript</a:t>
            </a:r>
          </a:p>
          <a:p>
            <a:pPr marL="285750" indent="-285750">
              <a:spcBef>
                <a:spcPts val="600"/>
              </a:spcBef>
              <a:buFont typeface="Arial" panose="020B0604020202020204" pitchFamily="34" charset="0"/>
              <a:buChar char="•"/>
              <a:defRPr sz="1800">
                <a:solidFill>
                  <a:srgbClr val="000000"/>
                </a:solidFill>
              </a:defRPr>
            </a:pPr>
            <a:r>
              <a:rPr lang="en-GB" dirty="0">
                <a:solidFill>
                  <a:schemeClr val="tx1"/>
                </a:solidFill>
              </a:rPr>
              <a:t>Include award* numbers on papers</a:t>
            </a:r>
          </a:p>
          <a:p>
            <a:pPr marL="285750" indent="-285750">
              <a:spcBef>
                <a:spcPts val="600"/>
              </a:spcBef>
              <a:buFont typeface="Arial" panose="020B0604020202020204" pitchFamily="34" charset="0"/>
              <a:buChar char="•"/>
              <a:defRPr sz="1800">
                <a:solidFill>
                  <a:srgbClr val="000000"/>
                </a:solidFill>
              </a:defRPr>
            </a:pPr>
            <a:r>
              <a:rPr lang="en-GB" b="1" dirty="0">
                <a:solidFill>
                  <a:schemeClr val="tx1"/>
                </a:solidFill>
              </a:rPr>
              <a:t>Don’t agree to pay if don’t have ££</a:t>
            </a:r>
          </a:p>
          <a:p>
            <a:pPr marL="285750" indent="-285750">
              <a:spcBef>
                <a:spcPts val="600"/>
              </a:spcBef>
              <a:buFont typeface="Arial" panose="020B0604020202020204" pitchFamily="34" charset="0"/>
              <a:buChar char="•"/>
              <a:defRPr sz="1800">
                <a:solidFill>
                  <a:srgbClr val="000000"/>
                </a:solidFill>
              </a:defRPr>
            </a:pPr>
            <a:r>
              <a:rPr lang="en-GB" dirty="0">
                <a:solidFill>
                  <a:schemeClr val="tx1"/>
                </a:solidFill>
              </a:rPr>
              <a:t>Use University email address and affiliation</a:t>
            </a:r>
          </a:p>
          <a:p>
            <a:pPr marL="285750" indent="-285750">
              <a:spcBef>
                <a:spcPts val="600"/>
              </a:spcBef>
              <a:buFont typeface="Arial" panose="020B0604020202020204" pitchFamily="34" charset="0"/>
              <a:buChar char="•"/>
              <a:defRPr sz="1800">
                <a:solidFill>
                  <a:srgbClr val="000000"/>
                </a:solidFill>
              </a:defRPr>
            </a:pPr>
            <a:endParaRPr lang="en-GB" dirty="0">
              <a:solidFill>
                <a:schemeClr val="tx1"/>
              </a:solidFill>
            </a:endParaRPr>
          </a:p>
          <a:p>
            <a:pPr marL="285750" indent="-285750">
              <a:spcBef>
                <a:spcPts val="600"/>
              </a:spcBef>
              <a:buFont typeface="Arial" panose="020B0604020202020204" pitchFamily="34" charset="0"/>
              <a:buChar char="•"/>
              <a:defRPr sz="1800">
                <a:solidFill>
                  <a:srgbClr val="000000"/>
                </a:solidFill>
              </a:defRPr>
            </a:pPr>
            <a:r>
              <a:rPr lang="en-GB" dirty="0">
                <a:solidFill>
                  <a:schemeClr val="tx1"/>
                </a:solidFill>
              </a:rPr>
              <a:t>*</a:t>
            </a:r>
            <a:r>
              <a:rPr lang="en-GB" sz="1200" dirty="0">
                <a:solidFill>
                  <a:schemeClr val="tx1"/>
                </a:solidFill>
              </a:rPr>
              <a:t>The funds available are based on awards to the University </a:t>
            </a:r>
          </a:p>
        </p:txBody>
      </p:sp>
    </p:spTree>
    <p:extLst>
      <p:ext uri="{BB962C8B-B14F-4D97-AF65-F5344CB8AC3E}">
        <p14:creationId xmlns:p14="http://schemas.microsoft.com/office/powerpoint/2010/main" val="167559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707486" y="1698549"/>
            <a:ext cx="3864513" cy="4559637"/>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ＭＳ Ｐゴシック" charset="-128"/>
            </a:endParaRPr>
          </a:p>
        </p:txBody>
      </p:sp>
      <p:sp>
        <p:nvSpPr>
          <p:cNvPr id="4" name="Title 1"/>
          <p:cNvSpPr>
            <a:spLocks noGrp="1"/>
          </p:cNvSpPr>
          <p:nvPr>
            <p:ph type="ctrTitle"/>
          </p:nvPr>
        </p:nvSpPr>
        <p:spPr>
          <a:xfrm>
            <a:off x="647206" y="1696190"/>
            <a:ext cx="3924793" cy="728228"/>
          </a:xfrm>
        </p:spPr>
        <p:txBody>
          <a:bodyPr/>
          <a:lstStyle/>
          <a:p>
            <a:r>
              <a:rPr lang="en-US" dirty="0"/>
              <a:t>What does the Library do?</a:t>
            </a:r>
          </a:p>
        </p:txBody>
      </p:sp>
      <p:sp>
        <p:nvSpPr>
          <p:cNvPr id="5" name="Subtitle 2"/>
          <p:cNvSpPr>
            <a:spLocks noGrp="1"/>
          </p:cNvSpPr>
          <p:nvPr>
            <p:ph type="subTitle" idx="1"/>
          </p:nvPr>
        </p:nvSpPr>
        <p:spPr>
          <a:xfrm>
            <a:off x="647206" y="2516696"/>
            <a:ext cx="3924793" cy="3741489"/>
          </a:xfrm>
        </p:spPr>
        <p:txBody>
          <a:bodyPr/>
          <a:lstStyle/>
          <a:p>
            <a:pPr marL="342900" indent="-342900">
              <a:lnSpc>
                <a:spcPct val="80000"/>
              </a:lnSpc>
              <a:spcBef>
                <a:spcPts val="1200"/>
              </a:spcBef>
              <a:buFont typeface="Arial" panose="020B0604020202020204" pitchFamily="34" charset="0"/>
              <a:buChar char="•"/>
              <a:defRPr sz="1800">
                <a:solidFill>
                  <a:srgbClr val="000000"/>
                </a:solidFill>
              </a:defRPr>
            </a:pPr>
            <a:r>
              <a:rPr lang="en-GB" dirty="0">
                <a:latin typeface="Arial"/>
                <a:ea typeface="Arial"/>
                <a:cs typeface="Arial"/>
                <a:sym typeface="Arial"/>
              </a:rPr>
              <a:t>Check funder requirements</a:t>
            </a:r>
          </a:p>
          <a:p>
            <a:pPr marL="342900" indent="-342900">
              <a:lnSpc>
                <a:spcPct val="80000"/>
              </a:lnSpc>
              <a:spcBef>
                <a:spcPts val="1200"/>
              </a:spcBef>
              <a:buFont typeface="Arial" panose="020B0604020202020204" pitchFamily="34" charset="0"/>
              <a:buChar char="•"/>
              <a:defRPr sz="1800">
                <a:solidFill>
                  <a:srgbClr val="000000"/>
                </a:solidFill>
              </a:defRPr>
            </a:pPr>
            <a:r>
              <a:rPr lang="en-GB" dirty="0">
                <a:latin typeface="Arial"/>
                <a:ea typeface="Arial"/>
                <a:cs typeface="Arial"/>
                <a:sym typeface="Arial"/>
              </a:rPr>
              <a:t>Check the publisher copyright policy</a:t>
            </a:r>
          </a:p>
          <a:p>
            <a:pPr marL="342900" indent="-342900">
              <a:lnSpc>
                <a:spcPct val="80000"/>
              </a:lnSpc>
              <a:spcBef>
                <a:spcPts val="1200"/>
              </a:spcBef>
              <a:buFont typeface="Arial" panose="020B0604020202020204" pitchFamily="34" charset="0"/>
              <a:buChar char="•"/>
              <a:defRPr sz="1800">
                <a:solidFill>
                  <a:srgbClr val="000000"/>
                </a:solidFill>
              </a:defRPr>
            </a:pPr>
            <a:r>
              <a:rPr lang="en-GB" dirty="0">
                <a:latin typeface="Arial"/>
                <a:ea typeface="Arial"/>
                <a:cs typeface="Arial"/>
                <a:sym typeface="Arial"/>
              </a:rPr>
              <a:t>Act as researcher’s memory</a:t>
            </a:r>
          </a:p>
          <a:p>
            <a:pPr marL="342900" indent="-342900">
              <a:lnSpc>
                <a:spcPct val="80000"/>
              </a:lnSpc>
              <a:spcBef>
                <a:spcPts val="1200"/>
              </a:spcBef>
              <a:buFont typeface="Arial" panose="020B0604020202020204" pitchFamily="34" charset="0"/>
              <a:buChar char="•"/>
              <a:defRPr sz="1800">
                <a:solidFill>
                  <a:srgbClr val="000000"/>
                </a:solidFill>
              </a:defRPr>
            </a:pPr>
            <a:r>
              <a:rPr lang="en-GB" dirty="0">
                <a:latin typeface="Arial"/>
                <a:ea typeface="Arial"/>
                <a:cs typeface="Arial"/>
                <a:sym typeface="Arial"/>
              </a:rPr>
              <a:t>Pay from UKRI or Charities Open Access funds if appropriate</a:t>
            </a:r>
          </a:p>
          <a:p>
            <a:pPr marL="342900" indent="-342900">
              <a:lnSpc>
                <a:spcPct val="80000"/>
              </a:lnSpc>
              <a:spcBef>
                <a:spcPts val="1200"/>
              </a:spcBef>
              <a:buFont typeface="Arial" panose="020B0604020202020204" pitchFamily="34" charset="0"/>
              <a:buChar char="•"/>
              <a:defRPr sz="1800">
                <a:solidFill>
                  <a:srgbClr val="000000"/>
                </a:solidFill>
              </a:defRPr>
            </a:pPr>
            <a:r>
              <a:rPr lang="en-GB" dirty="0">
                <a:latin typeface="Arial"/>
                <a:ea typeface="Arial"/>
                <a:cs typeface="Arial"/>
                <a:sym typeface="Arial"/>
              </a:rPr>
              <a:t>Deposit manuscript and release after embargo</a:t>
            </a:r>
          </a:p>
          <a:p>
            <a:pPr marL="342900" indent="-342900">
              <a:lnSpc>
                <a:spcPct val="80000"/>
              </a:lnSpc>
              <a:spcBef>
                <a:spcPts val="1200"/>
              </a:spcBef>
              <a:buFont typeface="Arial" panose="020B0604020202020204" pitchFamily="34" charset="0"/>
              <a:buChar char="•"/>
              <a:defRPr sz="1800">
                <a:solidFill>
                  <a:srgbClr val="000000"/>
                </a:solidFill>
              </a:defRPr>
            </a:pPr>
            <a:r>
              <a:rPr lang="en-GB" dirty="0">
                <a:latin typeface="Arial"/>
                <a:ea typeface="Arial"/>
                <a:cs typeface="Arial"/>
                <a:sym typeface="Arial"/>
              </a:rPr>
              <a:t>Compliance reporting and checking</a:t>
            </a:r>
          </a:p>
          <a:p>
            <a:endParaRPr lang="en-US" dirty="0"/>
          </a:p>
        </p:txBody>
      </p:sp>
    </p:spTree>
    <p:extLst>
      <p:ext uri="{BB962C8B-B14F-4D97-AF65-F5344CB8AC3E}">
        <p14:creationId xmlns:p14="http://schemas.microsoft.com/office/powerpoint/2010/main" val="1898167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707486" y="1698549"/>
            <a:ext cx="3524545" cy="4559637"/>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ＭＳ Ｐゴシック" charset="-128"/>
            </a:endParaRPr>
          </a:p>
        </p:txBody>
      </p:sp>
      <p:sp>
        <p:nvSpPr>
          <p:cNvPr id="4" name="Title 1"/>
          <p:cNvSpPr>
            <a:spLocks noGrp="1"/>
          </p:cNvSpPr>
          <p:nvPr>
            <p:ph type="ctrTitle"/>
          </p:nvPr>
        </p:nvSpPr>
        <p:spPr>
          <a:xfrm>
            <a:off x="647207" y="1696190"/>
            <a:ext cx="3924793" cy="728228"/>
          </a:xfrm>
        </p:spPr>
        <p:txBody>
          <a:bodyPr/>
          <a:lstStyle/>
          <a:p>
            <a:r>
              <a:rPr lang="en-US" dirty="0"/>
              <a:t>Open Access to </a:t>
            </a:r>
            <a:br>
              <a:rPr lang="en-US" dirty="0"/>
            </a:br>
            <a:r>
              <a:rPr lang="en-US" dirty="0"/>
              <a:t>Research Data</a:t>
            </a:r>
          </a:p>
        </p:txBody>
      </p:sp>
      <p:sp>
        <p:nvSpPr>
          <p:cNvPr id="5" name="Subtitle 2"/>
          <p:cNvSpPr>
            <a:spLocks noGrp="1"/>
          </p:cNvSpPr>
          <p:nvPr>
            <p:ph type="subTitle" idx="1"/>
          </p:nvPr>
        </p:nvSpPr>
        <p:spPr>
          <a:xfrm>
            <a:off x="647206" y="2516696"/>
            <a:ext cx="3584825" cy="3741489"/>
          </a:xfrm>
        </p:spPr>
        <p:txBody>
          <a:bodyPr/>
          <a:lstStyle/>
          <a:p>
            <a:pPr>
              <a:spcBef>
                <a:spcPts val="600"/>
              </a:spcBef>
              <a:defRPr sz="1800">
                <a:solidFill>
                  <a:srgbClr val="000000"/>
                </a:solidFill>
              </a:defRPr>
            </a:pPr>
            <a:r>
              <a:rPr lang="en-GB" dirty="0"/>
              <a:t>Funders and the University also expect data to be made open access where appropriate.</a:t>
            </a:r>
          </a:p>
          <a:p>
            <a:pPr marL="285750" indent="-285750">
              <a:spcBef>
                <a:spcPts val="600"/>
              </a:spcBef>
              <a:buFont typeface="Arial" panose="020B0604020202020204" pitchFamily="34" charset="0"/>
              <a:buChar char="•"/>
              <a:defRPr sz="1800">
                <a:solidFill>
                  <a:srgbClr val="000000"/>
                </a:solidFill>
              </a:defRPr>
            </a:pPr>
            <a:endParaRPr lang="en-GB" dirty="0"/>
          </a:p>
          <a:p>
            <a:pPr>
              <a:spcBef>
                <a:spcPts val="600"/>
              </a:spcBef>
              <a:defRPr sz="1800">
                <a:solidFill>
                  <a:srgbClr val="000000"/>
                </a:solidFill>
              </a:defRPr>
            </a:pPr>
            <a:r>
              <a:rPr lang="en-GB" dirty="0"/>
              <a:t>See </a:t>
            </a:r>
            <a:r>
              <a:rPr lang="en-GB" sz="1800" dirty="0">
                <a:hlinkClick r:id="rId4"/>
              </a:rPr>
              <a:t>https://www.gla.ac.uk/myglasgow/datamanagement/</a:t>
            </a:r>
            <a:r>
              <a:rPr lang="en-GB" sz="1800" dirty="0"/>
              <a:t> for more info.</a:t>
            </a:r>
            <a:endParaRPr lang="en-GB" dirty="0"/>
          </a:p>
        </p:txBody>
      </p:sp>
    </p:spTree>
    <p:extLst>
      <p:ext uri="{BB962C8B-B14F-4D97-AF65-F5344CB8AC3E}">
        <p14:creationId xmlns:p14="http://schemas.microsoft.com/office/powerpoint/2010/main" val="372196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 name="Group 2"/>
          <p:cNvGrpSpPr/>
          <p:nvPr/>
        </p:nvGrpSpPr>
        <p:grpSpPr>
          <a:xfrm>
            <a:off x="3436328" y="5890357"/>
            <a:ext cx="5581579" cy="704797"/>
            <a:chOff x="3851920" y="4371950"/>
            <a:chExt cx="5581579" cy="704797"/>
          </a:xfrm>
        </p:grpSpPr>
        <p:pic>
          <p:nvPicPr>
            <p:cNvPr id="4" name="Picture 3"/>
            <p:cNvPicPr>
              <a:picLocks noChangeAspect="1"/>
            </p:cNvPicPr>
            <p:nvPr/>
          </p:nvPicPr>
          <p:blipFill>
            <a:blip r:embed="rId4"/>
            <a:stretch>
              <a:fillRect/>
            </a:stretch>
          </p:blipFill>
          <p:spPr>
            <a:xfrm>
              <a:off x="3872447" y="4426272"/>
              <a:ext cx="201600" cy="201600"/>
            </a:xfrm>
            <a:prstGeom prst="rect">
              <a:avLst/>
            </a:prstGeom>
          </p:spPr>
        </p:pic>
        <p:pic>
          <p:nvPicPr>
            <p:cNvPr id="5" name="Picture 4"/>
            <p:cNvPicPr>
              <a:picLocks noChangeAspect="1"/>
            </p:cNvPicPr>
            <p:nvPr/>
          </p:nvPicPr>
          <p:blipFill>
            <a:blip r:embed="rId5"/>
            <a:stretch>
              <a:fillRect/>
            </a:stretch>
          </p:blipFill>
          <p:spPr>
            <a:xfrm>
              <a:off x="3851920" y="4786583"/>
              <a:ext cx="242653" cy="201600"/>
            </a:xfrm>
            <a:prstGeom prst="rect">
              <a:avLst/>
            </a:prstGeom>
          </p:spPr>
        </p:pic>
        <p:sp>
          <p:nvSpPr>
            <p:cNvPr id="6" name="TextBox 5"/>
            <p:cNvSpPr txBox="1"/>
            <p:nvPr/>
          </p:nvSpPr>
          <p:spPr>
            <a:xfrm>
              <a:off x="4003974" y="4371950"/>
              <a:ext cx="1680647" cy="193899"/>
            </a:xfrm>
            <a:prstGeom prst="rect">
              <a:avLst/>
            </a:prstGeom>
            <a:noFill/>
          </p:spPr>
          <p:txBody>
            <a:bodyPr wrap="square" rtlCol="0">
              <a:spAutoFit/>
            </a:bodyPr>
            <a:lstStyle/>
            <a:p>
              <a:r>
                <a:rPr lang="en-US" sz="1200" dirty="0">
                  <a:solidFill>
                    <a:schemeClr val="bg1"/>
                  </a:solidFill>
                  <a:latin typeface="+mn-lt"/>
                  <a:cs typeface="Helvetica"/>
                </a:rPr>
                <a:t>/</a:t>
              </a:r>
              <a:r>
                <a:rPr lang="en-US" sz="1200" b="1" dirty="0" err="1">
                  <a:solidFill>
                    <a:schemeClr val="bg1"/>
                  </a:solidFill>
                  <a:latin typeface="+mn-lt"/>
                  <a:cs typeface="Helvetica"/>
                </a:rPr>
                <a:t>glasgowuniversity</a:t>
              </a:r>
              <a:endParaRPr lang="en-US" sz="1200" b="1" dirty="0">
                <a:solidFill>
                  <a:schemeClr val="bg1"/>
                </a:solidFill>
                <a:latin typeface="+mn-lt"/>
                <a:cs typeface="Helvetica"/>
              </a:endParaRPr>
            </a:p>
          </p:txBody>
        </p:sp>
        <p:sp>
          <p:nvSpPr>
            <p:cNvPr id="7" name="TextBox 6"/>
            <p:cNvSpPr txBox="1"/>
            <p:nvPr/>
          </p:nvSpPr>
          <p:spPr>
            <a:xfrm>
              <a:off x="4010741" y="4711982"/>
              <a:ext cx="1409756" cy="276999"/>
            </a:xfrm>
            <a:prstGeom prst="rect">
              <a:avLst/>
            </a:prstGeom>
            <a:noFill/>
          </p:spPr>
          <p:txBody>
            <a:bodyPr wrap="square" rtlCol="0">
              <a:spAutoFit/>
            </a:bodyPr>
            <a:lstStyle/>
            <a:p>
              <a:r>
                <a:rPr lang="en-US" sz="1200" dirty="0">
                  <a:solidFill>
                    <a:schemeClr val="bg1"/>
                  </a:solidFill>
                  <a:latin typeface="+mn-lt"/>
                  <a:cs typeface="Helvetica"/>
                </a:rPr>
                <a:t>@</a:t>
              </a:r>
              <a:r>
                <a:rPr lang="en-US" sz="1200" b="1" dirty="0" err="1">
                  <a:solidFill>
                    <a:schemeClr val="bg1"/>
                  </a:solidFill>
                  <a:latin typeface="+mn-lt"/>
                  <a:cs typeface="Helvetica"/>
                </a:rPr>
                <a:t>UofGlasgow</a:t>
              </a:r>
              <a:endParaRPr lang="en-US" sz="1200" b="1" dirty="0">
                <a:solidFill>
                  <a:schemeClr val="bg1"/>
                </a:solidFill>
                <a:latin typeface="+mn-lt"/>
                <a:cs typeface="Helvetica"/>
              </a:endParaRPr>
            </a:p>
          </p:txBody>
        </p:sp>
        <p:pic>
          <p:nvPicPr>
            <p:cNvPr id="8" name="Picture 7"/>
            <p:cNvPicPr>
              <a:picLocks noChangeAspect="1"/>
            </p:cNvPicPr>
            <p:nvPr/>
          </p:nvPicPr>
          <p:blipFill>
            <a:blip r:embed="rId6"/>
            <a:stretch>
              <a:fillRect/>
            </a:stretch>
          </p:blipFill>
          <p:spPr>
            <a:xfrm>
              <a:off x="5511414" y="4426272"/>
              <a:ext cx="201600" cy="201600"/>
            </a:xfrm>
            <a:prstGeom prst="rect">
              <a:avLst/>
            </a:prstGeom>
          </p:spPr>
        </p:pic>
        <p:sp>
          <p:nvSpPr>
            <p:cNvPr id="9" name="TextBox 8"/>
            <p:cNvSpPr txBox="1"/>
            <p:nvPr/>
          </p:nvSpPr>
          <p:spPr>
            <a:xfrm>
              <a:off x="5713014" y="4371950"/>
              <a:ext cx="1387068" cy="155122"/>
            </a:xfrm>
            <a:prstGeom prst="rect">
              <a:avLst/>
            </a:prstGeom>
            <a:noFill/>
          </p:spPr>
          <p:txBody>
            <a:bodyPr wrap="square" rtlCol="0">
              <a:spAutoFit/>
            </a:bodyPr>
            <a:lstStyle/>
            <a:p>
              <a:r>
                <a:rPr lang="en-US" sz="1200" b="1" dirty="0">
                  <a:solidFill>
                    <a:schemeClr val="bg1"/>
                  </a:solidFill>
                  <a:latin typeface="+mn-lt"/>
                  <a:cs typeface="Helvetica"/>
                </a:rPr>
                <a:t>@</a:t>
              </a:r>
              <a:r>
                <a:rPr lang="en-US" sz="1200" b="1" dirty="0" err="1">
                  <a:solidFill>
                    <a:schemeClr val="bg1"/>
                  </a:solidFill>
                  <a:latin typeface="+mn-lt"/>
                  <a:cs typeface="Helvetica"/>
                </a:rPr>
                <a:t>UofGlasgow</a:t>
              </a:r>
              <a:endParaRPr lang="en-US" sz="1200" b="1" dirty="0">
                <a:solidFill>
                  <a:schemeClr val="bg1"/>
                </a:solidFill>
                <a:latin typeface="+mn-lt"/>
                <a:cs typeface="Helvetica"/>
              </a:endParaRPr>
            </a:p>
          </p:txBody>
        </p:sp>
        <p:pic>
          <p:nvPicPr>
            <p:cNvPr id="10" name="Picture 3" descr="C:\Users\am384c\Desktop\vin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1297" y="4773817"/>
              <a:ext cx="201600" cy="201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m384c\Desktop\snapcha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8959" y="4766302"/>
              <a:ext cx="201600" cy="201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987273" y="4711982"/>
              <a:ext cx="1387068" cy="155120"/>
            </a:xfrm>
            <a:prstGeom prst="rect">
              <a:avLst/>
            </a:prstGeom>
            <a:noFill/>
          </p:spPr>
          <p:txBody>
            <a:bodyPr wrap="square" rtlCol="0">
              <a:spAutoFit/>
            </a:bodyPr>
            <a:lstStyle/>
            <a:p>
              <a:r>
                <a:rPr lang="en-US" sz="1200" b="1" dirty="0" err="1">
                  <a:solidFill>
                    <a:schemeClr val="bg1"/>
                  </a:solidFill>
                  <a:latin typeface="+mn-lt"/>
                  <a:cs typeface="Helvetica"/>
                </a:rPr>
                <a:t>UofGlasgow</a:t>
              </a:r>
              <a:endParaRPr lang="en-US" sz="1200" b="1" dirty="0">
                <a:solidFill>
                  <a:schemeClr val="bg1"/>
                </a:solidFill>
                <a:latin typeface="+mn-lt"/>
                <a:cs typeface="Helvetica"/>
              </a:endParaRPr>
            </a:p>
          </p:txBody>
        </p:sp>
        <p:pic>
          <p:nvPicPr>
            <p:cNvPr id="13" name="Shape 150"/>
            <p:cNvPicPr preferRelativeResize="0">
              <a:picLocks noChangeAspect="1"/>
            </p:cNvPicPr>
            <p:nvPr/>
          </p:nvPicPr>
          <p:blipFill>
            <a:blip r:embed="rId9">
              <a:alphaModFix/>
            </a:blip>
            <a:stretch>
              <a:fillRect/>
            </a:stretch>
          </p:blipFill>
          <p:spPr>
            <a:xfrm>
              <a:off x="8257071" y="4612346"/>
              <a:ext cx="201600" cy="201600"/>
            </a:xfrm>
            <a:prstGeom prst="rect">
              <a:avLst/>
            </a:prstGeom>
            <a:noFill/>
            <a:ln>
              <a:noFill/>
            </a:ln>
          </p:spPr>
        </p:pic>
        <p:pic>
          <p:nvPicPr>
            <p:cNvPr id="14" name="Picture 13"/>
            <p:cNvPicPr>
              <a:picLocks noChangeAspect="1"/>
            </p:cNvPicPr>
            <p:nvPr/>
          </p:nvPicPr>
          <p:blipFill>
            <a:blip r:embed="rId10"/>
            <a:stretch>
              <a:fillRect/>
            </a:stretch>
          </p:blipFill>
          <p:spPr>
            <a:xfrm>
              <a:off x="7960820" y="4612346"/>
              <a:ext cx="201599" cy="201600"/>
            </a:xfrm>
            <a:prstGeom prst="rect">
              <a:avLst/>
            </a:prstGeom>
          </p:spPr>
        </p:pic>
        <p:pic>
          <p:nvPicPr>
            <p:cNvPr id="15" name="Picture 14"/>
            <p:cNvPicPr>
              <a:picLocks noChangeAspect="1"/>
            </p:cNvPicPr>
            <p:nvPr/>
          </p:nvPicPr>
          <p:blipFill rotWithShape="1">
            <a:blip r:embed="rId11"/>
            <a:srcRect l="2659" t="2922" r="3142" b="3299"/>
            <a:stretch/>
          </p:blipFill>
          <p:spPr>
            <a:xfrm>
              <a:off x="7685424" y="4614252"/>
              <a:ext cx="207067" cy="201600"/>
            </a:xfrm>
            <a:prstGeom prst="rect">
              <a:avLst/>
            </a:prstGeom>
          </p:spPr>
        </p:pic>
        <p:pic>
          <p:nvPicPr>
            <p:cNvPr id="16" name="Picture 15"/>
            <p:cNvPicPr>
              <a:picLocks noChangeAspect="1"/>
            </p:cNvPicPr>
            <p:nvPr/>
          </p:nvPicPr>
          <p:blipFill>
            <a:blip r:embed="rId12"/>
            <a:stretch>
              <a:fillRect/>
            </a:stretch>
          </p:blipFill>
          <p:spPr>
            <a:xfrm>
              <a:off x="8535118" y="4610057"/>
              <a:ext cx="201600" cy="201600"/>
            </a:xfrm>
            <a:prstGeom prst="rect">
              <a:avLst/>
            </a:prstGeom>
          </p:spPr>
        </p:pic>
        <p:pic>
          <p:nvPicPr>
            <p:cNvPr id="17" name="Picture 16"/>
            <p:cNvPicPr>
              <a:picLocks noChangeAspect="1"/>
            </p:cNvPicPr>
            <p:nvPr/>
          </p:nvPicPr>
          <p:blipFill>
            <a:blip r:embed="rId13"/>
            <a:stretch>
              <a:fillRect/>
            </a:stretch>
          </p:blipFill>
          <p:spPr>
            <a:xfrm>
              <a:off x="7389486" y="4614252"/>
              <a:ext cx="201600" cy="201600"/>
            </a:xfrm>
            <a:prstGeom prst="rect">
              <a:avLst/>
            </a:prstGeom>
          </p:spPr>
        </p:pic>
        <p:sp>
          <p:nvSpPr>
            <p:cNvPr id="18" name="TextBox 17"/>
            <p:cNvSpPr txBox="1"/>
            <p:nvPr/>
          </p:nvSpPr>
          <p:spPr>
            <a:xfrm>
              <a:off x="7236296" y="4861303"/>
              <a:ext cx="2197203" cy="215444"/>
            </a:xfrm>
            <a:prstGeom prst="rect">
              <a:avLst/>
            </a:prstGeom>
            <a:noFill/>
          </p:spPr>
          <p:txBody>
            <a:bodyPr wrap="square" rtlCol="0">
              <a:spAutoFit/>
            </a:bodyPr>
            <a:lstStyle/>
            <a:p>
              <a:r>
                <a:rPr lang="en-US" sz="800" b="1" dirty="0">
                  <a:solidFill>
                    <a:schemeClr val="bg1"/>
                  </a:solidFill>
                  <a:latin typeface="+mn-lt"/>
                  <a:cs typeface="Helvetica"/>
                </a:rPr>
                <a:t>Search: University of Glasgow</a:t>
              </a:r>
            </a:p>
          </p:txBody>
        </p:sp>
      </p:grpSp>
      <p:sp>
        <p:nvSpPr>
          <p:cNvPr id="19" name="Title 1"/>
          <p:cNvSpPr txBox="1">
            <a:spLocks/>
          </p:cNvSpPr>
          <p:nvPr/>
        </p:nvSpPr>
        <p:spPr>
          <a:xfrm>
            <a:off x="735991" y="1981226"/>
            <a:ext cx="5184775" cy="1182405"/>
          </a:xfrm>
          <a:prstGeom prst="rect">
            <a:avLst/>
          </a:prstGeom>
        </p:spPr>
        <p:txBody>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defRPr/>
            </a:pPr>
            <a:r>
              <a:rPr lang="en-US" sz="4400" kern="0" dirty="0">
                <a:solidFill>
                  <a:schemeClr val="bg1"/>
                </a:solidFill>
              </a:rPr>
              <a:t>Other Hints and Tips</a:t>
            </a:r>
          </a:p>
        </p:txBody>
      </p:sp>
      <p:sp>
        <p:nvSpPr>
          <p:cNvPr id="20" name="Content Placeholder 2"/>
          <p:cNvSpPr txBox="1">
            <a:spLocks/>
          </p:cNvSpPr>
          <p:nvPr/>
        </p:nvSpPr>
        <p:spPr bwMode="auto">
          <a:xfrm>
            <a:off x="735991" y="3309764"/>
            <a:ext cx="5400675" cy="100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600" spc="-30">
                <a:solidFill>
                  <a:srgbClr val="002D4A"/>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endParaRPr lang="en-US" altLang="en-US" kern="0" dirty="0">
              <a:solidFill>
                <a:schemeClr val="bg1"/>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11972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372A2-982C-47CF-B2E0-3A10868B01FB}"/>
              </a:ext>
            </a:extLst>
          </p:cNvPr>
          <p:cNvSpPr>
            <a:spLocks noGrp="1"/>
          </p:cNvSpPr>
          <p:nvPr>
            <p:ph type="title"/>
          </p:nvPr>
        </p:nvSpPr>
        <p:spPr/>
        <p:txBody>
          <a:bodyPr/>
          <a:lstStyle/>
          <a:p>
            <a:r>
              <a:rPr lang="en-GB" dirty="0"/>
              <a:t>Identifying Trusted Journals</a:t>
            </a:r>
          </a:p>
        </p:txBody>
      </p:sp>
      <p:sp>
        <p:nvSpPr>
          <p:cNvPr id="3" name="Content Placeholder 2">
            <a:extLst>
              <a:ext uri="{FF2B5EF4-FFF2-40B4-BE49-F238E27FC236}">
                <a16:creationId xmlns:a16="http://schemas.microsoft.com/office/drawing/2014/main" id="{E0E18F89-42FB-44C5-8D56-970240AD84A4}"/>
              </a:ext>
            </a:extLst>
          </p:cNvPr>
          <p:cNvSpPr>
            <a:spLocks noGrp="1"/>
          </p:cNvSpPr>
          <p:nvPr>
            <p:ph sz="quarter" idx="10"/>
          </p:nvPr>
        </p:nvSpPr>
        <p:spPr/>
        <p:txBody>
          <a:bodyPr/>
          <a:lstStyle/>
          <a:p>
            <a:pPr>
              <a:buFont typeface="Arial" panose="020B0604020202020204" pitchFamily="34" charset="0"/>
              <a:buChar char="•"/>
            </a:pPr>
            <a:r>
              <a:rPr lang="en-GB" sz="2400" dirty="0"/>
              <a:t>Most publishers are reputable.</a:t>
            </a:r>
          </a:p>
          <a:p>
            <a:pPr>
              <a:buFont typeface="Arial" panose="020B0604020202020204" pitchFamily="34" charset="0"/>
              <a:buChar char="•"/>
            </a:pPr>
            <a:r>
              <a:rPr lang="en-GB" sz="2400" dirty="0"/>
              <a:t>Beware of those that do not deliver appropriate standards of peer review and service.  </a:t>
            </a:r>
          </a:p>
          <a:p>
            <a:pPr>
              <a:buFont typeface="Arial" panose="020B0604020202020204" pitchFamily="34" charset="0"/>
              <a:buChar char="•"/>
            </a:pPr>
            <a:r>
              <a:rPr lang="en-GB" sz="2400" dirty="0"/>
              <a:t>These are sometimes known as ‘predatory’ journals.</a:t>
            </a:r>
          </a:p>
          <a:p>
            <a:pPr>
              <a:buFont typeface="Arial" panose="020B0604020202020204" pitchFamily="34" charset="0"/>
              <a:buChar char="•"/>
            </a:pPr>
            <a:r>
              <a:rPr lang="en-GB" sz="2400" dirty="0"/>
              <a:t>Use a practical checklist such as </a:t>
            </a:r>
            <a:r>
              <a:rPr lang="en-GB" sz="2400" dirty="0">
                <a:hlinkClick r:id="rId3" tooltip="https://thinkchecksubmit.org/"/>
              </a:rPr>
              <a:t>https://thinkchecksubmit.org/</a:t>
            </a:r>
            <a:r>
              <a:rPr lang="en-GB" sz="2400" dirty="0"/>
              <a:t> to help identify trusted journals</a:t>
            </a:r>
          </a:p>
          <a:p>
            <a:pPr>
              <a:buFont typeface="Arial" panose="020B0604020202020204" pitchFamily="34" charset="0"/>
              <a:buChar char="•"/>
            </a:pPr>
            <a:r>
              <a:rPr lang="en-GB" sz="2400" dirty="0"/>
              <a:t>Trusted journals will usually be indexed in a suitable database.   See </a:t>
            </a:r>
            <a:r>
              <a:rPr lang="en-GB" sz="2400" dirty="0">
                <a:hlinkClick r:id="rId4"/>
              </a:rPr>
              <a:t>https://www.gla.ac.uk/myglasgow/library/specificsearch/databasesbysubject/</a:t>
            </a:r>
            <a:r>
              <a:rPr lang="en-GB" sz="2400" dirty="0"/>
              <a:t> </a:t>
            </a:r>
          </a:p>
        </p:txBody>
      </p:sp>
    </p:spTree>
    <p:extLst>
      <p:ext uri="{BB962C8B-B14F-4D97-AF65-F5344CB8AC3E}">
        <p14:creationId xmlns:p14="http://schemas.microsoft.com/office/powerpoint/2010/main" val="253655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A920635-09A7-5642-A47F-EF4C789CF716}"/>
              </a:ext>
            </a:extLst>
          </p:cNvPr>
          <p:cNvGraphicFramePr>
            <a:graphicFrameLocks noGrp="1"/>
          </p:cNvGraphicFramePr>
          <p:nvPr>
            <p:extLst>
              <p:ext uri="{D42A27DB-BD31-4B8C-83A1-F6EECF244321}">
                <p14:modId xmlns:p14="http://schemas.microsoft.com/office/powerpoint/2010/main" val="1166642935"/>
              </p:ext>
            </p:extLst>
          </p:nvPr>
        </p:nvGraphicFramePr>
        <p:xfrm>
          <a:off x="1864521" y="344815"/>
          <a:ext cx="7311628" cy="5427057"/>
        </p:xfrm>
        <a:graphic>
          <a:graphicData uri="http://schemas.openxmlformats.org/drawingml/2006/table">
            <a:tbl>
              <a:tblPr firstRow="1" bandRow="1">
                <a:tableStyleId>{793D81CF-94F2-401A-BA57-92F5A7B2D0C5}</a:tableStyleId>
              </a:tblPr>
              <a:tblGrid>
                <a:gridCol w="1360884">
                  <a:extLst>
                    <a:ext uri="{9D8B030D-6E8A-4147-A177-3AD203B41FA5}">
                      <a16:colId xmlns:a16="http://schemas.microsoft.com/office/drawing/2014/main" val="20000"/>
                    </a:ext>
                  </a:extLst>
                </a:gridCol>
                <a:gridCol w="5950744">
                  <a:extLst>
                    <a:ext uri="{9D8B030D-6E8A-4147-A177-3AD203B41FA5}">
                      <a16:colId xmlns:a16="http://schemas.microsoft.com/office/drawing/2014/main" val="20001"/>
                    </a:ext>
                  </a:extLst>
                </a:gridCol>
              </a:tblGrid>
              <a:tr h="230189">
                <a:tc>
                  <a:txBody>
                    <a:bodyPr/>
                    <a:lstStyle>
                      <a:lvl1pPr marL="0" algn="l" defTabSz="609585" rtl="0" eaLnBrk="1" latinLnBrk="0" hangingPunct="1">
                        <a:defRPr sz="2400" b="1" kern="1200">
                          <a:solidFill>
                            <a:schemeClr val="lt1"/>
                          </a:solidFill>
                          <a:latin typeface="Century Gothic"/>
                        </a:defRPr>
                      </a:lvl1pPr>
                      <a:lvl2pPr marL="609585" algn="l" defTabSz="609585" rtl="0" eaLnBrk="1" latinLnBrk="0" hangingPunct="1">
                        <a:defRPr sz="2400" b="1" kern="1200">
                          <a:solidFill>
                            <a:schemeClr val="lt1"/>
                          </a:solidFill>
                          <a:latin typeface="Century Gothic"/>
                        </a:defRPr>
                      </a:lvl2pPr>
                      <a:lvl3pPr marL="1219170" algn="l" defTabSz="609585" rtl="0" eaLnBrk="1" latinLnBrk="0" hangingPunct="1">
                        <a:defRPr sz="2400" b="1" kern="1200">
                          <a:solidFill>
                            <a:schemeClr val="lt1"/>
                          </a:solidFill>
                          <a:latin typeface="Century Gothic"/>
                        </a:defRPr>
                      </a:lvl3pPr>
                      <a:lvl4pPr marL="1828754" algn="l" defTabSz="609585" rtl="0" eaLnBrk="1" latinLnBrk="0" hangingPunct="1">
                        <a:defRPr sz="2400" b="1" kern="1200">
                          <a:solidFill>
                            <a:schemeClr val="lt1"/>
                          </a:solidFill>
                          <a:latin typeface="Century Gothic"/>
                        </a:defRPr>
                      </a:lvl4pPr>
                      <a:lvl5pPr marL="2438339" algn="l" defTabSz="609585" rtl="0" eaLnBrk="1" latinLnBrk="0" hangingPunct="1">
                        <a:defRPr sz="2400" b="1" kern="1200">
                          <a:solidFill>
                            <a:schemeClr val="lt1"/>
                          </a:solidFill>
                          <a:latin typeface="Century Gothic"/>
                        </a:defRPr>
                      </a:lvl5pPr>
                      <a:lvl6pPr marL="3047924" algn="l" defTabSz="609585" rtl="0" eaLnBrk="1" latinLnBrk="0" hangingPunct="1">
                        <a:defRPr sz="2400" b="1" kern="1200">
                          <a:solidFill>
                            <a:schemeClr val="lt1"/>
                          </a:solidFill>
                          <a:latin typeface="Century Gothic"/>
                        </a:defRPr>
                      </a:lvl6pPr>
                      <a:lvl7pPr marL="3657509" algn="l" defTabSz="609585" rtl="0" eaLnBrk="1" latinLnBrk="0" hangingPunct="1">
                        <a:defRPr sz="2400" b="1" kern="1200">
                          <a:solidFill>
                            <a:schemeClr val="lt1"/>
                          </a:solidFill>
                          <a:latin typeface="Century Gothic"/>
                        </a:defRPr>
                      </a:lvl7pPr>
                      <a:lvl8pPr marL="4267093" algn="l" defTabSz="609585" rtl="0" eaLnBrk="1" latinLnBrk="0" hangingPunct="1">
                        <a:defRPr sz="2400" b="1" kern="1200">
                          <a:solidFill>
                            <a:schemeClr val="lt1"/>
                          </a:solidFill>
                          <a:latin typeface="Century Gothic"/>
                        </a:defRPr>
                      </a:lvl8pPr>
                      <a:lvl9pPr marL="4876678" algn="l" defTabSz="609585" rtl="0" eaLnBrk="1" latinLnBrk="0" hangingPunct="1">
                        <a:defRPr sz="2400" b="1" kern="1200">
                          <a:solidFill>
                            <a:schemeClr val="lt1"/>
                          </a:solidFill>
                          <a:latin typeface="Century Gothic"/>
                        </a:defRPr>
                      </a:lvl9pPr>
                    </a:lstStyle>
                    <a:p>
                      <a:pPr algn="ctr"/>
                      <a:r>
                        <a:rPr lang="en-GB" sz="900" dirty="0"/>
                        <a:t>Term</a:t>
                      </a:r>
                      <a:endParaRPr lang="en-GB" sz="9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b="1" kern="1200">
                          <a:solidFill>
                            <a:schemeClr val="lt1"/>
                          </a:solidFill>
                          <a:latin typeface="Century Gothic"/>
                        </a:defRPr>
                      </a:lvl1pPr>
                      <a:lvl2pPr marL="609585" algn="l" defTabSz="609585" rtl="0" eaLnBrk="1" latinLnBrk="0" hangingPunct="1">
                        <a:defRPr sz="2400" b="1" kern="1200">
                          <a:solidFill>
                            <a:schemeClr val="lt1"/>
                          </a:solidFill>
                          <a:latin typeface="Century Gothic"/>
                        </a:defRPr>
                      </a:lvl2pPr>
                      <a:lvl3pPr marL="1219170" algn="l" defTabSz="609585" rtl="0" eaLnBrk="1" latinLnBrk="0" hangingPunct="1">
                        <a:defRPr sz="2400" b="1" kern="1200">
                          <a:solidFill>
                            <a:schemeClr val="lt1"/>
                          </a:solidFill>
                          <a:latin typeface="Century Gothic"/>
                        </a:defRPr>
                      </a:lvl3pPr>
                      <a:lvl4pPr marL="1828754" algn="l" defTabSz="609585" rtl="0" eaLnBrk="1" latinLnBrk="0" hangingPunct="1">
                        <a:defRPr sz="2400" b="1" kern="1200">
                          <a:solidFill>
                            <a:schemeClr val="lt1"/>
                          </a:solidFill>
                          <a:latin typeface="Century Gothic"/>
                        </a:defRPr>
                      </a:lvl4pPr>
                      <a:lvl5pPr marL="2438339" algn="l" defTabSz="609585" rtl="0" eaLnBrk="1" latinLnBrk="0" hangingPunct="1">
                        <a:defRPr sz="2400" b="1" kern="1200">
                          <a:solidFill>
                            <a:schemeClr val="lt1"/>
                          </a:solidFill>
                          <a:latin typeface="Century Gothic"/>
                        </a:defRPr>
                      </a:lvl5pPr>
                      <a:lvl6pPr marL="3047924" algn="l" defTabSz="609585" rtl="0" eaLnBrk="1" latinLnBrk="0" hangingPunct="1">
                        <a:defRPr sz="2400" b="1" kern="1200">
                          <a:solidFill>
                            <a:schemeClr val="lt1"/>
                          </a:solidFill>
                          <a:latin typeface="Century Gothic"/>
                        </a:defRPr>
                      </a:lvl6pPr>
                      <a:lvl7pPr marL="3657509" algn="l" defTabSz="609585" rtl="0" eaLnBrk="1" latinLnBrk="0" hangingPunct="1">
                        <a:defRPr sz="2400" b="1" kern="1200">
                          <a:solidFill>
                            <a:schemeClr val="lt1"/>
                          </a:solidFill>
                          <a:latin typeface="Century Gothic"/>
                        </a:defRPr>
                      </a:lvl7pPr>
                      <a:lvl8pPr marL="4267093" algn="l" defTabSz="609585" rtl="0" eaLnBrk="1" latinLnBrk="0" hangingPunct="1">
                        <a:defRPr sz="2400" b="1" kern="1200">
                          <a:solidFill>
                            <a:schemeClr val="lt1"/>
                          </a:solidFill>
                          <a:latin typeface="Century Gothic"/>
                        </a:defRPr>
                      </a:lvl8pPr>
                      <a:lvl9pPr marL="4876678" algn="l" defTabSz="609585" rtl="0" eaLnBrk="1" latinLnBrk="0" hangingPunct="1">
                        <a:defRPr sz="2400" b="1" kern="1200">
                          <a:solidFill>
                            <a:schemeClr val="lt1"/>
                          </a:solidFill>
                          <a:latin typeface="Century Gothic"/>
                        </a:defRPr>
                      </a:lvl9pPr>
                    </a:lstStyle>
                    <a:p>
                      <a:pPr algn="ctr"/>
                      <a:r>
                        <a:rPr lang="en-GB" sz="900" dirty="0"/>
                        <a:t>Definition</a:t>
                      </a:r>
                      <a:endParaRPr lang="en-GB" sz="900"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0"/>
                  </a:ext>
                </a:extLst>
              </a:tr>
              <a:tr h="2286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Conceptualization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Ideas; formulation or evolution of overarching research goals and aims.</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1"/>
                  </a:ext>
                </a:extLst>
              </a:tr>
              <a:tr h="2286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Methodology</a:t>
                      </a:r>
                      <a:endParaRPr lang="en-GB" sz="1100" b="1"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Development or design of methodology; creation of models.</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2"/>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Software</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Programming, software development; designing computer programs; implementation of the computer code and supporting algorithms; testing of existing code components.</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3"/>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Validation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900" dirty="0"/>
                        <a:t>Verification, whether as a part of the activity or separate, of the overall replication/reproducibility of results/experiments and other research outputs.</a:t>
                      </a:r>
                      <a:endParaRPr lang="en-GB" sz="900"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4"/>
                  </a:ext>
                </a:extLst>
              </a:tr>
              <a:tr h="38862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Formal </a:t>
                      </a:r>
                      <a:br>
                        <a:rPr lang="en-GB" sz="1100" dirty="0"/>
                      </a:br>
                      <a:r>
                        <a:rPr lang="en-GB" sz="1100" dirty="0"/>
                        <a:t>Analysis </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Application of statistical, mathematical, computational, or other formal techniques to analyse or synthesize study data.</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5"/>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Investigation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Conducting a research and investigation process, specifically performing the experiments, or data/evidence collection.</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6"/>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Resources</a:t>
                      </a:r>
                      <a:endParaRPr lang="en-GB" sz="1100" b="1"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900" dirty="0"/>
                        <a:t>Provision of study materials, reagents, materials, patients, laboratory samples, animals, instrumentation, computing resources, or other analysis tools.</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7"/>
                  </a:ext>
                </a:extLst>
              </a:tr>
              <a:tr h="48006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Data </a:t>
                      </a:r>
                      <a:br>
                        <a:rPr lang="en-GB" sz="1100" dirty="0"/>
                      </a:br>
                      <a:r>
                        <a:rPr lang="en-GB" sz="1100" dirty="0"/>
                        <a:t>Curation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Management activities to annotate (produce metadata), scrub data and maintain research data (including software code, where it is necessary for interpreting the data itself) for initial use and later re-use.</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8"/>
                  </a:ext>
                </a:extLst>
              </a:tr>
              <a:tr h="38862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Writing – </a:t>
                      </a:r>
                      <a:br>
                        <a:rPr lang="en-GB" sz="1100" dirty="0"/>
                      </a:br>
                      <a:r>
                        <a:rPr lang="en-GB" sz="1100" dirty="0"/>
                        <a:t>Original Draft</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900" dirty="0"/>
                        <a:t>Preparation, creation and/or presentation of the published work, specifically writing the initial draft (including substantive translation).</a:t>
                      </a:r>
                      <a:endParaRPr lang="en-GB" sz="900"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9"/>
                  </a:ext>
                </a:extLst>
              </a:tr>
              <a:tr h="38862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Writing – </a:t>
                      </a:r>
                      <a:br>
                        <a:rPr lang="en-GB" sz="1100" dirty="0"/>
                      </a:br>
                      <a:r>
                        <a:rPr lang="en-GB" sz="1100" dirty="0"/>
                        <a:t>Review &amp; Editing</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900" dirty="0"/>
                        <a:t>Preparation, creation and/or presentation of the published work by those from the original research group, specifically critical review, commentary or revision – including pre- or post-publication stages.</a:t>
                      </a:r>
                      <a:endParaRPr lang="en-GB" sz="900"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10"/>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Visualization</a:t>
                      </a:r>
                      <a:endParaRPr lang="en-GB" sz="1100" b="1"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Preparation, creation and/or presentation of the published work, specifically visualization/data presentation.</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11"/>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Supervision</a:t>
                      </a:r>
                      <a:endParaRPr lang="en-GB" sz="1100" b="1"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Oversight and leadership responsibility for the research activity planning and execution, including mentorship external to the core team.</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12"/>
                  </a:ext>
                </a:extLst>
              </a:tr>
              <a:tr h="38862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Project </a:t>
                      </a:r>
                      <a:br>
                        <a:rPr lang="en-GB" sz="1100" dirty="0"/>
                      </a:br>
                      <a:r>
                        <a:rPr lang="en-GB" sz="1100" dirty="0"/>
                        <a:t>Administration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Management and coordination responsibility for the research activity planning and execution.</a:t>
                      </a:r>
                      <a:endParaRPr lang="en-GB" sz="900"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13"/>
                  </a:ext>
                </a:extLst>
              </a:tr>
              <a:tr h="38862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Funding </a:t>
                      </a:r>
                      <a:br>
                        <a:rPr lang="en-GB" sz="1100" dirty="0"/>
                      </a:br>
                      <a:r>
                        <a:rPr lang="en-GB" sz="1100" dirty="0"/>
                        <a:t>Acquisition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Acquisition of the financial support for the project leading to this publication.</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14"/>
                  </a:ext>
                </a:extLst>
              </a:tr>
            </a:tbl>
          </a:graphicData>
        </a:graphic>
      </p:graphicFrame>
      <p:sp>
        <p:nvSpPr>
          <p:cNvPr id="8" name="Title 7">
            <a:extLst>
              <a:ext uri="{FF2B5EF4-FFF2-40B4-BE49-F238E27FC236}">
                <a16:creationId xmlns:a16="http://schemas.microsoft.com/office/drawing/2014/main" id="{C905FF61-A507-3B41-BDE8-3D691CC6D8CE}"/>
              </a:ext>
            </a:extLst>
          </p:cNvPr>
          <p:cNvSpPr>
            <a:spLocks noGrp="1"/>
          </p:cNvSpPr>
          <p:nvPr>
            <p:ph type="title"/>
          </p:nvPr>
        </p:nvSpPr>
        <p:spPr>
          <a:xfrm>
            <a:off x="153789" y="2264448"/>
            <a:ext cx="1517849" cy="504055"/>
          </a:xfrm>
        </p:spPr>
        <p:txBody>
          <a:bodyPr/>
          <a:lstStyle/>
          <a:p>
            <a:r>
              <a:rPr lang="en-US" dirty="0"/>
              <a:t>14 </a:t>
            </a:r>
            <a:r>
              <a:rPr lang="en-US" dirty="0" err="1"/>
              <a:t>CRediT</a:t>
            </a:r>
            <a:br>
              <a:rPr lang="en-US" dirty="0"/>
            </a:br>
            <a:r>
              <a:rPr lang="en-US" dirty="0"/>
              <a:t>Roles</a:t>
            </a:r>
          </a:p>
        </p:txBody>
      </p:sp>
      <p:sp>
        <p:nvSpPr>
          <p:cNvPr id="2" name="Rectangle 1">
            <a:extLst>
              <a:ext uri="{FF2B5EF4-FFF2-40B4-BE49-F238E27FC236}">
                <a16:creationId xmlns:a16="http://schemas.microsoft.com/office/drawing/2014/main" id="{188F3336-AC40-4F7A-B854-3D1852B6496B}"/>
              </a:ext>
            </a:extLst>
          </p:cNvPr>
          <p:cNvSpPr/>
          <p:nvPr/>
        </p:nvSpPr>
        <p:spPr>
          <a:xfrm>
            <a:off x="377952" y="5782570"/>
            <a:ext cx="8388096" cy="830997"/>
          </a:xfrm>
          <a:prstGeom prst="rect">
            <a:avLst/>
          </a:prstGeom>
        </p:spPr>
        <p:txBody>
          <a:bodyPr wrap="square">
            <a:spAutoFit/>
          </a:bodyPr>
          <a:lstStyle/>
          <a:p>
            <a:r>
              <a:rPr lang="en-GB" dirty="0">
                <a:hlinkClick r:id="rId3"/>
              </a:rPr>
              <a:t>https://www.gla.ac.uk/myglasgow/openaccess/howdoimakemypublicationsopenaccess/beforesubmittingyourmanuscript/</a:t>
            </a:r>
            <a:endParaRPr lang="en-GB" dirty="0"/>
          </a:p>
        </p:txBody>
      </p:sp>
    </p:spTree>
    <p:extLst>
      <p:ext uri="{BB962C8B-B14F-4D97-AF65-F5344CB8AC3E}">
        <p14:creationId xmlns:p14="http://schemas.microsoft.com/office/powerpoint/2010/main" val="382999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6" y="-20976"/>
            <a:ext cx="9144000" cy="6858000"/>
          </a:xfrm>
          <a:prstGeom prst="rect">
            <a:avLst/>
          </a:prstGeom>
        </p:spPr>
      </p:pic>
      <p:grpSp>
        <p:nvGrpSpPr>
          <p:cNvPr id="3" name="Group 2"/>
          <p:cNvGrpSpPr/>
          <p:nvPr/>
        </p:nvGrpSpPr>
        <p:grpSpPr>
          <a:xfrm>
            <a:off x="3436328" y="5890357"/>
            <a:ext cx="5581579" cy="704797"/>
            <a:chOff x="3851920" y="4371950"/>
            <a:chExt cx="5581579" cy="704797"/>
          </a:xfrm>
        </p:grpSpPr>
        <p:pic>
          <p:nvPicPr>
            <p:cNvPr id="4" name="Picture 3"/>
            <p:cNvPicPr>
              <a:picLocks noChangeAspect="1"/>
            </p:cNvPicPr>
            <p:nvPr/>
          </p:nvPicPr>
          <p:blipFill>
            <a:blip r:embed="rId4"/>
            <a:stretch>
              <a:fillRect/>
            </a:stretch>
          </p:blipFill>
          <p:spPr>
            <a:xfrm>
              <a:off x="3872447" y="4426272"/>
              <a:ext cx="201600" cy="201600"/>
            </a:xfrm>
            <a:prstGeom prst="rect">
              <a:avLst/>
            </a:prstGeom>
          </p:spPr>
        </p:pic>
        <p:pic>
          <p:nvPicPr>
            <p:cNvPr id="5" name="Picture 4"/>
            <p:cNvPicPr>
              <a:picLocks noChangeAspect="1"/>
            </p:cNvPicPr>
            <p:nvPr/>
          </p:nvPicPr>
          <p:blipFill>
            <a:blip r:embed="rId5"/>
            <a:stretch>
              <a:fillRect/>
            </a:stretch>
          </p:blipFill>
          <p:spPr>
            <a:xfrm>
              <a:off x="3851920" y="4786583"/>
              <a:ext cx="242653" cy="201600"/>
            </a:xfrm>
            <a:prstGeom prst="rect">
              <a:avLst/>
            </a:prstGeom>
          </p:spPr>
        </p:pic>
        <p:sp>
          <p:nvSpPr>
            <p:cNvPr id="6" name="TextBox 5"/>
            <p:cNvSpPr txBox="1"/>
            <p:nvPr/>
          </p:nvSpPr>
          <p:spPr>
            <a:xfrm>
              <a:off x="4003974" y="4371950"/>
              <a:ext cx="1680647" cy="193899"/>
            </a:xfrm>
            <a:prstGeom prst="rect">
              <a:avLst/>
            </a:prstGeom>
            <a:noFill/>
          </p:spPr>
          <p:txBody>
            <a:bodyPr wrap="square" rtlCol="0">
              <a:spAutoFit/>
            </a:bodyPr>
            <a:lstStyle/>
            <a:p>
              <a:r>
                <a:rPr lang="en-US" sz="1200" dirty="0">
                  <a:solidFill>
                    <a:schemeClr val="bg1"/>
                  </a:solidFill>
                  <a:latin typeface="+mn-lt"/>
                  <a:cs typeface="Helvetica"/>
                </a:rPr>
                <a:t>/</a:t>
              </a:r>
              <a:r>
                <a:rPr lang="en-US" sz="1200" b="1" dirty="0" err="1">
                  <a:solidFill>
                    <a:schemeClr val="bg1"/>
                  </a:solidFill>
                  <a:latin typeface="+mn-lt"/>
                  <a:cs typeface="Helvetica"/>
                </a:rPr>
                <a:t>glasgowuniversity</a:t>
              </a:r>
              <a:endParaRPr lang="en-US" sz="1200" b="1" dirty="0">
                <a:solidFill>
                  <a:schemeClr val="bg1"/>
                </a:solidFill>
                <a:latin typeface="+mn-lt"/>
                <a:cs typeface="Helvetica"/>
              </a:endParaRPr>
            </a:p>
          </p:txBody>
        </p:sp>
        <p:sp>
          <p:nvSpPr>
            <p:cNvPr id="7" name="TextBox 6"/>
            <p:cNvSpPr txBox="1"/>
            <p:nvPr/>
          </p:nvSpPr>
          <p:spPr>
            <a:xfrm>
              <a:off x="4010741" y="4711982"/>
              <a:ext cx="1409756" cy="276999"/>
            </a:xfrm>
            <a:prstGeom prst="rect">
              <a:avLst/>
            </a:prstGeom>
            <a:noFill/>
          </p:spPr>
          <p:txBody>
            <a:bodyPr wrap="square" rtlCol="0">
              <a:spAutoFit/>
            </a:bodyPr>
            <a:lstStyle/>
            <a:p>
              <a:r>
                <a:rPr lang="en-US" sz="1200" dirty="0">
                  <a:solidFill>
                    <a:schemeClr val="bg1"/>
                  </a:solidFill>
                  <a:latin typeface="+mn-lt"/>
                  <a:cs typeface="Helvetica"/>
                </a:rPr>
                <a:t>@</a:t>
              </a:r>
              <a:r>
                <a:rPr lang="en-US" sz="1200" b="1" dirty="0" err="1">
                  <a:solidFill>
                    <a:schemeClr val="bg1"/>
                  </a:solidFill>
                  <a:latin typeface="+mn-lt"/>
                  <a:cs typeface="Helvetica"/>
                </a:rPr>
                <a:t>UofGlasgow</a:t>
              </a:r>
              <a:endParaRPr lang="en-US" sz="1200" b="1" dirty="0">
                <a:solidFill>
                  <a:schemeClr val="bg1"/>
                </a:solidFill>
                <a:latin typeface="+mn-lt"/>
                <a:cs typeface="Helvetica"/>
              </a:endParaRPr>
            </a:p>
          </p:txBody>
        </p:sp>
        <p:pic>
          <p:nvPicPr>
            <p:cNvPr id="8" name="Picture 7"/>
            <p:cNvPicPr>
              <a:picLocks noChangeAspect="1"/>
            </p:cNvPicPr>
            <p:nvPr/>
          </p:nvPicPr>
          <p:blipFill>
            <a:blip r:embed="rId6"/>
            <a:stretch>
              <a:fillRect/>
            </a:stretch>
          </p:blipFill>
          <p:spPr>
            <a:xfrm>
              <a:off x="5511414" y="4426272"/>
              <a:ext cx="201600" cy="201600"/>
            </a:xfrm>
            <a:prstGeom prst="rect">
              <a:avLst/>
            </a:prstGeom>
          </p:spPr>
        </p:pic>
        <p:sp>
          <p:nvSpPr>
            <p:cNvPr id="9" name="TextBox 8"/>
            <p:cNvSpPr txBox="1"/>
            <p:nvPr/>
          </p:nvSpPr>
          <p:spPr>
            <a:xfrm>
              <a:off x="5713014" y="4371950"/>
              <a:ext cx="1387068" cy="155122"/>
            </a:xfrm>
            <a:prstGeom prst="rect">
              <a:avLst/>
            </a:prstGeom>
            <a:noFill/>
          </p:spPr>
          <p:txBody>
            <a:bodyPr wrap="square" rtlCol="0">
              <a:spAutoFit/>
            </a:bodyPr>
            <a:lstStyle/>
            <a:p>
              <a:r>
                <a:rPr lang="en-US" sz="1200" b="1" dirty="0">
                  <a:solidFill>
                    <a:schemeClr val="bg1"/>
                  </a:solidFill>
                  <a:latin typeface="+mn-lt"/>
                  <a:cs typeface="Helvetica"/>
                </a:rPr>
                <a:t>@</a:t>
              </a:r>
              <a:r>
                <a:rPr lang="en-US" sz="1200" b="1" dirty="0" err="1">
                  <a:solidFill>
                    <a:schemeClr val="bg1"/>
                  </a:solidFill>
                  <a:latin typeface="+mn-lt"/>
                  <a:cs typeface="Helvetica"/>
                </a:rPr>
                <a:t>UofGlasgow</a:t>
              </a:r>
              <a:endParaRPr lang="en-US" sz="1200" b="1" dirty="0">
                <a:solidFill>
                  <a:schemeClr val="bg1"/>
                </a:solidFill>
                <a:latin typeface="+mn-lt"/>
                <a:cs typeface="Helvetica"/>
              </a:endParaRPr>
            </a:p>
          </p:txBody>
        </p:sp>
        <p:pic>
          <p:nvPicPr>
            <p:cNvPr id="10" name="Picture 3" descr="C:\Users\am384c\Desktop\vin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1297" y="4773817"/>
              <a:ext cx="201600" cy="201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m384c\Desktop\snapcha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8959" y="4766302"/>
              <a:ext cx="201600" cy="201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987273" y="4711982"/>
              <a:ext cx="1387068" cy="155120"/>
            </a:xfrm>
            <a:prstGeom prst="rect">
              <a:avLst/>
            </a:prstGeom>
            <a:noFill/>
          </p:spPr>
          <p:txBody>
            <a:bodyPr wrap="square" rtlCol="0">
              <a:spAutoFit/>
            </a:bodyPr>
            <a:lstStyle/>
            <a:p>
              <a:r>
                <a:rPr lang="en-US" sz="1200" b="1" dirty="0" err="1">
                  <a:solidFill>
                    <a:schemeClr val="bg1"/>
                  </a:solidFill>
                  <a:latin typeface="+mn-lt"/>
                  <a:cs typeface="Helvetica"/>
                </a:rPr>
                <a:t>UofGlasgow</a:t>
              </a:r>
              <a:endParaRPr lang="en-US" sz="1200" b="1" dirty="0">
                <a:solidFill>
                  <a:schemeClr val="bg1"/>
                </a:solidFill>
                <a:latin typeface="+mn-lt"/>
                <a:cs typeface="Helvetica"/>
              </a:endParaRPr>
            </a:p>
          </p:txBody>
        </p:sp>
        <p:pic>
          <p:nvPicPr>
            <p:cNvPr id="13" name="Shape 150"/>
            <p:cNvPicPr preferRelativeResize="0">
              <a:picLocks noChangeAspect="1"/>
            </p:cNvPicPr>
            <p:nvPr/>
          </p:nvPicPr>
          <p:blipFill>
            <a:blip r:embed="rId9">
              <a:alphaModFix/>
            </a:blip>
            <a:stretch>
              <a:fillRect/>
            </a:stretch>
          </p:blipFill>
          <p:spPr>
            <a:xfrm>
              <a:off x="8257071" y="4612346"/>
              <a:ext cx="201600" cy="201600"/>
            </a:xfrm>
            <a:prstGeom prst="rect">
              <a:avLst/>
            </a:prstGeom>
            <a:noFill/>
            <a:ln>
              <a:noFill/>
            </a:ln>
          </p:spPr>
        </p:pic>
        <p:pic>
          <p:nvPicPr>
            <p:cNvPr id="14" name="Picture 13"/>
            <p:cNvPicPr>
              <a:picLocks noChangeAspect="1"/>
            </p:cNvPicPr>
            <p:nvPr/>
          </p:nvPicPr>
          <p:blipFill>
            <a:blip r:embed="rId10"/>
            <a:stretch>
              <a:fillRect/>
            </a:stretch>
          </p:blipFill>
          <p:spPr>
            <a:xfrm>
              <a:off x="7960820" y="4612346"/>
              <a:ext cx="201599" cy="201600"/>
            </a:xfrm>
            <a:prstGeom prst="rect">
              <a:avLst/>
            </a:prstGeom>
          </p:spPr>
        </p:pic>
        <p:pic>
          <p:nvPicPr>
            <p:cNvPr id="15" name="Picture 14"/>
            <p:cNvPicPr>
              <a:picLocks noChangeAspect="1"/>
            </p:cNvPicPr>
            <p:nvPr/>
          </p:nvPicPr>
          <p:blipFill rotWithShape="1">
            <a:blip r:embed="rId11"/>
            <a:srcRect l="2659" t="2922" r="3142" b="3299"/>
            <a:stretch/>
          </p:blipFill>
          <p:spPr>
            <a:xfrm>
              <a:off x="7685424" y="4614252"/>
              <a:ext cx="207067" cy="201600"/>
            </a:xfrm>
            <a:prstGeom prst="rect">
              <a:avLst/>
            </a:prstGeom>
          </p:spPr>
        </p:pic>
        <p:pic>
          <p:nvPicPr>
            <p:cNvPr id="16" name="Picture 15"/>
            <p:cNvPicPr>
              <a:picLocks noChangeAspect="1"/>
            </p:cNvPicPr>
            <p:nvPr/>
          </p:nvPicPr>
          <p:blipFill>
            <a:blip r:embed="rId12"/>
            <a:stretch>
              <a:fillRect/>
            </a:stretch>
          </p:blipFill>
          <p:spPr>
            <a:xfrm>
              <a:off x="8535118" y="4610057"/>
              <a:ext cx="201600" cy="201600"/>
            </a:xfrm>
            <a:prstGeom prst="rect">
              <a:avLst/>
            </a:prstGeom>
          </p:spPr>
        </p:pic>
        <p:pic>
          <p:nvPicPr>
            <p:cNvPr id="17" name="Picture 16"/>
            <p:cNvPicPr>
              <a:picLocks noChangeAspect="1"/>
            </p:cNvPicPr>
            <p:nvPr/>
          </p:nvPicPr>
          <p:blipFill>
            <a:blip r:embed="rId13"/>
            <a:stretch>
              <a:fillRect/>
            </a:stretch>
          </p:blipFill>
          <p:spPr>
            <a:xfrm>
              <a:off x="7389486" y="4614252"/>
              <a:ext cx="201600" cy="201600"/>
            </a:xfrm>
            <a:prstGeom prst="rect">
              <a:avLst/>
            </a:prstGeom>
          </p:spPr>
        </p:pic>
        <p:sp>
          <p:nvSpPr>
            <p:cNvPr id="18" name="TextBox 17"/>
            <p:cNvSpPr txBox="1"/>
            <p:nvPr/>
          </p:nvSpPr>
          <p:spPr>
            <a:xfrm>
              <a:off x="7236296" y="4861303"/>
              <a:ext cx="2197203" cy="215444"/>
            </a:xfrm>
            <a:prstGeom prst="rect">
              <a:avLst/>
            </a:prstGeom>
            <a:noFill/>
          </p:spPr>
          <p:txBody>
            <a:bodyPr wrap="square" rtlCol="0">
              <a:spAutoFit/>
            </a:bodyPr>
            <a:lstStyle/>
            <a:p>
              <a:r>
                <a:rPr lang="en-US" sz="800" b="1" dirty="0">
                  <a:solidFill>
                    <a:schemeClr val="bg1"/>
                  </a:solidFill>
                  <a:latin typeface="+mn-lt"/>
                  <a:cs typeface="Helvetica"/>
                </a:rPr>
                <a:t>Search: University of Glasgow</a:t>
              </a:r>
            </a:p>
          </p:txBody>
        </p:sp>
      </p:grpSp>
      <p:sp>
        <p:nvSpPr>
          <p:cNvPr id="19" name="Title 1"/>
          <p:cNvSpPr txBox="1">
            <a:spLocks/>
          </p:cNvSpPr>
          <p:nvPr/>
        </p:nvSpPr>
        <p:spPr>
          <a:xfrm>
            <a:off x="2858304" y="499563"/>
            <a:ext cx="5184775" cy="1182405"/>
          </a:xfrm>
          <a:prstGeom prst="rect">
            <a:avLst/>
          </a:prstGeom>
        </p:spPr>
        <p:txBody>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defRPr/>
            </a:pPr>
            <a:r>
              <a:rPr lang="en-US" sz="4400" kern="0" dirty="0">
                <a:solidFill>
                  <a:schemeClr val="bg1"/>
                </a:solidFill>
              </a:rPr>
              <a:t>Thank you</a:t>
            </a:r>
          </a:p>
        </p:txBody>
      </p:sp>
      <p:sp>
        <p:nvSpPr>
          <p:cNvPr id="20" name="Content Placeholder 2"/>
          <p:cNvSpPr txBox="1">
            <a:spLocks/>
          </p:cNvSpPr>
          <p:nvPr/>
        </p:nvSpPr>
        <p:spPr bwMode="auto">
          <a:xfrm>
            <a:off x="722692" y="2066753"/>
            <a:ext cx="7118787" cy="100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600" spc="-30">
                <a:solidFill>
                  <a:srgbClr val="002D4A"/>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r>
              <a:rPr lang="en-GB" sz="2000" b="1" dirty="0">
                <a:solidFill>
                  <a:schemeClr val="bg1"/>
                </a:solidFill>
              </a:rPr>
              <a:t>research-openaccess@glasgow.ac.uk</a:t>
            </a:r>
          </a:p>
          <a:p>
            <a:r>
              <a:rPr lang="en-GB" sz="2000" b="1" dirty="0">
                <a:solidFill>
                  <a:schemeClr val="bg1"/>
                </a:solidFill>
              </a:rPr>
              <a:t>research-datamanagement@glasgow.ac.uk</a:t>
            </a:r>
          </a:p>
          <a:p>
            <a:endParaRPr lang="en-GB" sz="2000" b="1" dirty="0">
              <a:solidFill>
                <a:schemeClr val="bg1"/>
              </a:solidFill>
            </a:endParaRPr>
          </a:p>
          <a:p>
            <a:endParaRPr lang="en-GB" b="1" dirty="0">
              <a:solidFill>
                <a:schemeClr val="bg1"/>
              </a:solidFill>
            </a:endParaRPr>
          </a:p>
          <a:p>
            <a:r>
              <a:rPr lang="en-GB" b="1" dirty="0">
                <a:solidFill>
                  <a:schemeClr val="bg1"/>
                </a:solidFill>
              </a:rPr>
              <a:t>Credits:</a:t>
            </a:r>
          </a:p>
          <a:p>
            <a:endParaRPr lang="en-GB" b="1" dirty="0">
              <a:solidFill>
                <a:schemeClr val="bg1"/>
              </a:solidFill>
            </a:endParaRPr>
          </a:p>
          <a:p>
            <a:r>
              <a:rPr lang="en-GB" dirty="0">
                <a:solidFill>
                  <a:schemeClr val="bg1"/>
                </a:solidFill>
              </a:rPr>
              <a:t>Valerie McCutcheon (Writing – Original Draft)</a:t>
            </a:r>
          </a:p>
          <a:p>
            <a:r>
              <a:rPr lang="en-GB" dirty="0">
                <a:solidFill>
                  <a:schemeClr val="bg1"/>
                </a:solidFill>
              </a:rPr>
              <a:t>Matt Mahon (Voiceover, Writing – Review and Editing)</a:t>
            </a:r>
          </a:p>
          <a:p>
            <a:r>
              <a:rPr lang="en-GB" dirty="0">
                <a:solidFill>
                  <a:schemeClr val="bg1"/>
                </a:solidFill>
              </a:rPr>
              <a:t>Susan Ashworth and Mary Donaldson (Writing – Review and Editing)</a:t>
            </a:r>
          </a:p>
          <a:p>
            <a:endParaRPr lang="en-US" altLang="en-US" kern="0" dirty="0">
              <a:solidFill>
                <a:schemeClr val="bg1"/>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42691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63" y="238665"/>
            <a:ext cx="6674400" cy="533136"/>
          </a:xfrm>
        </p:spPr>
        <p:txBody>
          <a:bodyPr/>
          <a:lstStyle/>
          <a:p>
            <a:r>
              <a:rPr lang="en-GB" sz="3200" dirty="0"/>
              <a:t>Benefits of being open</a:t>
            </a:r>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0" y="1239846"/>
            <a:ext cx="7300409" cy="5484813"/>
          </a:xfrm>
        </p:spPr>
      </p:pic>
      <p:sp>
        <p:nvSpPr>
          <p:cNvPr id="5" name="TextBox 4"/>
          <p:cNvSpPr txBox="1"/>
          <p:nvPr/>
        </p:nvSpPr>
        <p:spPr>
          <a:xfrm>
            <a:off x="6610350" y="1771560"/>
            <a:ext cx="2379177"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ea typeface="ＭＳ Ｐゴシック" charset="0"/>
              </a:rPr>
              <a:t>+ Integrity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charset="0"/>
                <a:ea typeface="ＭＳ Ｐゴシック" charset="0"/>
                <a:hlinkClick r:id="rId4"/>
              </a:rPr>
              <a:t>https://casrai.org/credit/</a:t>
            </a:r>
            <a:r>
              <a:rPr kumimoji="0" lang="en-GB" sz="1600" b="0" i="0" u="none" strike="noStrike" kern="1200" cap="none" spc="0" normalizeH="0" baseline="0" noProof="0" dirty="0">
                <a:ln>
                  <a:noFill/>
                </a:ln>
                <a:solidFill>
                  <a:srgbClr val="000000"/>
                </a:solidFill>
                <a:effectLst/>
                <a:uLnTx/>
                <a:uFillTx/>
                <a:latin typeface="Arial" charset="0"/>
                <a:ea typeface="ＭＳ Ｐゴシック" charset="0"/>
              </a:rPr>
              <a:t> </a:t>
            </a:r>
          </a:p>
        </p:txBody>
      </p:sp>
      <p:sp>
        <p:nvSpPr>
          <p:cNvPr id="6" name="TextBox 5"/>
          <p:cNvSpPr txBox="1"/>
          <p:nvPr/>
        </p:nvSpPr>
        <p:spPr>
          <a:xfrm>
            <a:off x="6610350" y="2905035"/>
            <a:ext cx="1930337"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ea typeface="ＭＳ Ｐゴシック" charset="0"/>
              </a:rPr>
              <a:t>+ Research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ea typeface="ＭＳ Ｐゴシック" charset="0"/>
              </a:rPr>
              <a:t>Environment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BBE0E3">
                  <a:lumMod val="50000"/>
                </a:srgbClr>
              </a:solidFill>
              <a:effectLst/>
              <a:uLnTx/>
              <a:uFillTx/>
              <a:latin typeface="Arial" charset="0"/>
              <a:ea typeface="ＭＳ Ｐゴシック" charset="0"/>
            </a:endParaRPr>
          </a:p>
        </p:txBody>
      </p:sp>
      <p:sp>
        <p:nvSpPr>
          <p:cNvPr id="3" name="Rectangle 2">
            <a:extLst>
              <a:ext uri="{FF2B5EF4-FFF2-40B4-BE49-F238E27FC236}">
                <a16:creationId xmlns:a16="http://schemas.microsoft.com/office/drawing/2014/main" id="{B9395079-96D6-4DC5-9614-75AF4A84DD9F}"/>
              </a:ext>
            </a:extLst>
          </p:cNvPr>
          <p:cNvSpPr/>
          <p:nvPr/>
        </p:nvSpPr>
        <p:spPr>
          <a:xfrm>
            <a:off x="6610350" y="5136960"/>
            <a:ext cx="2193681" cy="1477328"/>
          </a:xfrm>
          <a:prstGeom prst="rect">
            <a:avLst/>
          </a:prstGeom>
        </p:spPr>
        <p:txBody>
          <a:bodyPr wrap="square">
            <a:spAutoFit/>
          </a:bodyPr>
          <a:lstStyle/>
          <a:p>
            <a:r>
              <a:rPr lang="en-GB" sz="1800" dirty="0"/>
              <a:t>More on OA:</a:t>
            </a:r>
            <a:endParaRPr lang="en-GB" sz="1800" dirty="0">
              <a:hlinkClick r:id="rId5"/>
            </a:endParaRPr>
          </a:p>
          <a:p>
            <a:r>
              <a:rPr lang="en-GB" sz="1800" dirty="0">
                <a:hlinkClick r:id="rId5"/>
              </a:rPr>
              <a:t>https://www.gla.ac.uk/myglasgow/openaccess/whatisopenaccess/</a:t>
            </a:r>
            <a:endParaRPr lang="en-GB" sz="1800" dirty="0"/>
          </a:p>
        </p:txBody>
      </p:sp>
    </p:spTree>
    <p:extLst>
      <p:ext uri="{BB962C8B-B14F-4D97-AF65-F5344CB8AC3E}">
        <p14:creationId xmlns:p14="http://schemas.microsoft.com/office/powerpoint/2010/main" val="306675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Routes to Open Access</a:t>
            </a:r>
          </a:p>
        </p:txBody>
      </p:sp>
      <p:sp>
        <p:nvSpPr>
          <p:cNvPr id="5" name="Content Placeholder 4"/>
          <p:cNvSpPr>
            <a:spLocks noGrp="1"/>
          </p:cNvSpPr>
          <p:nvPr>
            <p:ph sz="quarter" idx="10"/>
          </p:nvPr>
        </p:nvSpPr>
        <p:spPr/>
        <p:txBody>
          <a:bodyPr/>
          <a:lstStyle/>
          <a:p>
            <a:pPr marL="0" indent="0">
              <a:spcBef>
                <a:spcPts val="600"/>
              </a:spcBef>
              <a:defRPr sz="1800">
                <a:solidFill>
                  <a:srgbClr val="000000"/>
                </a:solidFill>
              </a:defRPr>
            </a:pPr>
            <a:r>
              <a:rPr lang="en-GB" sz="2400" dirty="0">
                <a:latin typeface="Arial"/>
                <a:ea typeface="Arial"/>
                <a:cs typeface="Arial"/>
                <a:sym typeface="Arial"/>
              </a:rPr>
              <a:t>For journal articles and conference papers there are two routes to Open Access:</a:t>
            </a:r>
          </a:p>
          <a:p>
            <a:pPr>
              <a:spcBef>
                <a:spcPts val="1200"/>
              </a:spcBef>
              <a:defRPr sz="1800">
                <a:solidFill>
                  <a:srgbClr val="000000"/>
                </a:solidFill>
              </a:defRPr>
            </a:pPr>
            <a:r>
              <a:rPr lang="en-GB" sz="2400" b="1" dirty="0">
                <a:solidFill>
                  <a:srgbClr val="FFC000"/>
                </a:solidFill>
                <a:latin typeface="Arial"/>
                <a:ea typeface="Arial"/>
                <a:cs typeface="Arial"/>
                <a:sym typeface="Arial"/>
              </a:rPr>
              <a:t>Gold (paid for)</a:t>
            </a:r>
          </a:p>
          <a:p>
            <a:pPr marL="285750" indent="-28575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Article is immediately freely available </a:t>
            </a:r>
          </a:p>
          <a:p>
            <a:pPr marL="285750" indent="-28575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Payment of a fee or ‘Article Processing Charge’ (APC)</a:t>
            </a:r>
          </a:p>
          <a:p>
            <a:pPr>
              <a:spcBef>
                <a:spcPts val="1200"/>
              </a:spcBef>
              <a:defRPr sz="1800">
                <a:solidFill>
                  <a:srgbClr val="000000"/>
                </a:solidFill>
              </a:defRPr>
            </a:pPr>
            <a:r>
              <a:rPr lang="en-GB" sz="2400" b="1" dirty="0">
                <a:solidFill>
                  <a:srgbClr val="00B050"/>
                </a:solidFill>
                <a:latin typeface="Arial"/>
                <a:ea typeface="Arial"/>
                <a:cs typeface="Arial"/>
                <a:sym typeface="Arial"/>
              </a:rPr>
              <a:t>Green ('free’) </a:t>
            </a:r>
          </a:p>
          <a:p>
            <a:pPr marL="285750" indent="-28575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Deposit (usually accepted final version) in online repository </a:t>
            </a:r>
          </a:p>
          <a:p>
            <a:pPr marL="285750" indent="-28575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Usually an embargo period to making this visible</a:t>
            </a:r>
          </a:p>
          <a:p>
            <a:pPr>
              <a:spcBef>
                <a:spcPts val="2400"/>
              </a:spcBef>
              <a:defRPr sz="1800">
                <a:solidFill>
                  <a:srgbClr val="000000"/>
                </a:solidFill>
              </a:defRPr>
            </a:pPr>
            <a:r>
              <a:rPr lang="en-GB" sz="2400" b="1" dirty="0">
                <a:latin typeface="Arial"/>
                <a:ea typeface="Arial"/>
                <a:cs typeface="Arial"/>
                <a:sym typeface="Arial"/>
              </a:rPr>
              <a:t>University direction </a:t>
            </a:r>
            <a:r>
              <a:rPr lang="en-GB" sz="2400" dirty="0">
                <a:latin typeface="Arial"/>
                <a:ea typeface="Arial"/>
                <a:cs typeface="Arial"/>
                <a:sym typeface="Arial"/>
              </a:rPr>
              <a:t>- go </a:t>
            </a:r>
            <a:r>
              <a:rPr lang="en-GB" sz="2400" b="1" dirty="0">
                <a:solidFill>
                  <a:srgbClr val="00B050"/>
                </a:solidFill>
                <a:latin typeface="Arial"/>
                <a:ea typeface="Arial"/>
                <a:cs typeface="Arial"/>
                <a:sym typeface="Arial"/>
              </a:rPr>
              <a:t>Green (‘free’) </a:t>
            </a:r>
            <a:r>
              <a:rPr lang="en-GB" sz="2400" dirty="0">
                <a:latin typeface="Arial"/>
                <a:ea typeface="Arial"/>
                <a:cs typeface="Arial"/>
                <a:sym typeface="Arial"/>
              </a:rPr>
              <a:t>wherever possible</a:t>
            </a:r>
          </a:p>
        </p:txBody>
      </p:sp>
    </p:spTree>
    <p:extLst>
      <p:ext uri="{BB962C8B-B14F-4D97-AF65-F5344CB8AC3E}">
        <p14:creationId xmlns:p14="http://schemas.microsoft.com/office/powerpoint/2010/main" val="284672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3200"/>
            <a:ext cx="9144000" cy="3600000"/>
          </a:xfrm>
        </p:spPr>
        <p:txBody>
          <a:bodyPr/>
          <a:lstStyle/>
          <a:p>
            <a:r>
              <a:rPr lang="en-US" sz="6000" dirty="0">
                <a:cs typeface="Arial" panose="020B0604020202020204" pitchFamily="34" charset="0"/>
              </a:rPr>
              <a:t>Notify </a:t>
            </a:r>
            <a:r>
              <a:rPr lang="en-US" sz="6000" dirty="0">
                <a:solidFill>
                  <a:schemeClr val="accent3"/>
                </a:solidFill>
                <a:cs typeface="Arial" panose="020B0604020202020204" pitchFamily="34" charset="0"/>
                <a:hlinkClick r:id="rId3">
                  <a:extLst>
                    <a:ext uri="{A12FA001-AC4F-418D-AE19-62706E023703}">
                      <ahyp:hlinkClr xmlns:ahyp="http://schemas.microsoft.com/office/drawing/2018/hyperlinkcolor" val="tx"/>
                    </a:ext>
                  </a:extLst>
                </a:hlinkClick>
              </a:rPr>
              <a:t>research-openaccess@glasgow.ac.uk</a:t>
            </a:r>
            <a:r>
              <a:rPr lang="en-US" sz="6000" dirty="0">
                <a:solidFill>
                  <a:schemeClr val="accent3"/>
                </a:solidFill>
                <a:cs typeface="Arial" panose="020B0604020202020204" pitchFamily="34" charset="0"/>
              </a:rPr>
              <a:t> </a:t>
            </a:r>
            <a:r>
              <a:rPr lang="en-US" sz="6000" dirty="0">
                <a:cs typeface="Arial" panose="020B0604020202020204" pitchFamily="34" charset="0"/>
              </a:rPr>
              <a:t>when you have a paper accepted, and we will advise on the appropriate route.</a:t>
            </a:r>
            <a:endParaRPr lang="en-GB" sz="6000" dirty="0"/>
          </a:p>
        </p:txBody>
      </p:sp>
    </p:spTree>
    <p:extLst>
      <p:ext uri="{BB962C8B-B14F-4D97-AF65-F5344CB8AC3E}">
        <p14:creationId xmlns:p14="http://schemas.microsoft.com/office/powerpoint/2010/main" val="238401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29DF9-2843-456C-AFC1-44F4ABB97AEA}"/>
              </a:ext>
            </a:extLst>
          </p:cNvPr>
          <p:cNvPicPr>
            <a:picLocks noChangeAspect="1"/>
          </p:cNvPicPr>
          <p:nvPr/>
        </p:nvPicPr>
        <p:blipFill>
          <a:blip r:embed="rId3"/>
          <a:stretch>
            <a:fillRect/>
          </a:stretch>
        </p:blipFill>
        <p:spPr>
          <a:xfrm>
            <a:off x="131184" y="795337"/>
            <a:ext cx="8715375" cy="3571875"/>
          </a:xfrm>
          <a:prstGeom prst="rect">
            <a:avLst/>
          </a:prstGeom>
        </p:spPr>
      </p:pic>
      <p:pic>
        <p:nvPicPr>
          <p:cNvPr id="3" name="Picture 2">
            <a:extLst>
              <a:ext uri="{FF2B5EF4-FFF2-40B4-BE49-F238E27FC236}">
                <a16:creationId xmlns:a16="http://schemas.microsoft.com/office/drawing/2014/main" id="{E1F8A632-C768-4D16-B469-B9A1C421EC8F}"/>
              </a:ext>
            </a:extLst>
          </p:cNvPr>
          <p:cNvPicPr>
            <a:picLocks noChangeAspect="1"/>
          </p:cNvPicPr>
          <p:nvPr/>
        </p:nvPicPr>
        <p:blipFill>
          <a:blip r:embed="rId4"/>
          <a:stretch>
            <a:fillRect/>
          </a:stretch>
        </p:blipFill>
        <p:spPr>
          <a:xfrm>
            <a:off x="247650" y="4276725"/>
            <a:ext cx="8648700" cy="2581275"/>
          </a:xfrm>
          <a:prstGeom prst="rect">
            <a:avLst/>
          </a:prstGeom>
        </p:spPr>
      </p:pic>
      <p:sp>
        <p:nvSpPr>
          <p:cNvPr id="4" name="TextBox 3">
            <a:extLst>
              <a:ext uri="{FF2B5EF4-FFF2-40B4-BE49-F238E27FC236}">
                <a16:creationId xmlns:a16="http://schemas.microsoft.com/office/drawing/2014/main" id="{FF8163B7-A628-427D-9190-9A8F77A7E2DA}"/>
              </a:ext>
            </a:extLst>
          </p:cNvPr>
          <p:cNvSpPr txBox="1"/>
          <p:nvPr/>
        </p:nvSpPr>
        <p:spPr>
          <a:xfrm>
            <a:off x="297441" y="105508"/>
            <a:ext cx="8648700" cy="461665"/>
          </a:xfrm>
          <a:prstGeom prst="rect">
            <a:avLst/>
          </a:prstGeom>
          <a:noFill/>
        </p:spPr>
        <p:txBody>
          <a:bodyPr wrap="square" rtlCol="0">
            <a:spAutoFit/>
          </a:bodyPr>
          <a:lstStyle/>
          <a:p>
            <a:r>
              <a:rPr lang="en-GB" dirty="0"/>
              <a:t>If you notify us, your article will be recorded in Enlighten</a:t>
            </a:r>
          </a:p>
        </p:txBody>
      </p:sp>
    </p:spTree>
    <p:extLst>
      <p:ext uri="{BB962C8B-B14F-4D97-AF65-F5344CB8AC3E}">
        <p14:creationId xmlns:p14="http://schemas.microsoft.com/office/powerpoint/2010/main" val="175162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B2E74CC-D7BA-4381-8807-60453FCE21E9}"/>
              </a:ext>
            </a:extLst>
          </p:cNvPr>
          <p:cNvPicPr>
            <a:picLocks noGrp="1" noChangeAspect="1"/>
          </p:cNvPicPr>
          <p:nvPr>
            <p:ph sz="quarter" idx="10"/>
          </p:nvPr>
        </p:nvPicPr>
        <p:blipFill>
          <a:blip r:embed="rId3"/>
          <a:stretch>
            <a:fillRect/>
          </a:stretch>
        </p:blipFill>
        <p:spPr>
          <a:xfrm>
            <a:off x="166077" y="1241359"/>
            <a:ext cx="8178799" cy="2874726"/>
          </a:xfrm>
          <a:prstGeom prst="rect">
            <a:avLst/>
          </a:prstGeom>
        </p:spPr>
      </p:pic>
      <p:sp>
        <p:nvSpPr>
          <p:cNvPr id="2" name="TextBox 1">
            <a:extLst>
              <a:ext uri="{FF2B5EF4-FFF2-40B4-BE49-F238E27FC236}">
                <a16:creationId xmlns:a16="http://schemas.microsoft.com/office/drawing/2014/main" id="{50B9A4CA-5AB2-40A3-9075-00F2CE1CCDD3}"/>
              </a:ext>
            </a:extLst>
          </p:cNvPr>
          <p:cNvSpPr txBox="1"/>
          <p:nvPr/>
        </p:nvSpPr>
        <p:spPr>
          <a:xfrm>
            <a:off x="1055077" y="4116085"/>
            <a:ext cx="6940061" cy="2308324"/>
          </a:xfrm>
          <a:prstGeom prst="rect">
            <a:avLst/>
          </a:prstGeom>
          <a:noFill/>
        </p:spPr>
        <p:txBody>
          <a:bodyPr wrap="square" rtlCol="0">
            <a:spAutoFit/>
          </a:bodyPr>
          <a:lstStyle/>
          <a:p>
            <a:r>
              <a:rPr lang="en-GB" dirty="0"/>
              <a:t>Items in Enlighten with a relevant funder’s reference number acknowledged will be uploaded to </a:t>
            </a:r>
            <a:r>
              <a:rPr lang="en-GB" b="1" dirty="0" err="1"/>
              <a:t>Researchfish</a:t>
            </a:r>
            <a:r>
              <a:rPr lang="en-GB" dirty="0"/>
              <a:t>. </a:t>
            </a:r>
          </a:p>
          <a:p>
            <a:endParaRPr lang="en-GB" dirty="0"/>
          </a:p>
          <a:p>
            <a:r>
              <a:rPr lang="en-GB" dirty="0"/>
              <a:t>All staff publications will be uploaded to the </a:t>
            </a:r>
            <a:r>
              <a:rPr lang="en-GB" b="1" dirty="0"/>
              <a:t>Performance and Development Review</a:t>
            </a:r>
            <a:r>
              <a:rPr lang="en-GB" dirty="0"/>
              <a:t> tool.</a:t>
            </a:r>
          </a:p>
        </p:txBody>
      </p:sp>
    </p:spTree>
    <p:extLst>
      <p:ext uri="{BB962C8B-B14F-4D97-AF65-F5344CB8AC3E}">
        <p14:creationId xmlns:p14="http://schemas.microsoft.com/office/powerpoint/2010/main" val="35597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578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sz="6000" dirty="0">
                <a:latin typeface="Arial"/>
                <a:cs typeface="Arial"/>
              </a:rPr>
              <a:t>Open Access requirements:</a:t>
            </a:r>
            <a:br>
              <a:rPr lang="en-US" sz="6000" dirty="0">
                <a:cs typeface="Arial" panose="020B0604020202020204" pitchFamily="34" charset="0"/>
              </a:rPr>
            </a:br>
            <a:r>
              <a:rPr lang="en-US" sz="6000" dirty="0">
                <a:latin typeface="Arial"/>
                <a:cs typeface="Arial"/>
              </a:rPr>
              <a:t>University, Funders </a:t>
            </a:r>
            <a:br>
              <a:rPr lang="en-US" sz="6000" dirty="0">
                <a:cs typeface="Arial" panose="020B0604020202020204" pitchFamily="34" charset="0"/>
              </a:rPr>
            </a:br>
            <a:r>
              <a:rPr lang="en-US" sz="6000" dirty="0">
                <a:latin typeface="Arial"/>
                <a:cs typeface="Arial"/>
              </a:rPr>
              <a:t>and REF</a:t>
            </a:r>
            <a:endParaRPr lang="en-GB" sz="6000" dirty="0">
              <a:latin typeface="Arial"/>
              <a:cs typeface="Arial"/>
            </a:endParaRPr>
          </a:p>
        </p:txBody>
      </p:sp>
    </p:spTree>
    <p:extLst>
      <p:ext uri="{BB962C8B-B14F-4D97-AF65-F5344CB8AC3E}">
        <p14:creationId xmlns:p14="http://schemas.microsoft.com/office/powerpoint/2010/main" val="166733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74" t="14082" r="8188" b="263"/>
          <a:stretch/>
        </p:blipFill>
        <p:spPr bwMode="auto">
          <a:xfrm>
            <a:off x="5687921" y="2439362"/>
            <a:ext cx="3240360" cy="386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gla.ac.uk/t4/visualidentity/files/downloads/University%20marque/Boxed%20University%20Marques/A5%20-%20UofG%20keyline%20boxed%20marque%20(with%203mm%20left%20ble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 y="113809"/>
            <a:ext cx="1360627" cy="69860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txBox="1">
            <a:spLocks/>
          </p:cNvSpPr>
          <p:nvPr/>
        </p:nvSpPr>
        <p:spPr>
          <a:xfrm>
            <a:off x="1475656" y="113809"/>
            <a:ext cx="5832445" cy="698602"/>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3865"/>
                </a:solidFill>
                <a:effectLst/>
                <a:uLnTx/>
                <a:uFillTx/>
                <a:latin typeface="Calibri" panose="020F0502020204030204" pitchFamily="34" charset="0"/>
                <a:ea typeface="+mj-ea"/>
                <a:cs typeface="Calibri" panose="020F0502020204030204" pitchFamily="34" charset="0"/>
              </a:rPr>
              <a:t>University of Glasgow policies</a:t>
            </a:r>
          </a:p>
        </p:txBody>
      </p:sp>
      <p:sp>
        <p:nvSpPr>
          <p:cNvPr id="9" name="Content Placeholder 8"/>
          <p:cNvSpPr>
            <a:spLocks noGrp="1"/>
          </p:cNvSpPr>
          <p:nvPr>
            <p:ph sz="half" idx="1"/>
          </p:nvPr>
        </p:nvSpPr>
        <p:spPr>
          <a:xfrm>
            <a:off x="293076" y="2224090"/>
            <a:ext cx="5161703" cy="4525963"/>
          </a:xfrm>
        </p:spPr>
        <p:txBody>
          <a:bodyPr>
            <a:normAutofit/>
          </a:bodyPr>
          <a:lstStyle/>
          <a:p>
            <a:pPr marL="0" indent="0">
              <a:buNone/>
            </a:pPr>
            <a:r>
              <a:rPr lang="en-GB" dirty="0">
                <a:solidFill>
                  <a:srgbClr val="003865"/>
                </a:solidFill>
              </a:rPr>
              <a:t>Code of Good Practice in Research </a:t>
            </a:r>
            <a:r>
              <a:rPr lang="en-GB" sz="1200" dirty="0">
                <a:solidFill>
                  <a:srgbClr val="00B0F0"/>
                </a:solidFill>
                <a:hlinkClick r:id="rId5"/>
              </a:rPr>
              <a:t>https://www.gla.ac.uk/media/media_490311_en.pdf</a:t>
            </a:r>
            <a:endParaRPr lang="en-GB" sz="1200" dirty="0">
              <a:solidFill>
                <a:srgbClr val="00B0F0"/>
              </a:solidFill>
            </a:endParaRPr>
          </a:p>
          <a:p>
            <a:pPr marL="0" indent="0">
              <a:buNone/>
            </a:pPr>
            <a:endParaRPr lang="en-GB" dirty="0">
              <a:solidFill>
                <a:srgbClr val="003865"/>
              </a:solidFill>
            </a:endParaRPr>
          </a:p>
          <a:p>
            <a:pPr marL="0" indent="0">
              <a:buNone/>
            </a:pPr>
            <a:r>
              <a:rPr lang="en-GB" dirty="0">
                <a:solidFill>
                  <a:srgbClr val="003865"/>
                </a:solidFill>
              </a:rPr>
              <a:t>Postgraduate Research Code of Practice </a:t>
            </a:r>
            <a:r>
              <a:rPr lang="en-GB" sz="1200" dirty="0">
                <a:solidFill>
                  <a:srgbClr val="00B0F0"/>
                </a:solidFill>
              </a:rPr>
              <a:t>http://www.gla.ac.uk/services/postgraduateresearch/pgrcodeofpractice/</a:t>
            </a:r>
          </a:p>
          <a:p>
            <a:pPr marL="0" indent="0">
              <a:buNone/>
            </a:pPr>
            <a:endParaRPr lang="en-GB" dirty="0">
              <a:solidFill>
                <a:srgbClr val="003865"/>
              </a:solidFill>
            </a:endParaRPr>
          </a:p>
          <a:p>
            <a:pPr marL="0" indent="0">
              <a:buNone/>
            </a:pPr>
            <a:r>
              <a:rPr lang="en-GB" dirty="0">
                <a:solidFill>
                  <a:srgbClr val="003865"/>
                </a:solidFill>
              </a:rPr>
              <a:t>Good Management of Research Data Policy </a:t>
            </a:r>
          </a:p>
          <a:p>
            <a:pPr marL="0" indent="0">
              <a:spcBef>
                <a:spcPts val="0"/>
              </a:spcBef>
              <a:buNone/>
            </a:pPr>
            <a:r>
              <a:rPr lang="en-GB" sz="1100" dirty="0">
                <a:solidFill>
                  <a:srgbClr val="00B0F0"/>
                </a:solidFill>
              </a:rPr>
              <a:t>https://www.gla.ac.uk/media/media_555892_en.pdf</a:t>
            </a:r>
            <a:endParaRPr lang="en-GB" dirty="0"/>
          </a:p>
        </p:txBody>
      </p:sp>
      <p:sp>
        <p:nvSpPr>
          <p:cNvPr id="2" name="TextBox 1">
            <a:extLst>
              <a:ext uri="{FF2B5EF4-FFF2-40B4-BE49-F238E27FC236}">
                <a16:creationId xmlns:a16="http://schemas.microsoft.com/office/drawing/2014/main" id="{EB3FCFF1-0986-4C24-8980-C0B4B259430C}"/>
              </a:ext>
            </a:extLst>
          </p:cNvPr>
          <p:cNvSpPr txBox="1"/>
          <p:nvPr/>
        </p:nvSpPr>
        <p:spPr>
          <a:xfrm>
            <a:off x="680326" y="1309355"/>
            <a:ext cx="7983416" cy="461665"/>
          </a:xfrm>
          <a:prstGeom prst="rect">
            <a:avLst/>
          </a:prstGeom>
          <a:noFill/>
        </p:spPr>
        <p:txBody>
          <a:bodyPr wrap="square" rtlCol="0">
            <a:spAutoFit/>
          </a:bodyPr>
          <a:lstStyle/>
          <a:p>
            <a:r>
              <a:rPr lang="en-GB" dirty="0"/>
              <a:t>Outputs should be made open access where possible.</a:t>
            </a:r>
          </a:p>
        </p:txBody>
      </p:sp>
    </p:spTree>
    <p:extLst>
      <p:ext uri="{BB962C8B-B14F-4D97-AF65-F5344CB8AC3E}">
        <p14:creationId xmlns:p14="http://schemas.microsoft.com/office/powerpoint/2010/main" val="2851327575"/>
      </p:ext>
    </p:extLst>
  </p:cSld>
  <p:clrMapOvr>
    <a:masterClrMapping/>
  </p:clrMapOvr>
</p:sld>
</file>

<file path=ppt/theme/theme1.xml><?xml version="1.0" encoding="utf-8"?>
<a:theme xmlns:a="http://schemas.openxmlformats.org/drawingml/2006/main" name="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 new style powerpoint 16-9.pptx" id="{97C22F46-F125-4D00-95EF-3D823F2A9098}" vid="{7CB73F60-E4EE-4883-BE06-99F2F566635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D0083AC74D2E4590B8524DD7021A9B" ma:contentTypeVersion="12" ma:contentTypeDescription="Create a new document." ma:contentTypeScope="" ma:versionID="1448fbc6dc9bb1d3d6d4ddd0d4c4454e">
  <xsd:schema xmlns:xsd="http://www.w3.org/2001/XMLSchema" xmlns:xs="http://www.w3.org/2001/XMLSchema" xmlns:p="http://schemas.microsoft.com/office/2006/metadata/properties" xmlns:ns2="1ab7be79-c801-4e96-acf6-c65ea3e7b6d8" xmlns:ns3="27c7aaf3-e526-47b6-9e6a-014ac67d4cb7" targetNamespace="http://schemas.microsoft.com/office/2006/metadata/properties" ma:root="true" ma:fieldsID="feebbbb24943c64172cea8bbe5d24efb" ns2:_="" ns3:_="">
    <xsd:import namespace="1ab7be79-c801-4e96-acf6-c65ea3e7b6d8"/>
    <xsd:import namespace="27c7aaf3-e526-47b6-9e6a-014ac67d4c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7be79-c801-4e96-acf6-c65ea3e7b6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c7aaf3-e526-47b6-9e6a-014ac67d4c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AB9B95-C989-46BC-8C40-319D2611A44F}">
  <ds:schemaRefs>
    <ds:schemaRef ds:uri="http://schemas.microsoft.com/office/2006/documentManagement/types"/>
    <ds:schemaRef ds:uri="http://schemas.microsoft.com/office/infopath/2007/PartnerControls"/>
    <ds:schemaRef ds:uri="1ab7be79-c801-4e96-acf6-c65ea3e7b6d8"/>
    <ds:schemaRef ds:uri="http://purl.org/dc/elements/1.1/"/>
    <ds:schemaRef ds:uri="http://schemas.microsoft.com/office/2006/metadata/properties"/>
    <ds:schemaRef ds:uri="27c7aaf3-e526-47b6-9e6a-014ac67d4cb7"/>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916A936-31FE-4561-A331-412B221B693E}">
  <ds:schemaRefs>
    <ds:schemaRef ds:uri="http://schemas.microsoft.com/sharepoint/v3/contenttype/forms"/>
  </ds:schemaRefs>
</ds:datastoreItem>
</file>

<file path=customXml/itemProps3.xml><?xml version="1.0" encoding="utf-8"?>
<ds:datastoreItem xmlns:ds="http://schemas.openxmlformats.org/officeDocument/2006/customXml" ds:itemID="{98749BF9-D27B-4E70-8E78-65AE5B48A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b7be79-c801-4e96-acf6-c65ea3e7b6d8"/>
    <ds:schemaRef ds:uri="27c7aaf3-e526-47b6-9e6a-014ac67d4c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621</TotalTime>
  <Words>3768</Words>
  <Application>Microsoft Office PowerPoint</Application>
  <PresentationFormat>On-screen Show (4:3)</PresentationFormat>
  <Paragraphs>351</Paragraphs>
  <Slides>26</Slides>
  <Notes>26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Century Gothic</vt:lpstr>
      <vt:lpstr>Times New Roman</vt:lpstr>
      <vt:lpstr>Default Theme</vt:lpstr>
      <vt:lpstr>Office Theme</vt:lpstr>
      <vt:lpstr>8_UoG_PowerPoint_16.9</vt:lpstr>
      <vt:lpstr>PowerPoint Presentation</vt:lpstr>
      <vt:lpstr>What is open access?</vt:lpstr>
      <vt:lpstr>Benefits of being open</vt:lpstr>
      <vt:lpstr>Routes to Open Access</vt:lpstr>
      <vt:lpstr>Notify research-openaccess@glasgow.ac.uk when you have a paper accepted, and we will advise on the appropriate route.</vt:lpstr>
      <vt:lpstr>PowerPoint Presentation</vt:lpstr>
      <vt:lpstr>PowerPoint Presentation</vt:lpstr>
      <vt:lpstr>Open Access requirements: University, Funders  and REF</vt:lpstr>
      <vt:lpstr>PowerPoint Presentation</vt:lpstr>
      <vt:lpstr>Some funders have open access requirements – consider these before submitting an article  </vt:lpstr>
      <vt:lpstr>Funder acknowledgement and licensing</vt:lpstr>
      <vt:lpstr>UKRI Funds for Open Access  (Policies will be updated in 2021)</vt:lpstr>
      <vt:lpstr>Other support for Open Access </vt:lpstr>
      <vt:lpstr>Wellcome Trust</vt:lpstr>
      <vt:lpstr>Publisher Deals and Discounts</vt:lpstr>
      <vt:lpstr>Open Access policies for the Research Excellence Framework (REF)</vt:lpstr>
      <vt:lpstr>What is REF?</vt:lpstr>
      <vt:lpstr>REF Open Access Policy</vt:lpstr>
      <vt:lpstr>REF Eligibility –  The Library can help</vt:lpstr>
      <vt:lpstr>What do researchers need to do?</vt:lpstr>
      <vt:lpstr>What does the Library do?</vt:lpstr>
      <vt:lpstr>Open Access to  Research Data</vt:lpstr>
      <vt:lpstr>PowerPoint Presentation</vt:lpstr>
      <vt:lpstr>Identifying Trusted Journals</vt:lpstr>
      <vt:lpstr>14 CRediT Roles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McCutcheon</dc:creator>
  <cp:lastModifiedBy>Matt Mahon</cp:lastModifiedBy>
  <cp:revision>86</cp:revision>
  <dcterms:created xsi:type="dcterms:W3CDTF">2019-12-05T10:18:14Z</dcterms:created>
  <dcterms:modified xsi:type="dcterms:W3CDTF">2021-02-11T15:31:16Z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0x01010036D0083AC74D2E4590B8524DD7021A9B</vt:lpwstr>
  </property>
</Properties>
</file>