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23" r:id="rId4"/>
    <p:sldId id="301" r:id="rId5"/>
    <p:sldId id="321" r:id="rId6"/>
    <p:sldId id="319" r:id="rId7"/>
    <p:sldId id="303" r:id="rId8"/>
    <p:sldId id="299" r:id="rId9"/>
    <p:sldId id="312" r:id="rId10"/>
    <p:sldId id="313" r:id="rId11"/>
    <p:sldId id="305" r:id="rId12"/>
    <p:sldId id="295" r:id="rId13"/>
    <p:sldId id="314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9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4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9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11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6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3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3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0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0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CC2A-4411-4CA4-A32F-D219B816BDDE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5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31" y="0"/>
            <a:ext cx="6179569" cy="6878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494"/>
            <a:ext cx="6654468" cy="6906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5343"/>
            <a:ext cx="1584176" cy="491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342900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TEAP -Accessing </a:t>
            </a:r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Reading List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3" y="5373216"/>
            <a:ext cx="1193800" cy="119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187676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89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Base</a:t>
            </a:r>
            <a:endParaRPr lang="en-GB" sz="3200" dirty="0">
              <a:solidFill>
                <a:srgbClr val="F89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24901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more from your Reading List</a:t>
            </a:r>
            <a:endParaRPr lang="en-GB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Read status and Add note features to prioritise your reading, and keep notes on what you have read.</a:t>
            </a:r>
          </a:p>
        </p:txBody>
      </p:sp>
      <p:pic>
        <p:nvPicPr>
          <p:cNvPr id="4098" name="Picture 2" descr="H:\readinglist3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7" y="1700808"/>
            <a:ext cx="8897046" cy="35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1" y="63730"/>
            <a:ext cx="8465821" cy="630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Getting more from your Reading List</a:t>
            </a:r>
            <a:endParaRPr lang="en-GB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54331" y="912565"/>
            <a:ext cx="8229600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cs typeface="Arial" panose="020B0604020202020204" pitchFamily="34" charset="0"/>
              </a:rPr>
              <a:t>Use the Read status and Add note features to prioritise your reading, and keep notes on what you have read.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48264" y="3573016"/>
            <a:ext cx="185147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3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1" y="63730"/>
            <a:ext cx="8465821" cy="630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639633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Getting more from your Reading List</a:t>
            </a:r>
            <a:endParaRPr lang="en-GB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876131" y="1556792"/>
            <a:ext cx="3100511" cy="1656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cs typeface="Arial" panose="020B0604020202020204" pitchFamily="34" charset="0"/>
              </a:rPr>
              <a:t>Use the View bibliography and Export options to help you reference and cite accurately in your assignments</a:t>
            </a:r>
          </a:p>
        </p:txBody>
      </p:sp>
      <p:pic>
        <p:nvPicPr>
          <p:cNvPr id="13" name="Picture 2" descr="H:\ReadingLists12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6093873" cy="69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Getting more from your Reading List</a:t>
            </a:r>
            <a:endParaRPr lang="en-GB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6" y="548677"/>
            <a:ext cx="8910548" cy="50678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0"/>
            <a:ext cx="6286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774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5343"/>
            <a:ext cx="1584176" cy="491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24901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87676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89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GB" sz="2000" dirty="0" smtClean="0">
                <a:solidFill>
                  <a:srgbClr val="F89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F89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GB" sz="2000" dirty="0">
              <a:solidFill>
                <a:srgbClr val="F89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64502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you, this presentation is complete.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4789923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close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2498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oks, school, white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53" y="476672"/>
            <a:ext cx="847725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Accessing your course Reading List</a:t>
            </a:r>
            <a:endParaRPr lang="en-GB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620689"/>
            <a:ext cx="4690864" cy="55043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Reading List is where you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find the details of the books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book chapters,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journal articles your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lecturer expects you to review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preparation for seminars, tutorials and assignments.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ReadingLists@Glasgow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to make accessing these resources easy.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course Moodle should have a link to the course Reading List.</a:t>
            </a:r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7296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32" y="1"/>
            <a:ext cx="9162831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Accessing your course Reading List</a:t>
            </a:r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93" y="3789040"/>
            <a:ext cx="11239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8768" y="1711548"/>
            <a:ext cx="2405720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can access the reading list from the TEAP Moodle – just click on the Reading icon at the top of the page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2483768" y="5085184"/>
            <a:ext cx="936104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Finding your Reading List</a:t>
            </a:r>
            <a:endParaRPr lang="en-GB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9" y="126133"/>
            <a:ext cx="8345623" cy="615719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Reading List is arranged</a:t>
            </a:r>
            <a:endParaRPr lang="en-GB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7200" y="620690"/>
            <a:ext cx="8147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lecturer can set up the Reading List as they wish.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may be arranged by: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week / assignment – everything you need to review for a particular discussion or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literature type – books; journal articles; professional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importance – required reading, suggested reading, for information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Once you have worked out how your Reading List has been arranged, you will be able to move around it quickly.</a:t>
            </a:r>
          </a:p>
        </p:txBody>
      </p:sp>
    </p:spTree>
    <p:extLst>
      <p:ext uri="{BB962C8B-B14F-4D97-AF65-F5344CB8AC3E}">
        <p14:creationId xmlns:p14="http://schemas.microsoft.com/office/powerpoint/2010/main" val="20943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Using your Reading List </a:t>
            </a:r>
            <a:endParaRPr lang="en-GB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4" y="171712"/>
            <a:ext cx="8345623" cy="615719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908720"/>
            <a:ext cx="386759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navigate around the list by scrolling down or by clicking on the Table of Contents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123728" y="2056742"/>
            <a:ext cx="791775" cy="2285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0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6" y="68873"/>
            <a:ext cx="8552727" cy="621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Using your Reading List </a:t>
            </a:r>
            <a:endParaRPr lang="en-GB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77530" y="836712"/>
            <a:ext cx="399593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Click on Table of contents to navigate around the list, and find the section you require</a:t>
            </a:r>
            <a:endParaRPr lang="en-GB" b="1" dirty="0" smtClean="0">
              <a:solidFill>
                <a:prstClr val="black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18553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9" y="58520"/>
            <a:ext cx="8345623" cy="615719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Using your Reading List </a:t>
            </a:r>
            <a:endParaRPr lang="en-GB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95936" y="836712"/>
            <a:ext cx="399593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Click on the online resource button to link directly to </a:t>
            </a:r>
            <a:r>
              <a:rPr lang="en-GB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ebooks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GB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ejournal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 articles, digitised readings, and websites</a:t>
            </a:r>
            <a:endParaRPr lang="en-GB" b="1" dirty="0" smtClean="0">
              <a:solidFill>
                <a:prstClr val="black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 smtClean="0"/>
          </a:p>
        </p:txBody>
      </p:sp>
      <p:sp>
        <p:nvSpPr>
          <p:cNvPr id="11" name="Right Arrow 10"/>
          <p:cNvSpPr/>
          <p:nvPr/>
        </p:nvSpPr>
        <p:spPr>
          <a:xfrm>
            <a:off x="6516216" y="4149080"/>
            <a:ext cx="791775" cy="2285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9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3" y="28169"/>
            <a:ext cx="8631361" cy="637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636374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Getting more from your Reading List</a:t>
            </a:r>
            <a:endParaRPr lang="en-GB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563888" y="2000298"/>
            <a:ext cx="5040559" cy="12846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cs typeface="Arial" panose="020B0604020202020204" pitchFamily="34" charset="0"/>
              </a:rPr>
              <a:t>To use all the features of </a:t>
            </a:r>
            <a:r>
              <a:rPr lang="en-GB" sz="1800" dirty="0" err="1" smtClean="0">
                <a:cs typeface="Arial" panose="020B0604020202020204" pitchFamily="34" charset="0"/>
              </a:rPr>
              <a:t>ReadingLists@Glasgow</a:t>
            </a:r>
            <a:r>
              <a:rPr lang="en-GB" sz="1800" dirty="0" smtClean="0">
                <a:cs typeface="Arial" panose="020B0604020202020204" pitchFamily="34" charset="0"/>
              </a:rPr>
              <a:t> </a:t>
            </a:r>
            <a:r>
              <a:rPr lang="en-GB" sz="1800" dirty="0" smtClean="0">
                <a:cs typeface="Arial" panose="020B0604020202020204" pitchFamily="34" charset="0"/>
              </a:rPr>
              <a:t>you can </a:t>
            </a:r>
            <a:r>
              <a:rPr lang="en-GB" sz="1800" b="1" dirty="0" smtClean="0">
                <a:cs typeface="Arial" panose="020B0604020202020204" pitchFamily="34" charset="0"/>
              </a:rPr>
              <a:t>Log </a:t>
            </a:r>
            <a:r>
              <a:rPr lang="en-GB" sz="1800" b="1" dirty="0" smtClean="0">
                <a:cs typeface="Arial" panose="020B0604020202020204" pitchFamily="34" charset="0"/>
              </a:rPr>
              <a:t>In – </a:t>
            </a:r>
            <a:r>
              <a:rPr lang="en-GB" sz="1800" dirty="0" smtClean="0">
                <a:cs typeface="Arial" panose="020B0604020202020204" pitchFamily="34" charset="0"/>
              </a:rPr>
              <a:t>by clicking on th</a:t>
            </a:r>
            <a:r>
              <a:rPr lang="en-GB" sz="1800" dirty="0" smtClean="0">
                <a:cs typeface="Arial" panose="020B0604020202020204" pitchFamily="34" charset="0"/>
              </a:rPr>
              <a:t>e Log In link at the very top of the screen – you will be prompted for your </a:t>
            </a:r>
            <a:r>
              <a:rPr lang="en-GB" sz="1800" dirty="0" smtClean="0">
                <a:cs typeface="Arial" panose="020B0604020202020204" pitchFamily="34" charset="0"/>
              </a:rPr>
              <a:t>GUID</a:t>
            </a:r>
            <a:r>
              <a:rPr lang="en-GB" sz="18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ight Arrow 9"/>
          <p:cNvSpPr/>
          <p:nvPr/>
        </p:nvSpPr>
        <p:spPr>
          <a:xfrm rot="16200000">
            <a:off x="2130148" y="1694388"/>
            <a:ext cx="791775" cy="2285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393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Walters</dc:creator>
  <cp:lastModifiedBy>km75p</cp:lastModifiedBy>
  <cp:revision>62</cp:revision>
  <dcterms:created xsi:type="dcterms:W3CDTF">2016-06-07T07:16:38Z</dcterms:created>
  <dcterms:modified xsi:type="dcterms:W3CDTF">2017-02-21T16:34:14Z</dcterms:modified>
</cp:coreProperties>
</file>