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7" r:id="rId3"/>
    <p:sldId id="323" r:id="rId4"/>
    <p:sldId id="301" r:id="rId5"/>
    <p:sldId id="321" r:id="rId6"/>
    <p:sldId id="319" r:id="rId7"/>
    <p:sldId id="303" r:id="rId8"/>
    <p:sldId id="299" r:id="rId9"/>
    <p:sldId id="312" r:id="rId10"/>
    <p:sldId id="313" r:id="rId11"/>
    <p:sldId id="305" r:id="rId12"/>
    <p:sldId id="295" r:id="rId13"/>
    <p:sldId id="314" r:id="rId14"/>
    <p:sldId id="261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9A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686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5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21/02/2017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6198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21/02/2017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469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21/02/2017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0841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21/02/2017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819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21/02/2017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119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21/02/2017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9868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21/02/2017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2230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21/02/2017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339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21/02/2017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3103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21/02/2017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102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21/02/2017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8221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8CC2A-4411-4CA4-A32F-D219B816BDDE}" type="datetimeFigureOut">
              <a:rPr lang="en-GB" smtClean="0"/>
              <a:t>21/02/2017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2959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tiff"/><Relationship Id="rId5" Type="http://schemas.openxmlformats.org/officeDocument/2006/relationships/image" Target="../media/image8.png"/><Relationship Id="rId4" Type="http://schemas.openxmlformats.org/officeDocument/2006/relationships/image" Target="../media/image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4.jpg"/><Relationship Id="rId4" Type="http://schemas.openxmlformats.org/officeDocument/2006/relationships/image" Target="../media/image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tif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4.jpg"/><Relationship Id="rId4" Type="http://schemas.openxmlformats.org/officeDocument/2006/relationships/image" Target="../media/image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8.png"/><Relationship Id="rId4" Type="http://schemas.openxmlformats.org/officeDocument/2006/relationships/image" Target="../media/image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4.jpg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4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4.jpg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4.jpg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4.jp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431" y="0"/>
            <a:ext cx="6179569" cy="687853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8494"/>
            <a:ext cx="6654468" cy="690649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45343"/>
            <a:ext cx="1584176" cy="49136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95536" y="3429000"/>
            <a:ext cx="4320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TEAP -Accessing </a:t>
            </a:r>
            <a:r>
              <a:rPr lang="en-GB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Reading List</a:t>
            </a:r>
            <a:endParaRPr lang="en-GB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03" y="5373216"/>
            <a:ext cx="1193800" cy="11938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95536" y="1876762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F89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 Base</a:t>
            </a:r>
            <a:endParaRPr lang="en-GB" sz="3200" dirty="0">
              <a:solidFill>
                <a:srgbClr val="F89A1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7544" y="1249014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Library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60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Getting more from your Reading List</a:t>
            </a:r>
            <a:endParaRPr lang="en-GB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620689"/>
            <a:ext cx="8229600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Use the Read status and Add note features to prioritise your reading, and keep notes on what you have read.</a:t>
            </a:r>
          </a:p>
        </p:txBody>
      </p:sp>
      <p:pic>
        <p:nvPicPr>
          <p:cNvPr id="4098" name="Picture 2" descr="H:\readinglist3.t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77" y="1700808"/>
            <a:ext cx="8897046" cy="3587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868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1" y="63730"/>
            <a:ext cx="8465821" cy="6300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Getting more from your Reading List</a:t>
            </a:r>
            <a:endParaRPr lang="en-GB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354331" y="912565"/>
            <a:ext cx="8229600" cy="9361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dirty="0" smtClean="0">
                <a:cs typeface="Arial" panose="020B0604020202020204" pitchFamily="34" charset="0"/>
              </a:rPr>
              <a:t>Use the Read status and Add note features to prioritise your reading, and keep notes on what you have read.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948264" y="3573016"/>
            <a:ext cx="1851474" cy="25922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30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1" y="63730"/>
            <a:ext cx="8465821" cy="6300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3568" y="6396335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Getting more from your Reading List</a:t>
            </a:r>
            <a:endParaRPr lang="en-GB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5876131" y="1556792"/>
            <a:ext cx="3100511" cy="165694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dirty="0" smtClean="0">
                <a:cs typeface="Arial" panose="020B0604020202020204" pitchFamily="34" charset="0"/>
              </a:rPr>
              <a:t>Use the View bibliography and Export options to help you reference and cite accurately in your assignments</a:t>
            </a:r>
          </a:p>
        </p:txBody>
      </p:sp>
      <p:pic>
        <p:nvPicPr>
          <p:cNvPr id="13" name="Picture 2" descr="H:\ReadingLists12.t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6093873" cy="690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2745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1560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Getting more from your Reading List</a:t>
            </a:r>
            <a:endParaRPr lang="en-GB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26" y="548677"/>
            <a:ext cx="8910548" cy="506780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944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012" y="0"/>
            <a:ext cx="62865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07745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45343"/>
            <a:ext cx="1584176" cy="49136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5536" y="1249015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Library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5536" y="1876762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F89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</a:t>
            </a:r>
            <a:r>
              <a:rPr lang="en-GB" sz="2000" dirty="0" smtClean="0">
                <a:solidFill>
                  <a:srgbClr val="F89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smtClean="0">
                <a:solidFill>
                  <a:srgbClr val="F89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</a:t>
            </a:r>
            <a:endParaRPr lang="en-GB" sz="2000" dirty="0">
              <a:solidFill>
                <a:srgbClr val="F89A1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5536" y="3645024"/>
            <a:ext cx="4104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you, this presentation is complete.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5536" y="4789923"/>
            <a:ext cx="4896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 close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324988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ooks, school, whitespa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53" y="476672"/>
            <a:ext cx="8477250" cy="564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Accessing your course Reading List</a:t>
            </a:r>
            <a:endParaRPr lang="en-GB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620689"/>
            <a:ext cx="8229600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2600" dirty="0" smtClean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620689"/>
            <a:ext cx="4690864" cy="550430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The Reading List is where you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can find the details of the books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, book chapters,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and journal articles your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lecturer expects you to review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 preparation for seminars, tutorials and assignments.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Use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ReadingLists@Glasgow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to make accessing these resources easy.</a:t>
            </a:r>
          </a:p>
          <a:p>
            <a:pPr marL="0" indent="0">
              <a:spcBef>
                <a:spcPts val="0"/>
              </a:spcBef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Your course Moodle should have a link to the course Reading List.</a:t>
            </a:r>
          </a:p>
          <a:p>
            <a:pPr marL="0" indent="0">
              <a:buNone/>
            </a:pP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17296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832" y="1"/>
            <a:ext cx="9162831" cy="602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prstClr val="white"/>
                </a:solidFill>
                <a:cs typeface="Arial" panose="020B0604020202020204" pitchFamily="34" charset="0"/>
              </a:rPr>
              <a:t>Accessing your course Reading List</a:t>
            </a:r>
            <a:endParaRPr lang="en-GB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620689"/>
            <a:ext cx="8229600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2600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293" y="3789040"/>
            <a:ext cx="1123950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558768" y="1711548"/>
            <a:ext cx="2405720" cy="415498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You can access the reading list from the TEAP Moodle – just click on the Reading icon at the top of the page </a:t>
            </a:r>
          </a:p>
          <a:p>
            <a:endParaRPr lang="en-GB" sz="2400" dirty="0"/>
          </a:p>
          <a:p>
            <a:endParaRPr lang="en-GB" sz="2400" dirty="0" smtClean="0"/>
          </a:p>
          <a:p>
            <a:endParaRPr lang="en-GB" sz="2400" dirty="0"/>
          </a:p>
        </p:txBody>
      </p:sp>
      <p:sp>
        <p:nvSpPr>
          <p:cNvPr id="12" name="Rectangle 11"/>
          <p:cNvSpPr/>
          <p:nvPr/>
        </p:nvSpPr>
        <p:spPr>
          <a:xfrm>
            <a:off x="2483768" y="5085184"/>
            <a:ext cx="936104" cy="10801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067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Finding your Reading List</a:t>
            </a:r>
            <a:endParaRPr lang="en-GB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19" y="126133"/>
            <a:ext cx="8345623" cy="6157191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359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the Reading List is arranged</a:t>
            </a:r>
            <a:endParaRPr lang="en-GB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Content Placeholder 2"/>
          <p:cNvSpPr txBox="1">
            <a:spLocks/>
          </p:cNvSpPr>
          <p:nvPr/>
        </p:nvSpPr>
        <p:spPr>
          <a:xfrm>
            <a:off x="457200" y="620689"/>
            <a:ext cx="8229600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2600" dirty="0" smtClean="0"/>
          </a:p>
        </p:txBody>
      </p:sp>
      <p:sp>
        <p:nvSpPr>
          <p:cNvPr id="3" name="Rectangle 2"/>
          <p:cNvSpPr/>
          <p:nvPr/>
        </p:nvSpPr>
        <p:spPr>
          <a:xfrm>
            <a:off x="457200" y="620690"/>
            <a:ext cx="814724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Each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lecturer can set up the Reading List as they wish.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It may be arranged by: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>
              <a:buFont typeface="Wingdings" panose="05000000000000000000" pitchFamily="2" charset="2"/>
              <a:buChar char="Ø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week / assignment – everything you need to review for a particular discussion or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assignment</a:t>
            </a:r>
          </a:p>
          <a:p>
            <a:pPr marL="361950" indent="-361950">
              <a:buFont typeface="Wingdings" panose="05000000000000000000" pitchFamily="2" charset="2"/>
              <a:buChar char="Ø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>
              <a:buFont typeface="Wingdings" panose="05000000000000000000" pitchFamily="2" charset="2"/>
              <a:buChar char="Ø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literature type – books; journal articles; professional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guidance</a:t>
            </a:r>
          </a:p>
          <a:p>
            <a:pPr marL="361950" indent="-361950">
              <a:buFont typeface="Wingdings" panose="05000000000000000000" pitchFamily="2" charset="2"/>
              <a:buChar char="Ø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>
              <a:buFont typeface="Wingdings" panose="05000000000000000000" pitchFamily="2" charset="2"/>
              <a:buChar char="Ø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importance – required reading, suggested reading, for information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Once you have worked out how your Reading List has been arranged, you will be able to move around it quickly.</a:t>
            </a:r>
          </a:p>
        </p:txBody>
      </p:sp>
    </p:spTree>
    <p:extLst>
      <p:ext uri="{BB962C8B-B14F-4D97-AF65-F5344CB8AC3E}">
        <p14:creationId xmlns:p14="http://schemas.microsoft.com/office/powerpoint/2010/main" val="209431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Using your Reading List </a:t>
            </a:r>
            <a:endParaRPr lang="en-GB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Content Placeholder 2"/>
          <p:cNvSpPr txBox="1">
            <a:spLocks/>
          </p:cNvSpPr>
          <p:nvPr/>
        </p:nvSpPr>
        <p:spPr>
          <a:xfrm>
            <a:off x="457200" y="620689"/>
            <a:ext cx="8229600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2600" dirty="0" smtClean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74" y="171712"/>
            <a:ext cx="8345623" cy="6157191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0" y="908720"/>
            <a:ext cx="3867596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You can navigate around the list by scrolling down or by clicking on the Table of Contents</a:t>
            </a:r>
            <a:endParaRPr lang="en-GB" dirty="0"/>
          </a:p>
        </p:txBody>
      </p:sp>
      <p:sp>
        <p:nvSpPr>
          <p:cNvPr id="5" name="Right Arrow 4"/>
          <p:cNvSpPr/>
          <p:nvPr/>
        </p:nvSpPr>
        <p:spPr>
          <a:xfrm rot="10800000">
            <a:off x="2123728" y="2056742"/>
            <a:ext cx="791775" cy="22855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5094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36" y="68873"/>
            <a:ext cx="8552727" cy="621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Using your Reading List </a:t>
            </a:r>
            <a:endParaRPr lang="en-GB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4077530" y="836712"/>
            <a:ext cx="3995936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prstClr val="black"/>
                </a:solidFill>
                <a:cs typeface="Arial" panose="020B0604020202020204" pitchFamily="34" charset="0"/>
              </a:rPr>
              <a:t>Click on Table of contents to navigate around the list, and find the section you require</a:t>
            </a:r>
            <a:endParaRPr lang="en-GB" b="1" dirty="0" smtClean="0">
              <a:solidFill>
                <a:prstClr val="black"/>
              </a:solidFill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457200" y="620689"/>
            <a:ext cx="8229600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2600" dirty="0" smtClean="0"/>
          </a:p>
        </p:txBody>
      </p:sp>
    </p:spTree>
    <p:extLst>
      <p:ext uri="{BB962C8B-B14F-4D97-AF65-F5344CB8AC3E}">
        <p14:creationId xmlns:p14="http://schemas.microsoft.com/office/powerpoint/2010/main" val="185535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19" y="58520"/>
            <a:ext cx="8345623" cy="6157191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Using your Reading List </a:t>
            </a:r>
            <a:endParaRPr lang="en-GB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3995936" y="836712"/>
            <a:ext cx="3995936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prstClr val="black"/>
                </a:solidFill>
                <a:cs typeface="Arial" panose="020B0604020202020204" pitchFamily="34" charset="0"/>
              </a:rPr>
              <a:t>Click on the online resource button to link directly to </a:t>
            </a:r>
            <a:r>
              <a:rPr lang="en-GB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ebooks</a:t>
            </a:r>
            <a:r>
              <a:rPr lang="en-GB" dirty="0" smtClean="0">
                <a:solidFill>
                  <a:prstClr val="black"/>
                </a:solidFill>
                <a:cs typeface="Arial" panose="020B0604020202020204" pitchFamily="34" charset="0"/>
              </a:rPr>
              <a:t>, </a:t>
            </a:r>
            <a:r>
              <a:rPr lang="en-GB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ejournal</a:t>
            </a:r>
            <a:r>
              <a:rPr lang="en-GB" dirty="0" smtClean="0">
                <a:solidFill>
                  <a:prstClr val="black"/>
                </a:solidFill>
                <a:cs typeface="Arial" panose="020B0604020202020204" pitchFamily="34" charset="0"/>
              </a:rPr>
              <a:t> articles, digitised readings, and websites</a:t>
            </a:r>
            <a:endParaRPr lang="en-GB" b="1" dirty="0" smtClean="0">
              <a:solidFill>
                <a:prstClr val="black"/>
              </a:solidFill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457200" y="620689"/>
            <a:ext cx="8229600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2600" dirty="0" smtClean="0"/>
          </a:p>
        </p:txBody>
      </p:sp>
      <p:sp>
        <p:nvSpPr>
          <p:cNvPr id="11" name="Right Arrow 10"/>
          <p:cNvSpPr/>
          <p:nvPr/>
        </p:nvSpPr>
        <p:spPr>
          <a:xfrm>
            <a:off x="6516216" y="4149080"/>
            <a:ext cx="791775" cy="22855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998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33" y="28169"/>
            <a:ext cx="8631361" cy="6372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3568" y="6363745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Getting more from your Reading List</a:t>
            </a:r>
            <a:endParaRPr lang="en-GB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3563888" y="2000298"/>
            <a:ext cx="5040559" cy="12846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cs typeface="Arial" panose="020B0604020202020204" pitchFamily="34" charset="0"/>
              </a:rPr>
              <a:t>To use all the features of </a:t>
            </a:r>
            <a:r>
              <a:rPr lang="en-GB" sz="1800" dirty="0" err="1" smtClean="0">
                <a:cs typeface="Arial" panose="020B0604020202020204" pitchFamily="34" charset="0"/>
              </a:rPr>
              <a:t>ReadingLists@Glasgow</a:t>
            </a:r>
            <a:r>
              <a:rPr lang="en-GB" sz="1800" dirty="0" smtClean="0">
                <a:cs typeface="Arial" panose="020B0604020202020204" pitchFamily="34" charset="0"/>
              </a:rPr>
              <a:t> </a:t>
            </a:r>
            <a:r>
              <a:rPr lang="en-GB" sz="1800" dirty="0" smtClean="0">
                <a:cs typeface="Arial" panose="020B0604020202020204" pitchFamily="34" charset="0"/>
              </a:rPr>
              <a:t>you can </a:t>
            </a:r>
            <a:r>
              <a:rPr lang="en-GB" sz="1800" b="1" dirty="0" smtClean="0">
                <a:cs typeface="Arial" panose="020B0604020202020204" pitchFamily="34" charset="0"/>
              </a:rPr>
              <a:t>Log </a:t>
            </a:r>
            <a:r>
              <a:rPr lang="en-GB" sz="1800" b="1" dirty="0" smtClean="0">
                <a:cs typeface="Arial" panose="020B0604020202020204" pitchFamily="34" charset="0"/>
              </a:rPr>
              <a:t>In – </a:t>
            </a:r>
            <a:r>
              <a:rPr lang="en-GB" sz="1800" dirty="0" smtClean="0">
                <a:cs typeface="Arial" panose="020B0604020202020204" pitchFamily="34" charset="0"/>
              </a:rPr>
              <a:t>by clicking on th</a:t>
            </a:r>
            <a:r>
              <a:rPr lang="en-GB" sz="1800" dirty="0" smtClean="0">
                <a:cs typeface="Arial" panose="020B0604020202020204" pitchFamily="34" charset="0"/>
              </a:rPr>
              <a:t>e Log In link at the very top of the screen – you will be prompted for your </a:t>
            </a:r>
            <a:r>
              <a:rPr lang="en-GB" sz="1800" dirty="0" smtClean="0">
                <a:cs typeface="Arial" panose="020B0604020202020204" pitchFamily="34" charset="0"/>
              </a:rPr>
              <a:t>GUID</a:t>
            </a:r>
            <a:r>
              <a:rPr lang="en-GB" sz="1800" dirty="0" smtClean="0"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Right Arrow 9"/>
          <p:cNvSpPr/>
          <p:nvPr/>
        </p:nvSpPr>
        <p:spPr>
          <a:xfrm rot="16200000">
            <a:off x="2130148" y="1694388"/>
            <a:ext cx="791775" cy="22855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59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bg1">
              <a:lumMod val="65000"/>
            </a:schemeClr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1366</TotalTime>
  <Words>393</Words>
  <Application>Microsoft Office PowerPoint</Application>
  <PresentationFormat>On-screen Show (4:3)</PresentationFormat>
  <Paragraphs>45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Glasgow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Greg Walters</dc:creator>
  <cp:lastModifiedBy>km75p</cp:lastModifiedBy>
  <cp:revision>62</cp:revision>
  <dcterms:created xsi:type="dcterms:W3CDTF">2016-06-07T07:16:38Z</dcterms:created>
  <dcterms:modified xsi:type="dcterms:W3CDTF">2017-02-21T16:34:14Z</dcterms:modified>
</cp:coreProperties>
</file>