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696" r:id="rId6"/>
    <p:sldMasterId id="2147483708" r:id="rId7"/>
  </p:sldMasterIdLst>
  <p:notesMasterIdLst>
    <p:notesMasterId r:id="rId34"/>
  </p:notesMasterIdLst>
  <p:sldIdLst>
    <p:sldId id="256" r:id="rId8"/>
    <p:sldId id="875" r:id="rId9"/>
    <p:sldId id="873" r:id="rId10"/>
    <p:sldId id="408" r:id="rId11"/>
    <p:sldId id="872" r:id="rId12"/>
    <p:sldId id="413" r:id="rId13"/>
    <p:sldId id="422" r:id="rId14"/>
    <p:sldId id="417" r:id="rId15"/>
    <p:sldId id="421" r:id="rId16"/>
    <p:sldId id="337" r:id="rId17"/>
    <p:sldId id="447" r:id="rId18"/>
    <p:sldId id="510" r:id="rId19"/>
    <p:sldId id="877" r:id="rId20"/>
    <p:sldId id="878" r:id="rId21"/>
    <p:sldId id="508" r:id="rId22"/>
    <p:sldId id="871" r:id="rId23"/>
    <p:sldId id="874" r:id="rId24"/>
    <p:sldId id="318" r:id="rId25"/>
    <p:sldId id="319" r:id="rId26"/>
    <p:sldId id="488" r:id="rId27"/>
    <p:sldId id="503" r:id="rId28"/>
    <p:sldId id="879" r:id="rId29"/>
    <p:sldId id="870" r:id="rId30"/>
    <p:sldId id="423" r:id="rId31"/>
    <p:sldId id="869"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McCutcheon" initials="VM" lastIdx="3" clrIdx="0">
    <p:extLst>
      <p:ext uri="{19B8F6BF-5375-455C-9EA6-DF929625EA0E}">
        <p15:presenceInfo xmlns:p15="http://schemas.microsoft.com/office/powerpoint/2012/main" userId="S::valerie.mccutcheon@glasgow.ac.uk::3e4a903d-237e-4692-9cd3-375cc6a151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014D1-507A-4BE9-8D05-9EB8330FD9DE}" v="26" dt="2021-08-19T09:45:49.600"/>
    <p1510:client id="{A1AA84AF-6556-449B-AA16-1A72CA619707}" v="254" dt="2021-08-18T14:08:23.732"/>
    <p1510:client id="{CF03E58B-57D8-49CC-8253-BA4CB923AC93}" v="503" dt="2021-08-17T12:32:43.368"/>
    <p1510:client id="{D75C3411-B8B5-3CD6-0A3F-11DF33AA31FC}" v="5" dt="2021-08-19T11:17:06.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7" autoAdjust="0"/>
    <p:restoredTop sz="34278" autoAdjust="0"/>
  </p:normalViewPr>
  <p:slideViewPr>
    <p:cSldViewPr snapToGrid="0">
      <p:cViewPr varScale="1">
        <p:scale>
          <a:sx n="23" d="100"/>
          <a:sy n="23" d="100"/>
        </p:scale>
        <p:origin x="1956" y="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McCutcheon" userId="S::valerie.mccutcheon@glasgow.ac.uk::3e4a903d-237e-4692-9cd3-375cc6a151c4" providerId="AD" clId="Web-{CF03E58B-57D8-49CC-8253-BA4CB923AC93}"/>
    <pc:docChg chg="modSld">
      <pc:chgData name="Valerie McCutcheon" userId="S::valerie.mccutcheon@glasgow.ac.uk::3e4a903d-237e-4692-9cd3-375cc6a151c4" providerId="AD" clId="Web-{CF03E58B-57D8-49CC-8253-BA4CB923AC93}" dt="2021-08-17T12:33:30.135" v="986"/>
      <pc:docMkLst>
        <pc:docMk/>
      </pc:docMkLst>
      <pc:sldChg chg="modSp delCm modNotes">
        <pc:chgData name="Valerie McCutcheon" userId="S::valerie.mccutcheon@glasgow.ac.uk::3e4a903d-237e-4692-9cd3-375cc6a151c4" providerId="AD" clId="Web-{CF03E58B-57D8-49CC-8253-BA4CB923AC93}" dt="2021-08-17T12:20:29.821" v="331"/>
        <pc:sldMkLst>
          <pc:docMk/>
          <pc:sldMk cId="2846722391" sldId="408"/>
        </pc:sldMkLst>
        <pc:spChg chg="mod">
          <ac:chgData name="Valerie McCutcheon" userId="S::valerie.mccutcheon@glasgow.ac.uk::3e4a903d-237e-4692-9cd3-375cc6a151c4" providerId="AD" clId="Web-{CF03E58B-57D8-49CC-8253-BA4CB923AC93}" dt="2021-08-17T12:18:25.709" v="198" actId="20577"/>
          <ac:spMkLst>
            <pc:docMk/>
            <pc:sldMk cId="2846722391" sldId="408"/>
            <ac:spMk id="5" creationId="{00000000-0000-0000-0000-000000000000}"/>
          </ac:spMkLst>
        </pc:spChg>
      </pc:sldChg>
      <pc:sldChg chg="modNotes">
        <pc:chgData name="Valerie McCutcheon" userId="S::valerie.mccutcheon@glasgow.ac.uk::3e4a903d-237e-4692-9cd3-375cc6a151c4" providerId="AD" clId="Web-{CF03E58B-57D8-49CC-8253-BA4CB923AC93}" dt="2021-08-17T12:21:37.932" v="352"/>
        <pc:sldMkLst>
          <pc:docMk/>
          <pc:sldMk cId="2851327575" sldId="421"/>
        </pc:sldMkLst>
      </pc:sldChg>
      <pc:sldChg chg="modSp modNotes">
        <pc:chgData name="Valerie McCutcheon" userId="S::valerie.mccutcheon@glasgow.ac.uk::3e4a903d-237e-4692-9cd3-375cc6a151c4" providerId="AD" clId="Web-{CF03E58B-57D8-49CC-8253-BA4CB923AC93}" dt="2021-08-17T12:33:30.135" v="986"/>
        <pc:sldMkLst>
          <pc:docMk/>
          <pc:sldMk cId="510376013" sldId="510"/>
        </pc:sldMkLst>
        <pc:spChg chg="mod">
          <ac:chgData name="Valerie McCutcheon" userId="S::valerie.mccutcheon@glasgow.ac.uk::3e4a903d-237e-4692-9cd3-375cc6a151c4" providerId="AD" clId="Web-{CF03E58B-57D8-49CC-8253-BA4CB923AC93}" dt="2021-08-17T12:30:41.194" v="776" actId="14100"/>
          <ac:spMkLst>
            <pc:docMk/>
            <pc:sldMk cId="510376013" sldId="510"/>
            <ac:spMk id="4" creationId="{00000000-0000-0000-0000-000000000000}"/>
          </ac:spMkLst>
        </pc:spChg>
        <pc:spChg chg="mod">
          <ac:chgData name="Valerie McCutcheon" userId="S::valerie.mccutcheon@glasgow.ac.uk::3e4a903d-237e-4692-9cd3-375cc6a151c4" providerId="AD" clId="Web-{CF03E58B-57D8-49CC-8253-BA4CB923AC93}" dt="2021-08-17T12:32:42.228" v="937" actId="20577"/>
          <ac:spMkLst>
            <pc:docMk/>
            <pc:sldMk cId="510376013" sldId="510"/>
            <ac:spMk id="7" creationId="{00000000-0000-0000-0000-000000000000}"/>
          </ac:spMkLst>
        </pc:spChg>
      </pc:sldChg>
      <pc:sldChg chg="modSp">
        <pc:chgData name="Valerie McCutcheon" userId="S::valerie.mccutcheon@glasgow.ac.uk::3e4a903d-237e-4692-9cd3-375cc6a151c4" providerId="AD" clId="Web-{CF03E58B-57D8-49CC-8253-BA4CB923AC93}" dt="2021-08-17T12:13:37.281" v="0" actId="14100"/>
        <pc:sldMkLst>
          <pc:docMk/>
          <pc:sldMk cId="3066750543" sldId="873"/>
        </pc:sldMkLst>
        <pc:spChg chg="mod">
          <ac:chgData name="Valerie McCutcheon" userId="S::valerie.mccutcheon@glasgow.ac.uk::3e4a903d-237e-4692-9cd3-375cc6a151c4" providerId="AD" clId="Web-{CF03E58B-57D8-49CC-8253-BA4CB923AC93}" dt="2021-08-17T12:13:37.281" v="0" actId="14100"/>
          <ac:spMkLst>
            <pc:docMk/>
            <pc:sldMk cId="3066750543" sldId="873"/>
            <ac:spMk id="3" creationId="{B9395079-96D6-4DC5-9614-75AF4A84DD9F}"/>
          </ac:spMkLst>
        </pc:spChg>
      </pc:sldChg>
    </pc:docChg>
  </pc:docChgLst>
  <pc:docChgLst>
    <pc:chgData name="Valerie McCutcheon" userId="S::valerie.mccutcheon@glasgow.ac.uk::3e4a903d-237e-4692-9cd3-375cc6a151c4" providerId="AD" clId="Web-{5B6014D1-507A-4BE9-8D05-9EB8330FD9DE}"/>
    <pc:docChg chg="modSld">
      <pc:chgData name="Valerie McCutcheon" userId="S::valerie.mccutcheon@glasgow.ac.uk::3e4a903d-237e-4692-9cd3-375cc6a151c4" providerId="AD" clId="Web-{5B6014D1-507A-4BE9-8D05-9EB8330FD9DE}" dt="2021-08-19T09:45:49.600" v="930" actId="14100"/>
      <pc:docMkLst>
        <pc:docMk/>
      </pc:docMkLst>
      <pc:sldChg chg="modNotes">
        <pc:chgData name="Valerie McCutcheon" userId="S::valerie.mccutcheon@glasgow.ac.uk::3e4a903d-237e-4692-9cd3-375cc6a151c4" providerId="AD" clId="Web-{5B6014D1-507A-4BE9-8D05-9EB8330FD9DE}" dt="2021-08-19T09:09:51.551" v="0"/>
        <pc:sldMkLst>
          <pc:docMk/>
          <pc:sldMk cId="4244171547" sldId="256"/>
        </pc:sldMkLst>
      </pc:sldChg>
      <pc:sldChg chg="modSp modNotes">
        <pc:chgData name="Valerie McCutcheon" userId="S::valerie.mccutcheon@glasgow.ac.uk::3e4a903d-237e-4692-9cd3-375cc6a151c4" providerId="AD" clId="Web-{5B6014D1-507A-4BE9-8D05-9EB8330FD9DE}" dt="2021-08-19T09:25:13.182" v="333" actId="20577"/>
        <pc:sldMkLst>
          <pc:docMk/>
          <pc:sldMk cId="1968944057" sldId="318"/>
        </pc:sldMkLst>
        <pc:spChg chg="mod">
          <ac:chgData name="Valerie McCutcheon" userId="S::valerie.mccutcheon@glasgow.ac.uk::3e4a903d-237e-4692-9cd3-375cc6a151c4" providerId="AD" clId="Web-{5B6014D1-507A-4BE9-8D05-9EB8330FD9DE}" dt="2021-08-19T09:25:13.182" v="333" actId="20577"/>
          <ac:spMkLst>
            <pc:docMk/>
            <pc:sldMk cId="1968944057" sldId="318"/>
            <ac:spMk id="3" creationId="{00000000-0000-0000-0000-000000000000}"/>
          </ac:spMkLst>
        </pc:spChg>
      </pc:sldChg>
      <pc:sldChg chg="modNotes">
        <pc:chgData name="Valerie McCutcheon" userId="S::valerie.mccutcheon@glasgow.ac.uk::3e4a903d-237e-4692-9cd3-375cc6a151c4" providerId="AD" clId="Web-{5B6014D1-507A-4BE9-8D05-9EB8330FD9DE}" dt="2021-08-19T09:25:38.870" v="352"/>
        <pc:sldMkLst>
          <pc:docMk/>
          <pc:sldMk cId="729003103" sldId="319"/>
        </pc:sldMkLst>
      </pc:sldChg>
      <pc:sldChg chg="modNotes">
        <pc:chgData name="Valerie McCutcheon" userId="S::valerie.mccutcheon@glasgow.ac.uk::3e4a903d-237e-4692-9cd3-375cc6a151c4" providerId="AD" clId="Web-{5B6014D1-507A-4BE9-8D05-9EB8330FD9DE}" dt="2021-08-19T09:14:22.167" v="24"/>
        <pc:sldMkLst>
          <pc:docMk/>
          <pc:sldMk cId="2427181910" sldId="447"/>
        </pc:sldMkLst>
      </pc:sldChg>
      <pc:sldChg chg="modNotes">
        <pc:chgData name="Valerie McCutcheon" userId="S::valerie.mccutcheon@glasgow.ac.uk::3e4a903d-237e-4692-9cd3-375cc6a151c4" providerId="AD" clId="Web-{5B6014D1-507A-4BE9-8D05-9EB8330FD9DE}" dt="2021-08-19T09:27:35.185" v="505"/>
        <pc:sldMkLst>
          <pc:docMk/>
          <pc:sldMk cId="3325519192" sldId="488"/>
        </pc:sldMkLst>
      </pc:sldChg>
      <pc:sldChg chg="modNotes">
        <pc:chgData name="Valerie McCutcheon" userId="S::valerie.mccutcheon@glasgow.ac.uk::3e4a903d-237e-4692-9cd3-375cc6a151c4" providerId="AD" clId="Web-{5B6014D1-507A-4BE9-8D05-9EB8330FD9DE}" dt="2021-08-19T09:27:55.685" v="524"/>
        <pc:sldMkLst>
          <pc:docMk/>
          <pc:sldMk cId="722113721" sldId="503"/>
        </pc:sldMkLst>
      </pc:sldChg>
      <pc:sldChg chg="addSp modSp modNotes">
        <pc:chgData name="Valerie McCutcheon" userId="S::valerie.mccutcheon@glasgow.ac.uk::3e4a903d-237e-4692-9cd3-375cc6a151c4" providerId="AD" clId="Web-{5B6014D1-507A-4BE9-8D05-9EB8330FD9DE}" dt="2021-08-19T09:22:57.194" v="291" actId="1076"/>
        <pc:sldMkLst>
          <pc:docMk/>
          <pc:sldMk cId="3155365173" sldId="508"/>
        </pc:sldMkLst>
        <pc:spChg chg="add mod">
          <ac:chgData name="Valerie McCutcheon" userId="S::valerie.mccutcheon@glasgow.ac.uk::3e4a903d-237e-4692-9cd3-375cc6a151c4" providerId="AD" clId="Web-{5B6014D1-507A-4BE9-8D05-9EB8330FD9DE}" dt="2021-08-19T09:22:57.194" v="291" actId="1076"/>
          <ac:spMkLst>
            <pc:docMk/>
            <pc:sldMk cId="3155365173" sldId="508"/>
            <ac:spMk id="2" creationId="{E7EAE999-8DE1-42CB-8CF4-A0995675792A}"/>
          </ac:spMkLst>
        </pc:spChg>
      </pc:sldChg>
      <pc:sldChg chg="modSp modNotes">
        <pc:chgData name="Valerie McCutcheon" userId="S::valerie.mccutcheon@glasgow.ac.uk::3e4a903d-237e-4692-9cd3-375cc6a151c4" providerId="AD" clId="Web-{5B6014D1-507A-4BE9-8D05-9EB8330FD9DE}" dt="2021-08-19T09:45:49.600" v="930" actId="14100"/>
        <pc:sldMkLst>
          <pc:docMk/>
          <pc:sldMk cId="510376013" sldId="510"/>
        </pc:sldMkLst>
        <pc:spChg chg="mod">
          <ac:chgData name="Valerie McCutcheon" userId="S::valerie.mccutcheon@glasgow.ac.uk::3e4a903d-237e-4692-9cd3-375cc6a151c4" providerId="AD" clId="Web-{5B6014D1-507A-4BE9-8D05-9EB8330FD9DE}" dt="2021-08-19T09:45:49.600" v="930" actId="14100"/>
          <ac:spMkLst>
            <pc:docMk/>
            <pc:sldMk cId="510376013" sldId="510"/>
            <ac:spMk id="4" creationId="{00000000-0000-0000-0000-000000000000}"/>
          </ac:spMkLst>
        </pc:spChg>
      </pc:sldChg>
      <pc:sldChg chg="modNotes">
        <pc:chgData name="Valerie McCutcheon" userId="S::valerie.mccutcheon@glasgow.ac.uk::3e4a903d-237e-4692-9cd3-375cc6a151c4" providerId="AD" clId="Web-{5B6014D1-507A-4BE9-8D05-9EB8330FD9DE}" dt="2021-08-19T09:23:43.898" v="299"/>
        <pc:sldMkLst>
          <pc:docMk/>
          <pc:sldMk cId="3593081034" sldId="871"/>
        </pc:sldMkLst>
      </pc:sldChg>
      <pc:sldChg chg="modNotes">
        <pc:chgData name="Valerie McCutcheon" userId="S::valerie.mccutcheon@glasgow.ac.uk::3e4a903d-237e-4692-9cd3-375cc6a151c4" providerId="AD" clId="Web-{5B6014D1-507A-4BE9-8D05-9EB8330FD9DE}" dt="2021-08-19T09:11:00.928" v="9"/>
        <pc:sldMkLst>
          <pc:docMk/>
          <pc:sldMk cId="3066750543" sldId="873"/>
        </pc:sldMkLst>
      </pc:sldChg>
      <pc:sldChg chg="modNotes">
        <pc:chgData name="Valerie McCutcheon" userId="S::valerie.mccutcheon@glasgow.ac.uk::3e4a903d-237e-4692-9cd3-375cc6a151c4" providerId="AD" clId="Web-{5B6014D1-507A-4BE9-8D05-9EB8330FD9DE}" dt="2021-08-19T09:24:06.180" v="320"/>
        <pc:sldMkLst>
          <pc:docMk/>
          <pc:sldMk cId="2556168994" sldId="874"/>
        </pc:sldMkLst>
      </pc:sldChg>
      <pc:sldChg chg="modNotes">
        <pc:chgData name="Valerie McCutcheon" userId="S::valerie.mccutcheon@glasgow.ac.uk::3e4a903d-237e-4692-9cd3-375cc6a151c4" providerId="AD" clId="Web-{5B6014D1-507A-4BE9-8D05-9EB8330FD9DE}" dt="2021-08-19T09:10:08.833" v="1"/>
        <pc:sldMkLst>
          <pc:docMk/>
          <pc:sldMk cId="1267477946" sldId="875"/>
        </pc:sldMkLst>
      </pc:sldChg>
      <pc:sldChg chg="modNotes">
        <pc:chgData name="Valerie McCutcheon" userId="S::valerie.mccutcheon@glasgow.ac.uk::3e4a903d-237e-4692-9cd3-375cc6a151c4" providerId="AD" clId="Web-{5B6014D1-507A-4BE9-8D05-9EB8330FD9DE}" dt="2021-08-19T09:37:08.495" v="929"/>
        <pc:sldMkLst>
          <pc:docMk/>
          <pc:sldMk cId="300546184" sldId="877"/>
        </pc:sldMkLst>
      </pc:sldChg>
      <pc:sldChg chg="modNotes">
        <pc:chgData name="Valerie McCutcheon" userId="S::valerie.mccutcheon@glasgow.ac.uk::3e4a903d-237e-4692-9cd3-375cc6a151c4" providerId="AD" clId="Web-{5B6014D1-507A-4BE9-8D05-9EB8330FD9DE}" dt="2021-08-19T09:20:29.347" v="235"/>
        <pc:sldMkLst>
          <pc:docMk/>
          <pc:sldMk cId="1396951157" sldId="878"/>
        </pc:sldMkLst>
      </pc:sldChg>
      <pc:sldChg chg="modSp modNotes">
        <pc:chgData name="Valerie McCutcheon" userId="S::valerie.mccutcheon@glasgow.ac.uk::3e4a903d-237e-4692-9cd3-375cc6a151c4" providerId="AD" clId="Web-{5B6014D1-507A-4BE9-8D05-9EB8330FD9DE}" dt="2021-08-19T09:32:00.050" v="676"/>
        <pc:sldMkLst>
          <pc:docMk/>
          <pc:sldMk cId="3981834595" sldId="879"/>
        </pc:sldMkLst>
        <pc:spChg chg="mod">
          <ac:chgData name="Valerie McCutcheon" userId="S::valerie.mccutcheon@glasgow.ac.uk::3e4a903d-237e-4692-9cd3-375cc6a151c4" providerId="AD" clId="Web-{5B6014D1-507A-4BE9-8D05-9EB8330FD9DE}" dt="2021-08-19T09:29:17.031" v="579" actId="20577"/>
          <ac:spMkLst>
            <pc:docMk/>
            <pc:sldMk cId="3981834595" sldId="879"/>
            <ac:spMk id="6" creationId="{00000000-0000-0000-0000-000000000000}"/>
          </ac:spMkLst>
        </pc:spChg>
      </pc:sldChg>
    </pc:docChg>
  </pc:docChgLst>
  <pc:docChgLst>
    <pc:chgData name="Valerie McCutcheon" userId="S::valerie.mccutcheon@glasgow.ac.uk::3e4a903d-237e-4692-9cd3-375cc6a151c4" providerId="AD" clId="Web-{D75C3411-B8B5-3CD6-0A3F-11DF33AA31FC}"/>
    <pc:docChg chg="modSld">
      <pc:chgData name="Valerie McCutcheon" userId="S::valerie.mccutcheon@glasgow.ac.uk::3e4a903d-237e-4692-9cd3-375cc6a151c4" providerId="AD" clId="Web-{D75C3411-B8B5-3CD6-0A3F-11DF33AA31FC}" dt="2021-08-19T11:17:06.739" v="279"/>
      <pc:docMkLst>
        <pc:docMk/>
      </pc:docMkLst>
      <pc:sldChg chg="modSp">
        <pc:chgData name="Valerie McCutcheon" userId="S::valerie.mccutcheon@glasgow.ac.uk::3e4a903d-237e-4692-9cd3-375cc6a151c4" providerId="AD" clId="Web-{D75C3411-B8B5-3CD6-0A3F-11DF33AA31FC}" dt="2021-08-19T09:50:55.631" v="1" actId="1076"/>
        <pc:sldMkLst>
          <pc:docMk/>
          <pc:sldMk cId="4244171547" sldId="256"/>
        </pc:sldMkLst>
        <pc:picChg chg="mod">
          <ac:chgData name="Valerie McCutcheon" userId="S::valerie.mccutcheon@glasgow.ac.uk::3e4a903d-237e-4692-9cd3-375cc6a151c4" providerId="AD" clId="Web-{D75C3411-B8B5-3CD6-0A3F-11DF33AA31FC}" dt="2021-08-19T09:50:55.631" v="1" actId="1076"/>
          <ac:picMkLst>
            <pc:docMk/>
            <pc:sldMk cId="4244171547" sldId="256"/>
            <ac:picMk id="5" creationId="{A1583E44-900F-604E-AC45-416F527816C6}"/>
          </ac:picMkLst>
        </pc:picChg>
      </pc:sldChg>
      <pc:sldChg chg="modNotes">
        <pc:chgData name="Valerie McCutcheon" userId="S::valerie.mccutcheon@glasgow.ac.uk::3e4a903d-237e-4692-9cd3-375cc6a151c4" providerId="AD" clId="Web-{D75C3411-B8B5-3CD6-0A3F-11DF33AA31FC}" dt="2021-08-19T10:06:21.852" v="52"/>
        <pc:sldMkLst>
          <pc:docMk/>
          <pc:sldMk cId="1968944057" sldId="318"/>
        </pc:sldMkLst>
      </pc:sldChg>
      <pc:sldChg chg="modNotes">
        <pc:chgData name="Valerie McCutcheon" userId="S::valerie.mccutcheon@glasgow.ac.uk::3e4a903d-237e-4692-9cd3-375cc6a151c4" providerId="AD" clId="Web-{D75C3411-B8B5-3CD6-0A3F-11DF33AA31FC}" dt="2021-08-19T10:06:42.103" v="54"/>
        <pc:sldMkLst>
          <pc:docMk/>
          <pc:sldMk cId="729003103" sldId="319"/>
        </pc:sldMkLst>
      </pc:sldChg>
      <pc:sldChg chg="modNotes">
        <pc:chgData name="Valerie McCutcheon" userId="S::valerie.mccutcheon@glasgow.ac.uk::3e4a903d-237e-4692-9cd3-375cc6a151c4" providerId="AD" clId="Web-{D75C3411-B8B5-3CD6-0A3F-11DF33AA31FC}" dt="2021-08-19T11:17:06.739" v="279"/>
        <pc:sldMkLst>
          <pc:docMk/>
          <pc:sldMk cId="355974532" sldId="422"/>
        </pc:sldMkLst>
      </pc:sldChg>
      <pc:sldChg chg="modNotes">
        <pc:chgData name="Valerie McCutcheon" userId="S::valerie.mccutcheon@glasgow.ac.uk::3e4a903d-237e-4692-9cd3-375cc6a151c4" providerId="AD" clId="Web-{D75C3411-B8B5-3CD6-0A3F-11DF33AA31FC}" dt="2021-08-19T10:07:26.075" v="76"/>
        <pc:sldMkLst>
          <pc:docMk/>
          <pc:sldMk cId="3325519192" sldId="488"/>
        </pc:sldMkLst>
      </pc:sldChg>
      <pc:sldChg chg="modNotes">
        <pc:chgData name="Valerie McCutcheon" userId="S::valerie.mccutcheon@glasgow.ac.uk::3e4a903d-237e-4692-9cd3-375cc6a151c4" providerId="AD" clId="Web-{D75C3411-B8B5-3CD6-0A3F-11DF33AA31FC}" dt="2021-08-19T10:04:44.095" v="44"/>
        <pc:sldMkLst>
          <pc:docMk/>
          <pc:sldMk cId="3155365173" sldId="508"/>
        </pc:sldMkLst>
      </pc:sldChg>
      <pc:sldChg chg="modNotes">
        <pc:chgData name="Valerie McCutcheon" userId="S::valerie.mccutcheon@glasgow.ac.uk::3e4a903d-237e-4692-9cd3-375cc6a151c4" providerId="AD" clId="Web-{D75C3411-B8B5-3CD6-0A3F-11DF33AA31FC}" dt="2021-08-19T10:02:03.724" v="30"/>
        <pc:sldMkLst>
          <pc:docMk/>
          <pc:sldMk cId="510376013" sldId="510"/>
        </pc:sldMkLst>
      </pc:sldChg>
      <pc:sldChg chg="modNotes">
        <pc:chgData name="Valerie McCutcheon" userId="S::valerie.mccutcheon@glasgow.ac.uk::3e4a903d-237e-4692-9cd3-375cc6a151c4" providerId="AD" clId="Web-{D75C3411-B8B5-3CD6-0A3F-11DF33AA31FC}" dt="2021-08-19T10:10:02.070" v="110"/>
        <pc:sldMkLst>
          <pc:docMk/>
          <pc:sldMk cId="3829998036" sldId="869"/>
        </pc:sldMkLst>
      </pc:sldChg>
      <pc:sldChg chg="modNotes">
        <pc:chgData name="Valerie McCutcheon" userId="S::valerie.mccutcheon@glasgow.ac.uk::3e4a903d-237e-4692-9cd3-375cc6a151c4" providerId="AD" clId="Web-{D75C3411-B8B5-3CD6-0A3F-11DF33AA31FC}" dt="2021-08-19T10:04:15.749" v="43"/>
        <pc:sldMkLst>
          <pc:docMk/>
          <pc:sldMk cId="1396951157" sldId="878"/>
        </pc:sldMkLst>
      </pc:sldChg>
      <pc:sldChg chg="modNotes">
        <pc:chgData name="Valerie McCutcheon" userId="S::valerie.mccutcheon@glasgow.ac.uk::3e4a903d-237e-4692-9cd3-375cc6a151c4" providerId="AD" clId="Web-{D75C3411-B8B5-3CD6-0A3F-11DF33AA31FC}" dt="2021-08-19T10:09:06.332" v="104"/>
        <pc:sldMkLst>
          <pc:docMk/>
          <pc:sldMk cId="3981834595" sldId="879"/>
        </pc:sldMkLst>
      </pc:sldChg>
    </pc:docChg>
  </pc:docChgLst>
  <pc:docChgLst>
    <pc:chgData name="Valerie McCutcheon" userId="S::valerie.mccutcheon@glasgow.ac.uk::3e4a903d-237e-4692-9cd3-375cc6a151c4" providerId="AD" clId="Web-{A1AA84AF-6556-449B-AA16-1A72CA619707}"/>
    <pc:docChg chg="modSld">
      <pc:chgData name="Valerie McCutcheon" userId="S::valerie.mccutcheon@glasgow.ac.uk::3e4a903d-237e-4692-9cd3-375cc6a151c4" providerId="AD" clId="Web-{A1AA84AF-6556-449B-AA16-1A72CA619707}" dt="2021-08-18T14:08:23.732" v="1841" actId="20577"/>
      <pc:docMkLst>
        <pc:docMk/>
      </pc:docMkLst>
      <pc:sldChg chg="modNotes">
        <pc:chgData name="Valerie McCutcheon" userId="S::valerie.mccutcheon@glasgow.ac.uk::3e4a903d-237e-4692-9cd3-375cc6a151c4" providerId="AD" clId="Web-{A1AA84AF-6556-449B-AA16-1A72CA619707}" dt="2021-08-18T09:47:52.098" v="106"/>
        <pc:sldMkLst>
          <pc:docMk/>
          <pc:sldMk cId="4244171547" sldId="256"/>
        </pc:sldMkLst>
      </pc:sldChg>
      <pc:sldChg chg="modNotes">
        <pc:chgData name="Valerie McCutcheon" userId="S::valerie.mccutcheon@glasgow.ac.uk::3e4a903d-237e-4692-9cd3-375cc6a151c4" providerId="AD" clId="Web-{A1AA84AF-6556-449B-AA16-1A72CA619707}" dt="2021-08-18T09:47:44.942" v="104"/>
        <pc:sldMkLst>
          <pc:docMk/>
          <pc:sldMk cId="426918890" sldId="261"/>
        </pc:sldMkLst>
      </pc:sldChg>
      <pc:sldChg chg="modSp modNotes">
        <pc:chgData name="Valerie McCutcheon" userId="S::valerie.mccutcheon@glasgow.ac.uk::3e4a903d-237e-4692-9cd3-375cc6a151c4" providerId="AD" clId="Web-{A1AA84AF-6556-449B-AA16-1A72CA619707}" dt="2021-08-18T12:52:10.326" v="1579"/>
        <pc:sldMkLst>
          <pc:docMk/>
          <pc:sldMk cId="1968944057" sldId="318"/>
        </pc:sldMkLst>
        <pc:spChg chg="mod">
          <ac:chgData name="Valerie McCutcheon" userId="S::valerie.mccutcheon@glasgow.ac.uk::3e4a903d-237e-4692-9cd3-375cc6a151c4" providerId="AD" clId="Web-{A1AA84AF-6556-449B-AA16-1A72CA619707}" dt="2021-08-18T12:51:26.450" v="1498" actId="20577"/>
          <ac:spMkLst>
            <pc:docMk/>
            <pc:sldMk cId="1968944057" sldId="318"/>
            <ac:spMk id="3" creationId="{00000000-0000-0000-0000-000000000000}"/>
          </ac:spMkLst>
        </pc:spChg>
      </pc:sldChg>
      <pc:sldChg chg="modSp modNotes">
        <pc:chgData name="Valerie McCutcheon" userId="S::valerie.mccutcheon@glasgow.ac.uk::3e4a903d-237e-4692-9cd3-375cc6a151c4" providerId="AD" clId="Web-{A1AA84AF-6556-449B-AA16-1A72CA619707}" dt="2021-08-18T12:54:02.860" v="1716"/>
        <pc:sldMkLst>
          <pc:docMk/>
          <pc:sldMk cId="729003103" sldId="319"/>
        </pc:sldMkLst>
        <pc:spChg chg="mod">
          <ac:chgData name="Valerie McCutcheon" userId="S::valerie.mccutcheon@glasgow.ac.uk::3e4a903d-237e-4692-9cd3-375cc6a151c4" providerId="AD" clId="Web-{A1AA84AF-6556-449B-AA16-1A72CA619707}" dt="2021-08-18T12:53:27.312" v="1693" actId="20577"/>
          <ac:spMkLst>
            <pc:docMk/>
            <pc:sldMk cId="729003103" sldId="319"/>
            <ac:spMk id="3" creationId="{00000000-0000-0000-0000-000000000000}"/>
          </ac:spMkLst>
        </pc:spChg>
      </pc:sldChg>
      <pc:sldChg chg="modNotes">
        <pc:chgData name="Valerie McCutcheon" userId="S::valerie.mccutcheon@glasgow.ac.uk::3e4a903d-237e-4692-9cd3-375cc6a151c4" providerId="AD" clId="Web-{A1AA84AF-6556-449B-AA16-1A72CA619707}" dt="2021-08-18T09:43:34.671" v="49"/>
        <pc:sldMkLst>
          <pc:docMk/>
          <pc:sldMk cId="106496652" sldId="337"/>
        </pc:sldMkLst>
      </pc:sldChg>
      <pc:sldChg chg="modNotes">
        <pc:chgData name="Valerie McCutcheon" userId="S::valerie.mccutcheon@glasgow.ac.uk::3e4a903d-237e-4692-9cd3-375cc6a151c4" providerId="AD" clId="Web-{A1AA84AF-6556-449B-AA16-1A72CA619707}" dt="2021-08-18T12:16:16.732" v="969"/>
        <pc:sldMkLst>
          <pc:docMk/>
          <pc:sldMk cId="2846722391" sldId="408"/>
        </pc:sldMkLst>
      </pc:sldChg>
      <pc:sldChg chg="modNotes">
        <pc:chgData name="Valerie McCutcheon" userId="S::valerie.mccutcheon@glasgow.ac.uk::3e4a903d-237e-4692-9cd3-375cc6a151c4" providerId="AD" clId="Web-{A1AA84AF-6556-449B-AA16-1A72CA619707}" dt="2021-08-18T09:53:01.823" v="278"/>
        <pc:sldMkLst>
          <pc:docMk/>
          <pc:sldMk cId="1751624907" sldId="413"/>
        </pc:sldMkLst>
      </pc:sldChg>
      <pc:sldChg chg="modNotes">
        <pc:chgData name="Valerie McCutcheon" userId="S::valerie.mccutcheon@glasgow.ac.uk::3e4a903d-237e-4692-9cd3-375cc6a151c4" providerId="AD" clId="Web-{A1AA84AF-6556-449B-AA16-1A72CA619707}" dt="2021-08-18T12:18:40.517" v="1041"/>
        <pc:sldMkLst>
          <pc:docMk/>
          <pc:sldMk cId="1667331811" sldId="417"/>
        </pc:sldMkLst>
      </pc:sldChg>
      <pc:sldChg chg="modNotes">
        <pc:chgData name="Valerie McCutcheon" userId="S::valerie.mccutcheon@glasgow.ac.uk::3e4a903d-237e-4692-9cd3-375cc6a151c4" providerId="AD" clId="Web-{A1AA84AF-6556-449B-AA16-1A72CA619707}" dt="2021-08-18T12:18:55.626" v="1045"/>
        <pc:sldMkLst>
          <pc:docMk/>
          <pc:sldMk cId="2851327575" sldId="421"/>
        </pc:sldMkLst>
      </pc:sldChg>
      <pc:sldChg chg="modNotes">
        <pc:chgData name="Valerie McCutcheon" userId="S::valerie.mccutcheon@glasgow.ac.uk::3e4a903d-237e-4692-9cd3-375cc6a151c4" providerId="AD" clId="Web-{A1AA84AF-6556-449B-AA16-1A72CA619707}" dt="2021-08-18T12:18:25.985" v="1040"/>
        <pc:sldMkLst>
          <pc:docMk/>
          <pc:sldMk cId="355974532" sldId="422"/>
        </pc:sldMkLst>
      </pc:sldChg>
      <pc:sldChg chg="delCm modNotes">
        <pc:chgData name="Valerie McCutcheon" userId="S::valerie.mccutcheon@glasgow.ac.uk::3e4a903d-237e-4692-9cd3-375cc6a151c4" providerId="AD" clId="Web-{A1AA84AF-6556-449B-AA16-1A72CA619707}" dt="2021-08-18T12:57:03.989" v="1742"/>
        <pc:sldMkLst>
          <pc:docMk/>
          <pc:sldMk cId="2536552543" sldId="423"/>
        </pc:sldMkLst>
      </pc:sldChg>
      <pc:sldChg chg="modNotes">
        <pc:chgData name="Valerie McCutcheon" userId="S::valerie.mccutcheon@glasgow.ac.uk::3e4a903d-237e-4692-9cd3-375cc6a151c4" providerId="AD" clId="Web-{A1AA84AF-6556-449B-AA16-1A72CA619707}" dt="2021-08-18T12:54:45.751" v="1723"/>
        <pc:sldMkLst>
          <pc:docMk/>
          <pc:sldMk cId="3325519192" sldId="488"/>
        </pc:sldMkLst>
      </pc:sldChg>
      <pc:sldChg chg="modNotes">
        <pc:chgData name="Valerie McCutcheon" userId="S::valerie.mccutcheon@glasgow.ac.uk::3e4a903d-237e-4692-9cd3-375cc6a151c4" providerId="AD" clId="Web-{A1AA84AF-6556-449B-AA16-1A72CA619707}" dt="2021-08-18T12:49:03.884" v="1396"/>
        <pc:sldMkLst>
          <pc:docMk/>
          <pc:sldMk cId="3155365173" sldId="508"/>
        </pc:sldMkLst>
      </pc:sldChg>
      <pc:sldChg chg="modNotes">
        <pc:chgData name="Valerie McCutcheon" userId="S::valerie.mccutcheon@glasgow.ac.uk::3e4a903d-237e-4692-9cd3-375cc6a151c4" providerId="AD" clId="Web-{A1AA84AF-6556-449B-AA16-1A72CA619707}" dt="2021-08-18T12:49:03.759" v="1395"/>
        <pc:sldMkLst>
          <pc:docMk/>
          <pc:sldMk cId="510376013" sldId="510"/>
        </pc:sldMkLst>
      </pc:sldChg>
      <pc:sldChg chg="modNotes">
        <pc:chgData name="Valerie McCutcheon" userId="S::valerie.mccutcheon@glasgow.ac.uk::3e4a903d-237e-4692-9cd3-375cc6a151c4" providerId="AD" clId="Web-{A1AA84AF-6556-449B-AA16-1A72CA619707}" dt="2021-08-18T09:47:19.941" v="95"/>
        <pc:sldMkLst>
          <pc:docMk/>
          <pc:sldMk cId="2119729689" sldId="870"/>
        </pc:sldMkLst>
      </pc:sldChg>
      <pc:sldChg chg="modNotes">
        <pc:chgData name="Valerie McCutcheon" userId="S::valerie.mccutcheon@glasgow.ac.uk::3e4a903d-237e-4692-9cd3-375cc6a151c4" providerId="AD" clId="Web-{A1AA84AF-6556-449B-AA16-1A72CA619707}" dt="2021-08-18T12:17:24.593" v="985"/>
        <pc:sldMkLst>
          <pc:docMk/>
          <pc:sldMk cId="2384017782" sldId="872"/>
        </pc:sldMkLst>
      </pc:sldChg>
      <pc:sldChg chg="modNotes">
        <pc:chgData name="Valerie McCutcheon" userId="S::valerie.mccutcheon@glasgow.ac.uk::3e4a903d-237e-4692-9cd3-375cc6a151c4" providerId="AD" clId="Web-{A1AA84AF-6556-449B-AA16-1A72CA619707}" dt="2021-08-18T12:14:42.245" v="932"/>
        <pc:sldMkLst>
          <pc:docMk/>
          <pc:sldMk cId="3066750543" sldId="873"/>
        </pc:sldMkLst>
      </pc:sldChg>
      <pc:sldChg chg="modNotes">
        <pc:chgData name="Valerie McCutcheon" userId="S::valerie.mccutcheon@glasgow.ac.uk::3e4a903d-237e-4692-9cd3-375cc6a151c4" providerId="AD" clId="Web-{A1AA84AF-6556-449B-AA16-1A72CA619707}" dt="2021-08-18T12:49:38.619" v="1406"/>
        <pc:sldMkLst>
          <pc:docMk/>
          <pc:sldMk cId="2556168994" sldId="874"/>
        </pc:sldMkLst>
      </pc:sldChg>
      <pc:sldChg chg="modNotes">
        <pc:chgData name="Valerie McCutcheon" userId="S::valerie.mccutcheon@glasgow.ac.uk::3e4a903d-237e-4692-9cd3-375cc6a151c4" providerId="AD" clId="Web-{A1AA84AF-6556-449B-AA16-1A72CA619707}" dt="2021-08-18T12:27:35.593" v="1384"/>
        <pc:sldMkLst>
          <pc:docMk/>
          <pc:sldMk cId="300546184" sldId="877"/>
        </pc:sldMkLst>
      </pc:sldChg>
      <pc:sldChg chg="modNotes">
        <pc:chgData name="Valerie McCutcheon" userId="S::valerie.mccutcheon@glasgow.ac.uk::3e4a903d-237e-4692-9cd3-375cc6a151c4" providerId="AD" clId="Web-{A1AA84AF-6556-449B-AA16-1A72CA619707}" dt="2021-08-18T12:49:03.602" v="1392"/>
        <pc:sldMkLst>
          <pc:docMk/>
          <pc:sldMk cId="1396951157" sldId="878"/>
        </pc:sldMkLst>
      </pc:sldChg>
      <pc:sldChg chg="modSp">
        <pc:chgData name="Valerie McCutcheon" userId="S::valerie.mccutcheon@glasgow.ac.uk::3e4a903d-237e-4692-9cd3-375cc6a151c4" providerId="AD" clId="Web-{A1AA84AF-6556-449B-AA16-1A72CA619707}" dt="2021-08-18T14:08:23.732" v="1841" actId="20577"/>
        <pc:sldMkLst>
          <pc:docMk/>
          <pc:sldMk cId="3981834595" sldId="879"/>
        </pc:sldMkLst>
        <pc:spChg chg="mod">
          <ac:chgData name="Valerie McCutcheon" userId="S::valerie.mccutcheon@glasgow.ac.uk::3e4a903d-237e-4692-9cd3-375cc6a151c4" providerId="AD" clId="Web-{A1AA84AF-6556-449B-AA16-1A72CA619707}" dt="2021-08-18T14:08:00.903" v="1836" actId="14100"/>
          <ac:spMkLst>
            <pc:docMk/>
            <pc:sldMk cId="3981834595" sldId="879"/>
            <ac:spMk id="4" creationId="{00000000-0000-0000-0000-000000000000}"/>
          </ac:spMkLst>
        </pc:spChg>
        <pc:spChg chg="mod">
          <ac:chgData name="Valerie McCutcheon" userId="S::valerie.mccutcheon@glasgow.ac.uk::3e4a903d-237e-4692-9cd3-375cc6a151c4" providerId="AD" clId="Web-{A1AA84AF-6556-449B-AA16-1A72CA619707}" dt="2021-08-18T14:08:23.732" v="1841" actId="20577"/>
          <ac:spMkLst>
            <pc:docMk/>
            <pc:sldMk cId="3981834595" sldId="87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la.ac.uk/myglasgow/openaccess/howdoimakemypublicationsopenaccess/otherfundsforopenacces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mailto:research-openaccess@glasgow.ac.uk"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la.ac.uk/myglasgow/datamanagemen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la.ac.uk/myglasgow/openaccess/howdoimakemypublicationsopenaccess/beforesubmittingyourmanuscrip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a:cs typeface="Calibri"/>
              </a:rPr>
              <a:t>Hi, welcome to this introduction to open access. My name is </a:t>
            </a:r>
            <a:r>
              <a:rPr lang="en-US" sz="1800">
                <a:solidFill>
                  <a:srgbClr val="000000"/>
                </a:solidFill>
                <a:latin typeface="Calibri"/>
                <a:cs typeface="Calibri"/>
              </a:rPr>
              <a:t>Valerie and</a:t>
            </a:r>
            <a:r>
              <a:rPr lang="en-US" sz="1800" b="0" i="0" u="none" strike="noStrike">
                <a:solidFill>
                  <a:srgbClr val="000000"/>
                </a:solidFill>
                <a:effectLst/>
                <a:latin typeface="Calibri"/>
                <a:cs typeface="Calibri"/>
              </a:rPr>
              <a:t> I’m a member of the Research Information Management team.</a:t>
            </a:r>
            <a:r>
              <a:rPr lang="en-US" sz="1800" b="0" i="0">
                <a:solidFill>
                  <a:srgbClr val="000000"/>
                </a:solidFill>
                <a:effectLst/>
                <a:latin typeface="Calibri"/>
                <a:cs typeface="Calibri"/>
              </a:rPr>
              <a:t>​</a:t>
            </a:r>
            <a:endParaRPr lang="en-GB">
              <a:latin typeface="Calibri"/>
              <a:cs typeface="Calibri"/>
            </a:endParaRPr>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66541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funders have open access requirements. You should consider these before submitting an article.</a:t>
            </a:r>
          </a:p>
        </p:txBody>
      </p:sp>
    </p:spTree>
    <p:extLst>
      <p:ext uri="{BB962C8B-B14F-4D97-AF65-F5344CB8AC3E}">
        <p14:creationId xmlns:p14="http://schemas.microsoft.com/office/powerpoint/2010/main" val="310944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t>If you received funding for your research, you should always include an acknowledgement of your funding in the correct format. Always include the funders’ reference number in the acknowledgement. If you don’t acknowledge the funder, we may not be able to pay for Gold open access where the paper would otherwise  be eligible for our Open Access funds.</a:t>
            </a:r>
          </a:p>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304828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UK Research and Innovation (UKRI) are one of the biggest funders of research at the University.</a:t>
            </a:r>
            <a:endParaRPr lang="en-GB" dirty="0"/>
          </a:p>
          <a:p>
            <a:pPr>
              <a:defRPr sz="1800">
                <a:solidFill>
                  <a:srgbClr val="000000"/>
                </a:solidFill>
              </a:defRPr>
            </a:pPr>
            <a:endParaRPr lang="en-GB" dirty="0">
              <a:latin typeface="Calibri" panose="020F0502020204030204"/>
              <a:ea typeface="Arial"/>
              <a:cs typeface="Calibri" panose="020F0502020204030204"/>
            </a:endParaRPr>
          </a:p>
          <a:p>
            <a:pPr>
              <a:spcBef>
                <a:spcPts val="600"/>
              </a:spcBef>
              <a:defRPr sz="1800">
                <a:solidFill>
                  <a:srgbClr val="000000"/>
                </a:solidFill>
              </a:defRPr>
            </a:pPr>
            <a:r>
              <a:rPr lang="en-GB" dirty="0"/>
              <a:t>Current UKRI policy applies to peer-reviewed research articles, non-commissioned reviews, systematic reviews, Cochrane Reviews and conference proceedings acknowledging past or present grants or studentships.  Mandatory page charges and supplements will currently  be covered if we are paying for open access. We do not pay for optional charges like colour covers.</a:t>
            </a:r>
            <a:endParaRPr lang="en-GB" dirty="0">
              <a:cs typeface="Calibri" panose="020F0502020204030204"/>
            </a:endParaRPr>
          </a:p>
          <a:p>
            <a:pPr>
              <a:defRPr sz="1800">
                <a:solidFill>
                  <a:srgbClr val="000000"/>
                </a:solidFill>
              </a:defRPr>
            </a:pPr>
            <a:endParaRPr lang="en-GB" sz="1800" dirty="0">
              <a:latin typeface="Calibri" panose="020F0502020204030204"/>
              <a:ea typeface="Arial"/>
              <a:cs typeface="Calibri" panose="020F0502020204030204"/>
              <a:sym typeface="Arial"/>
            </a:endParaRPr>
          </a:p>
          <a:p>
            <a:pPr>
              <a:spcBef>
                <a:spcPts val="600"/>
              </a:spcBef>
              <a:defRPr sz="1800">
                <a:solidFill>
                  <a:srgbClr val="000000"/>
                </a:solidFill>
              </a:defRPr>
            </a:pPr>
            <a:r>
              <a:rPr lang="en-GB" sz="1800" dirty="0">
                <a:latin typeface="Arial"/>
                <a:ea typeface="Arial"/>
                <a:cs typeface="Arial"/>
                <a:sym typeface="Arial"/>
              </a:rPr>
              <a:t>UKRI require journal articles and conference proceedings to be </a:t>
            </a:r>
            <a:r>
              <a:rPr lang="en-GB" sz="1200" dirty="0">
                <a:latin typeface="Arial"/>
                <a:ea typeface="Arial"/>
                <a:cs typeface="Arial"/>
                <a:sym typeface="Arial"/>
              </a:rPr>
              <a:t>made open access with a maximum embargo of 6 months (</a:t>
            </a:r>
            <a:r>
              <a:rPr lang="en-GB" dirty="0">
                <a:latin typeface="Arial"/>
                <a:ea typeface="Arial"/>
                <a:cs typeface="Arial"/>
                <a:sym typeface="Arial"/>
              </a:rPr>
              <a:t>Science, Technology, Engineering, and Mathematics (STEM</a:t>
            </a:r>
            <a:r>
              <a:rPr lang="en-GB" sz="1200" dirty="0">
                <a:latin typeface="Arial"/>
                <a:ea typeface="Arial"/>
                <a:cs typeface="Arial"/>
                <a:sym typeface="Arial"/>
              </a:rPr>
              <a:t>) or 12 months</a:t>
            </a:r>
            <a:r>
              <a:rPr lang="en-GB" dirty="0">
                <a:latin typeface="Arial"/>
                <a:ea typeface="Arial"/>
                <a:cs typeface="Arial"/>
                <a:sym typeface="Arial"/>
              </a:rPr>
              <a:t> for</a:t>
            </a:r>
            <a:r>
              <a:rPr lang="en-GB" sz="1200" dirty="0">
                <a:latin typeface="Arial"/>
                <a:ea typeface="Arial"/>
                <a:cs typeface="Arial"/>
                <a:sym typeface="Arial"/>
              </a:rPr>
              <a:t> (Arts and Social Sciences).</a:t>
            </a:r>
            <a:endParaRPr lang="en-GB" sz="1200" dirty="0">
              <a:latin typeface="Arial"/>
              <a:ea typeface="Arial"/>
              <a:cs typeface="Arial"/>
            </a:endParaRPr>
          </a:p>
          <a:p>
            <a:pPr marL="342900" indent="-342900">
              <a:spcBef>
                <a:spcPts val="600"/>
              </a:spcBef>
              <a:buFont typeface="Arial" panose="020B0604020202020204" pitchFamily="34" charset="0"/>
              <a:buChar char="•"/>
              <a:defRPr sz="1800">
                <a:solidFill>
                  <a:srgbClr val="000000"/>
                </a:solidFill>
              </a:defRPr>
            </a:pPr>
            <a:endParaRPr lang="en-GB">
              <a:latin typeface="Arial"/>
              <a:ea typeface="Arial"/>
              <a:cs typeface="Arial"/>
              <a:sym typeface="Arial"/>
            </a:endParaRPr>
          </a:p>
          <a:p>
            <a:pPr>
              <a:spcBef>
                <a:spcPts val="600"/>
              </a:spcBef>
              <a:defRPr sz="1800">
                <a:solidFill>
                  <a:srgbClr val="000000"/>
                </a:solidFill>
              </a:defRPr>
            </a:pPr>
            <a:r>
              <a:rPr lang="en-GB" dirty="0">
                <a:latin typeface="Arial"/>
                <a:ea typeface="Arial"/>
                <a:cs typeface="Arial"/>
                <a:sym typeface="Arial"/>
              </a:rPr>
              <a:t>The UKRI</a:t>
            </a:r>
            <a:r>
              <a:rPr lang="en-GB" sz="1200" dirty="0">
                <a:latin typeface="Arial"/>
                <a:ea typeface="Arial"/>
                <a:cs typeface="Arial"/>
                <a:sym typeface="Arial"/>
              </a:rPr>
              <a:t> fund is finite. When it runs out, the embargo periods are extended.</a:t>
            </a:r>
            <a:endParaRPr lang="en-GB" sz="1200" dirty="0">
              <a:latin typeface="Arial"/>
              <a:ea typeface="Arial"/>
              <a:cs typeface="Arial"/>
            </a:endParaRPr>
          </a:p>
          <a:p>
            <a:pPr>
              <a:spcBef>
                <a:spcPts val="600"/>
              </a:spcBef>
              <a:defRPr sz="1800">
                <a:solidFill>
                  <a:srgbClr val="000000"/>
                </a:solidFill>
              </a:defRPr>
            </a:pPr>
            <a:endParaRPr lang="en-GB" dirty="0">
              <a:latin typeface="Arial"/>
              <a:ea typeface="Arial"/>
              <a:cs typeface="Arial"/>
              <a:sym typeface="Arial"/>
            </a:endParaRPr>
          </a:p>
          <a:p>
            <a:pPr>
              <a:spcBef>
                <a:spcPts val="600"/>
              </a:spcBef>
              <a:buFont typeface="Arial" panose="020B0604020202020204" pitchFamily="34" charset="0"/>
              <a:defRPr sz="1800">
                <a:solidFill>
                  <a:srgbClr val="000000"/>
                </a:solidFill>
              </a:defRPr>
            </a:pPr>
            <a:r>
              <a:rPr lang="en-GB" sz="1200" dirty="0">
                <a:latin typeface="Arial"/>
                <a:ea typeface="Arial"/>
                <a:cs typeface="Arial"/>
                <a:sym typeface="Arial"/>
              </a:rPr>
              <a:t>A CC-BY licence is required if we are paying</a:t>
            </a:r>
            <a:r>
              <a:rPr lang="en-GB" dirty="0">
                <a:latin typeface="Arial"/>
                <a:ea typeface="Arial"/>
                <a:cs typeface="Arial"/>
                <a:sym typeface="Arial"/>
              </a:rPr>
              <a:t> for open access</a:t>
            </a:r>
            <a:r>
              <a:rPr lang="en-GB" sz="1200" dirty="0">
                <a:latin typeface="Arial"/>
                <a:ea typeface="Arial"/>
                <a:cs typeface="Arial"/>
                <a:sym typeface="Arial"/>
              </a:rPr>
              <a:t>.</a:t>
            </a:r>
            <a:endParaRPr lang="en-GB" dirty="0"/>
          </a:p>
          <a:p>
            <a:pPr>
              <a:spcBef>
                <a:spcPts val="600"/>
              </a:spcBef>
              <a:defRPr sz="1800">
                <a:solidFill>
                  <a:srgbClr val="000000"/>
                </a:solidFill>
              </a:defRPr>
            </a:pPr>
            <a:endParaRPr lang="en-GB" dirty="0">
              <a:latin typeface="Arial"/>
              <a:ea typeface="Arial"/>
              <a:cs typeface="Arial"/>
              <a:sym typeface="Arial"/>
            </a:endParaRPr>
          </a:p>
          <a:p>
            <a:pPr>
              <a:spcBef>
                <a:spcPts val="600"/>
              </a:spcBef>
              <a:defRPr sz="1800">
                <a:solidFill>
                  <a:srgbClr val="000000"/>
                </a:solidFill>
              </a:defRPr>
            </a:pPr>
            <a:r>
              <a:rPr lang="en-GB" dirty="0">
                <a:latin typeface="Arial"/>
                <a:ea typeface="Arial"/>
                <a:cs typeface="Arial"/>
                <a:sym typeface="Arial"/>
              </a:rPr>
              <a:t>Papers with a biomedical theme</a:t>
            </a:r>
            <a:r>
              <a:rPr lang="en-GB" sz="1200" dirty="0">
                <a:latin typeface="Arial"/>
                <a:ea typeface="Arial"/>
                <a:cs typeface="Arial"/>
                <a:sym typeface="Arial"/>
              </a:rPr>
              <a:t> </a:t>
            </a:r>
            <a:r>
              <a:rPr lang="en-GB" dirty="0">
                <a:latin typeface="Arial"/>
                <a:ea typeface="Arial"/>
                <a:cs typeface="Arial"/>
                <a:sym typeface="Arial"/>
              </a:rPr>
              <a:t>must</a:t>
            </a:r>
            <a:r>
              <a:rPr lang="en-GB" sz="1800" dirty="0">
                <a:latin typeface="Arial"/>
                <a:ea typeface="Arial"/>
                <a:cs typeface="Arial"/>
                <a:sym typeface="Arial"/>
              </a:rPr>
              <a:t> also</a:t>
            </a:r>
            <a:r>
              <a:rPr lang="en-GB" sz="1200" dirty="0">
                <a:latin typeface="Arial"/>
                <a:ea typeface="Arial"/>
                <a:cs typeface="Arial"/>
                <a:sym typeface="Arial"/>
              </a:rPr>
              <a:t> be deposited in </a:t>
            </a:r>
            <a:r>
              <a:rPr lang="en-GB" dirty="0">
                <a:latin typeface="Arial"/>
                <a:ea typeface="Arial"/>
                <a:cs typeface="Arial"/>
                <a:sym typeface="Arial"/>
              </a:rPr>
              <a:t>Europe PubMed</a:t>
            </a:r>
            <a:r>
              <a:rPr lang="en-GB" sz="1200" dirty="0">
                <a:latin typeface="Arial"/>
                <a:ea typeface="Arial"/>
                <a:cs typeface="Arial"/>
                <a:sym typeface="Arial"/>
              </a:rPr>
              <a:t> Central.</a:t>
            </a:r>
            <a:r>
              <a:rPr lang="en-GB" dirty="0">
                <a:latin typeface="Arial"/>
                <a:ea typeface="Arial"/>
                <a:cs typeface="Arial"/>
                <a:sym typeface="Arial"/>
              </a:rPr>
              <a:t>  (This is usually Medical Research Council, and sometimes Biotechnology and Biological Sciences Research Council or other research councils). Sometimes the publisher will deposit in PubMed and sometimes we ask the author to arrange this.</a:t>
            </a:r>
            <a:endParaRPr lang="en-GB" dirty="0">
              <a:latin typeface="Arial"/>
              <a:ea typeface="Arial"/>
              <a:cs typeface="Arial"/>
            </a:endParaRPr>
          </a:p>
          <a:p>
            <a:pPr>
              <a:spcBef>
                <a:spcPts val="600"/>
              </a:spcBef>
              <a:defRPr sz="1800">
                <a:solidFill>
                  <a:srgbClr val="000000"/>
                </a:solidFill>
              </a:defRPr>
            </a:pPr>
            <a:endParaRPr lang="en-GB" dirty="0">
              <a:latin typeface="Arial"/>
              <a:ea typeface="Arial"/>
              <a:cs typeface="Arial"/>
              <a:sym typeface="Arial"/>
            </a:endParaRPr>
          </a:p>
          <a:p>
            <a:pPr>
              <a:spcBef>
                <a:spcPts val="600"/>
              </a:spcBef>
              <a:defRPr sz="1800">
                <a:solidFill>
                  <a:srgbClr val="000000"/>
                </a:solidFill>
              </a:defRPr>
            </a:pPr>
            <a:r>
              <a:rPr lang="en-GB" dirty="0">
                <a:latin typeface="Arial"/>
                <a:cs typeface="Arial"/>
                <a:sym typeface="Arial"/>
              </a:rPr>
              <a:t>A new </a:t>
            </a:r>
            <a:r>
              <a:rPr lang="en-GB" sz="1800" dirty="0">
                <a:latin typeface="Arial"/>
                <a:cs typeface="Arial"/>
              </a:rPr>
              <a:t>policy applies to UKRI funded articles and conference proceedings submitted from the 1st April 2022.</a:t>
            </a:r>
            <a:endParaRPr lang="en-GB" dirty="0">
              <a:latin typeface="Arial"/>
              <a:cs typeface="Arial"/>
            </a:endParaRPr>
          </a:p>
          <a:p>
            <a:pPr>
              <a:spcBef>
                <a:spcPts val="600"/>
              </a:spcBef>
            </a:pPr>
            <a:endParaRPr lang="en-GB" sz="1800" dirty="0">
              <a:latin typeface="Arial"/>
              <a:cs typeface="Arial"/>
            </a:endParaRPr>
          </a:p>
          <a:p>
            <a:pPr>
              <a:spcBef>
                <a:spcPts val="600"/>
              </a:spcBef>
            </a:pPr>
            <a:r>
              <a:rPr lang="en-GB" dirty="0"/>
              <a:t>Articles and conference proceedings must be open access immediately with a CC-BY licence whether via the gold or green route.</a:t>
            </a:r>
            <a:endParaRPr lang="en-GB" dirty="0">
              <a:cs typeface="Calibri" panose="020F0502020204030204"/>
            </a:endParaRPr>
          </a:p>
          <a:p>
            <a:pPr>
              <a:lnSpc>
                <a:spcPct val="90000"/>
              </a:lnSpc>
              <a:spcBef>
                <a:spcPts val="600"/>
              </a:spcBef>
            </a:pPr>
            <a:endParaRPr lang="en-GB" dirty="0"/>
          </a:p>
          <a:p>
            <a:pPr>
              <a:lnSpc>
                <a:spcPct val="90000"/>
              </a:lnSpc>
              <a:spcBef>
                <a:spcPts val="600"/>
              </a:spcBef>
            </a:pPr>
            <a:r>
              <a:rPr lang="en-GB" dirty="0"/>
              <a:t>Authors using the green route will be expected to include a standard declaration with their submission to a publisher.  The declaration must state that they retain the right to post their accepted manuscript on a repository with a CC-BY licence.  </a:t>
            </a:r>
            <a:endParaRPr lang="en-US" dirty="0">
              <a:cs typeface="Calibri" panose="020F0502020204030204"/>
            </a:endParaRPr>
          </a:p>
          <a:p>
            <a:endParaRPr lang="en-GB" dirty="0">
              <a:cs typeface="Calibri" panose="020F0502020204030204"/>
            </a:endParaRPr>
          </a:p>
          <a:p>
            <a:r>
              <a:rPr lang="en-GB" dirty="0"/>
              <a:t>(‘For the purpose of open access, the author has applied a CC BY public copyright licence (where permitted by UKRI ‘Open Government Licence’ or ‘CC-BY-ND public copyright licence’ may be stated instead) to any Author Accepted Manuscript version arising’  (Speaker note – this is being amended August 2021 so materials need to be updated))</a:t>
            </a:r>
            <a:endParaRPr lang="en-GB" dirty="0">
              <a:cs typeface="Calibri" panose="020F0502020204030204"/>
            </a:endParaRPr>
          </a:p>
          <a:p>
            <a:endParaRPr lang="en-GB" dirty="0">
              <a:cs typeface="Calibri" panose="020F0502020204030204"/>
            </a:endParaRPr>
          </a:p>
          <a:p>
            <a:r>
              <a:rPr lang="en-GB" dirty="0"/>
              <a:t>UKRI will not pay open access fees for hybrid subscription journals except if they are on a list of transformational journals.  </a:t>
            </a:r>
            <a:endParaRPr lang="en-GB" dirty="0">
              <a:cs typeface="Calibri" panose="020F0502020204030204"/>
            </a:endParaRPr>
          </a:p>
          <a:p>
            <a:endParaRPr lang="en-GB" dirty="0">
              <a:cs typeface="Calibri" panose="020F0502020204030204"/>
            </a:endParaRPr>
          </a:p>
          <a:p>
            <a:r>
              <a:rPr lang="en-GB" dirty="0">
                <a:cs typeface="Calibri" panose="020F0502020204030204"/>
              </a:rPr>
              <a:t>UKRI also recommend the use of pre-prints  </a:t>
            </a:r>
            <a:r>
              <a:rPr lang="en-US" dirty="0"/>
              <a:t>– early drafts before peer-review.</a:t>
            </a:r>
            <a:endParaRPr lang="en-US" dirty="0">
              <a:cs typeface="Calibri"/>
            </a:endParaRPr>
          </a:p>
          <a:p>
            <a:endParaRPr lang="en-GB" dirty="0">
              <a:cs typeface="Calibri" panose="020F0502020204030204"/>
            </a:endParaRPr>
          </a:p>
          <a:p>
            <a:r>
              <a:rPr lang="en-GB" dirty="0">
                <a:cs typeface="Calibri" panose="020F0502020204030204"/>
              </a:rPr>
              <a:t>There are some exceptions  to these requirements.</a:t>
            </a:r>
          </a:p>
          <a:p>
            <a:endParaRPr lang="en-GB" dirty="0">
              <a:cs typeface="Calibri" panose="020F0502020204030204"/>
            </a:endParaRPr>
          </a:p>
          <a:p>
            <a:r>
              <a:rPr lang="en-GB" dirty="0">
                <a:cs typeface="Calibri" panose="020F0502020204030204"/>
              </a:rPr>
              <a:t>There is also a new open access books policy coming into force in 2024</a:t>
            </a:r>
          </a:p>
          <a:p>
            <a:endParaRPr lang="en-GB" dirty="0">
              <a:cs typeface="Calibri" panose="020F0502020204030204"/>
            </a:endParaRPr>
          </a:p>
          <a:p>
            <a:r>
              <a:rPr lang="en-GB" dirty="0">
                <a:cs typeface="Calibri" panose="020F0502020204030204"/>
              </a:rPr>
              <a:t>Further guidance on University of Glasgow support for these policy changes will be provided by the University in advance of April 2022.</a:t>
            </a:r>
          </a:p>
          <a:p>
            <a:endParaRPr lang="en-GB" dirty="0">
              <a:cs typeface="Calibri" panose="020F0502020204030204"/>
            </a:endParaRPr>
          </a:p>
          <a:p>
            <a:br>
              <a:rPr lang="en-US" dirty="0"/>
            </a:br>
            <a:endParaRPr lang="en-US" dirty="0"/>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90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cs typeface="Calibri"/>
            </a:endParaRPr>
          </a:p>
          <a:p>
            <a:r>
              <a:rPr lang="en-GB">
                <a:cs typeface="Calibri"/>
              </a:rPr>
              <a:t>There are several other funders who provide support for open access.   </a:t>
            </a:r>
            <a:endParaRPr lang="en-US">
              <a:latin typeface="Arial"/>
            </a:endParaRPr>
          </a:p>
          <a:p>
            <a:endParaRPr lang="en-GB" dirty="0">
              <a:latin typeface="Arial"/>
            </a:endParaRPr>
          </a:p>
          <a:p>
            <a:r>
              <a:rPr lang="en-GB" sz="1200">
                <a:solidFill>
                  <a:schemeClr val="tx1"/>
                </a:solidFill>
                <a:latin typeface="Arial"/>
              </a:rPr>
              <a:t>Policies vary but generally apply to peer-reviewed original research and review articles that acknowledge past or </a:t>
            </a:r>
            <a:r>
              <a:rPr lang="en-GB">
                <a:latin typeface="Arial"/>
              </a:rPr>
              <a:t>present </a:t>
            </a:r>
            <a:r>
              <a:rPr lang="en-GB" sz="1200">
                <a:solidFill>
                  <a:schemeClr val="tx1"/>
                </a:solidFill>
                <a:latin typeface="Arial"/>
              </a:rPr>
              <a:t>grants or studentships</a:t>
            </a:r>
            <a:r>
              <a:rPr lang="en-GB">
                <a:latin typeface="Arial"/>
              </a:rPr>
              <a:t> to the University</a:t>
            </a:r>
            <a:r>
              <a:rPr lang="en-GB" sz="1200">
                <a:solidFill>
                  <a:schemeClr val="tx1"/>
                </a:solidFill>
                <a:latin typeface="Arial"/>
              </a:rPr>
              <a:t>.</a:t>
            </a:r>
            <a:endParaRPr lang="en-US">
              <a:solidFill>
                <a:schemeClr val="tx1"/>
              </a:solidFill>
              <a:latin typeface="Arial"/>
              <a:cs typeface="Arial"/>
            </a:endParaRPr>
          </a:p>
          <a:p>
            <a:pPr marL="0" indent="0"/>
            <a:endParaRPr lang="en-GB" sz="1200" dirty="0">
              <a:solidFill>
                <a:schemeClr val="tx1"/>
              </a:solidFill>
            </a:endParaRPr>
          </a:p>
          <a:p>
            <a:pPr marL="342900" indent="-342900">
              <a:buFont typeface="Arial" panose="020B0604020202020204" pitchFamily="34" charset="0"/>
              <a:buChar char="•"/>
            </a:pPr>
            <a:r>
              <a:rPr lang="en-GB" sz="1200" dirty="0">
                <a:solidFill>
                  <a:schemeClr val="tx1"/>
                </a:solidFill>
                <a:latin typeface="Arial"/>
              </a:rPr>
              <a:t>A CC-BY licence is usually required if the funder pays.</a:t>
            </a:r>
          </a:p>
          <a:p>
            <a:pPr marL="342900" indent="-342900">
              <a:buFont typeface="Arial" panose="020B0604020202020204" pitchFamily="34" charset="0"/>
              <a:buChar char="•"/>
            </a:pPr>
            <a:endParaRPr lang="en-GB" sz="1200" dirty="0">
              <a:solidFill>
                <a:schemeClr val="tx1"/>
              </a:solidFill>
            </a:endParaRPr>
          </a:p>
          <a:p>
            <a:pPr marL="342900" indent="-342900">
              <a:buFont typeface="Arial" panose="020B0604020202020204" pitchFamily="34" charset="0"/>
              <a:buChar char="•"/>
            </a:pPr>
            <a:r>
              <a:rPr lang="en-GB" sz="1200" dirty="0">
                <a:solidFill>
                  <a:schemeClr val="tx1"/>
                </a:solidFill>
                <a:latin typeface="Arial"/>
              </a:rPr>
              <a:t>Biomedical articles must generally be deposited in PubMed Central </a:t>
            </a:r>
            <a:endParaRPr lang="en-GB" sz="1200" dirty="0">
              <a:solidFill>
                <a:schemeClr val="tx1"/>
              </a:solidFill>
            </a:endParaRPr>
          </a:p>
          <a:p>
            <a:pPr marL="342900" indent="-342900">
              <a:buFont typeface="Arial" panose="020B0604020202020204" pitchFamily="34" charset="0"/>
              <a:buChar char="•"/>
            </a:pPr>
            <a:endParaRPr lang="en-GB" sz="1200" b="1" dirty="0">
              <a:solidFill>
                <a:schemeClr val="tx1"/>
              </a:solidFill>
            </a:endParaRPr>
          </a:p>
          <a:p>
            <a:pPr marL="342900" indent="-342900">
              <a:buFont typeface="Arial" panose="020B0604020202020204" pitchFamily="34" charset="0"/>
              <a:buChar char="•"/>
            </a:pPr>
            <a:r>
              <a:rPr lang="en-GB" sz="1200">
                <a:solidFill>
                  <a:schemeClr val="tx1"/>
                </a:solidFill>
              </a:rPr>
              <a:t>The funders have differing procedures – some provide </a:t>
            </a:r>
            <a:r>
              <a:rPr lang="en-GB"/>
              <a:t>the University with block grants for open access,</a:t>
            </a:r>
            <a:r>
              <a:rPr lang="en-GB" sz="1200">
                <a:solidFill>
                  <a:schemeClr val="tx1"/>
                </a:solidFill>
              </a:rPr>
              <a:t> others ask us to apply directly to them.</a:t>
            </a:r>
            <a:endParaRPr lang="en-GB" sz="1200">
              <a:solidFill>
                <a:schemeClr val="tx1"/>
              </a:solidFill>
              <a:cs typeface="Calibri"/>
            </a:endParaRPr>
          </a:p>
          <a:p>
            <a:pPr marL="342900" indent="-342900">
              <a:buFont typeface="Arial" panose="020B0604020202020204" pitchFamily="34" charset="0"/>
              <a:buChar char="•"/>
            </a:pPr>
            <a:endParaRPr lang="en-GB" sz="1200" dirty="0">
              <a:solidFill>
                <a:schemeClr val="tx1"/>
              </a:solidFill>
            </a:endParaRPr>
          </a:p>
          <a:p>
            <a:r>
              <a:rPr lang="en-GB">
                <a:cs typeface="Calibri" panose="020F0502020204030204"/>
              </a:rPr>
              <a:t>The funders listed on this slide all typically provide funding for open access and we can usually help you access these funds.  Some funders will allow you to apply for open access funds in your grant application.  Check the terms of the funding call.</a:t>
            </a:r>
            <a:endParaRPr lang="en-GB"/>
          </a:p>
          <a:p>
            <a:endParaRPr lang="en-GB" dirty="0">
              <a:cs typeface="Calibri" panose="020F0502020204030204"/>
            </a:endParaRPr>
          </a:p>
          <a:p>
            <a:r>
              <a:rPr lang="en-GB" sz="1200">
                <a:solidFill>
                  <a:schemeClr val="tx1"/>
                </a:solidFill>
              </a:rPr>
              <a:t>You can find details of the funders’ </a:t>
            </a:r>
            <a:r>
              <a:rPr lang="en-GB"/>
              <a:t>policies via </a:t>
            </a:r>
            <a:r>
              <a:rPr lang="en-GB" sz="1200">
                <a:solidFill>
                  <a:schemeClr val="tx1"/>
                </a:solidFill>
              </a:rPr>
              <a:t>the link at the bottom of this slide.</a:t>
            </a:r>
            <a:r>
              <a:rPr lang="en-GB"/>
              <a:t> </a:t>
            </a:r>
            <a:endParaRPr lang="en-GB" dirty="0"/>
          </a:p>
          <a:p>
            <a:endParaRPr lang="en-GB" dirty="0"/>
          </a:p>
          <a:p>
            <a:r>
              <a:rPr lang="en-GB" dirty="0">
                <a:hlinkClick r:id="rId3"/>
              </a:rPr>
              <a:t>https://www.gla.ac.uk/myglasgow/openaccess/howdoimakemypublicationsopenaccess/otherfundsforopenaccess/</a:t>
            </a:r>
            <a:endParaRPr lang="en-GB">
              <a:cs typeface="Calibri"/>
            </a:endParaRPr>
          </a:p>
          <a:p>
            <a:endParaRPr lang="en-GB" dirty="0">
              <a:cs typeface="Calibri"/>
            </a:endParaRPr>
          </a:p>
          <a:p>
            <a:endParaRPr lang="en-GB" dirty="0">
              <a:cs typeface="Calibri"/>
            </a:endParaRPr>
          </a:p>
          <a:p>
            <a:r>
              <a:rPr lang="en-GB">
                <a:cs typeface="Calibri"/>
              </a:rPr>
              <a:t>Remember also the University policy is to use the ‘green’ route where available so payment is not always necessary.</a:t>
            </a:r>
          </a:p>
          <a:p>
            <a:endParaRPr lang="en-GB" dirty="0">
              <a:cs typeface="Calibri"/>
            </a:endParaRPr>
          </a:p>
          <a:p>
            <a:r>
              <a:rPr lang="en-GB" dirty="0"/>
              <a:t>Again, check that the journal’s policy matches your funder requirements before submitting your paper. If you’re not sure, email us at </a:t>
            </a:r>
            <a:r>
              <a:rPr lang="en-GB" dirty="0">
                <a:hlinkClick r:id="rId4"/>
              </a:rPr>
              <a:t>research-openaccess@glasgow.ac.uk</a:t>
            </a:r>
            <a:r>
              <a:rPr lang="en-GB" dirty="0"/>
              <a:t>.</a:t>
            </a:r>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9692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rPr>
              <a:t>The </a:t>
            </a:r>
            <a:r>
              <a:rPr lang="en-US" dirty="0" err="1">
                <a:latin typeface="Arial"/>
              </a:rPr>
              <a:t>Wellcome</a:t>
            </a:r>
            <a:r>
              <a:rPr lang="en-US" sz="1200" dirty="0">
                <a:latin typeface="Arial"/>
              </a:rPr>
              <a:t> Trust has a new policy which applies to Original Research Articles Submitted from 1st January 2021</a:t>
            </a:r>
          </a:p>
          <a:p>
            <a:pPr marL="0" indent="0"/>
            <a:endParaRPr lang="en-US" sz="1200" dirty="0">
              <a:latin typeface="Arial"/>
            </a:endParaRPr>
          </a:p>
          <a:p>
            <a:pPr marL="0" indent="0"/>
            <a:r>
              <a:rPr lang="en-US" sz="1200" dirty="0">
                <a:latin typeface="Arial"/>
              </a:rPr>
              <a:t>This means articles must:</a:t>
            </a:r>
            <a:endParaRPr lang="en-US" sz="1200" dirty="0"/>
          </a:p>
          <a:p>
            <a:pPr marL="342900" indent="-342900">
              <a:buFont typeface="Arial"/>
              <a:buChar char="•"/>
            </a:pPr>
            <a:endParaRPr lang="en-US" sz="1200" dirty="0"/>
          </a:p>
          <a:p>
            <a:pPr marL="342900" indent="-342900">
              <a:buFont typeface="Arial"/>
              <a:buChar char="•"/>
            </a:pPr>
            <a:r>
              <a:rPr lang="en-US" sz="1200" dirty="0">
                <a:latin typeface="Arial"/>
              </a:rPr>
              <a:t>Be freely available on </a:t>
            </a:r>
            <a:r>
              <a:rPr lang="en-US" dirty="0">
                <a:latin typeface="Arial"/>
              </a:rPr>
              <a:t>Europe PubMed</a:t>
            </a:r>
            <a:r>
              <a:rPr lang="en-US" sz="1200" dirty="0">
                <a:latin typeface="Arial"/>
              </a:rPr>
              <a:t> Central</a:t>
            </a:r>
            <a:endParaRPr lang="en-US" sz="1200" dirty="0">
              <a:latin typeface="Arial"/>
              <a:cs typeface="Arial"/>
            </a:endParaRPr>
          </a:p>
          <a:p>
            <a:pPr marL="342900" indent="-342900">
              <a:buFont typeface="Arial"/>
              <a:buChar char="•"/>
            </a:pPr>
            <a:r>
              <a:rPr lang="en-US" sz="1200" dirty="0">
                <a:latin typeface="Arial"/>
              </a:rPr>
              <a:t>Have a CC-BY </a:t>
            </a:r>
            <a:r>
              <a:rPr lang="en-US" sz="1200" dirty="0" err="1">
                <a:latin typeface="Arial"/>
              </a:rPr>
              <a:t>licence</a:t>
            </a:r>
            <a:r>
              <a:rPr lang="en-US" dirty="0">
                <a:latin typeface="Arial"/>
              </a:rPr>
              <a:t> </a:t>
            </a:r>
            <a:endParaRPr lang="en-US" sz="1200">
              <a:latin typeface="Arial"/>
              <a:cs typeface="Arial"/>
            </a:endParaRPr>
          </a:p>
          <a:p>
            <a:pPr marL="342900" indent="-342900">
              <a:buFont typeface="Arial"/>
              <a:buChar char="•"/>
            </a:pPr>
            <a:r>
              <a:rPr lang="en-US" sz="1200" dirty="0">
                <a:latin typeface="Arial"/>
              </a:rPr>
              <a:t>And the author must include a statement</a:t>
            </a:r>
            <a:r>
              <a:rPr lang="en-US" dirty="0">
                <a:latin typeface="Arial"/>
              </a:rPr>
              <a:t> with their</a:t>
            </a:r>
            <a:r>
              <a:rPr lang="en-US" sz="1200" dirty="0">
                <a:latin typeface="Arial"/>
              </a:rPr>
              <a:t> submission to publisher</a:t>
            </a:r>
            <a:endParaRPr lang="en-US" sz="1200" dirty="0">
              <a:cs typeface="Calibri" panose="020F0502020204030204"/>
            </a:endParaRPr>
          </a:p>
          <a:p>
            <a:pPr marL="0" indent="0">
              <a:buFont typeface="Arial"/>
              <a:buNone/>
            </a:pPr>
            <a:endParaRPr lang="en-US" sz="1200" dirty="0">
              <a:latin typeface="Arial"/>
              <a:cs typeface="Arial"/>
            </a:endParaRPr>
          </a:p>
          <a:p>
            <a:r>
              <a:rPr lang="en-US" sz="1200" dirty="0">
                <a:latin typeface="Arial"/>
                <a:cs typeface="Arial"/>
              </a:rPr>
              <a:t>This </a:t>
            </a:r>
            <a:r>
              <a:rPr lang="en-US" dirty="0">
                <a:latin typeface="Arial"/>
                <a:cs typeface="Arial"/>
              </a:rPr>
              <a:t>statement allows</a:t>
            </a:r>
            <a:r>
              <a:rPr lang="en-US" sz="1200" dirty="0">
                <a:latin typeface="Arial"/>
                <a:cs typeface="Arial"/>
              </a:rPr>
              <a:t> the author to make the accepted version open access e.g. via the University repository ‘Enlighten’ and Europe PubMed Central even if the publisher does not offer a compliant open access route or funds are not available to pay the publisher.</a:t>
            </a:r>
            <a:endParaRPr lang="en-US" sz="1200" dirty="0">
              <a:latin typeface="Arial"/>
            </a:endParaRPr>
          </a:p>
          <a:p>
            <a:pPr marL="0" indent="0"/>
            <a:endParaRPr lang="en-US" sz="1200" dirty="0"/>
          </a:p>
          <a:p>
            <a:pPr marL="342900" indent="-342900"/>
            <a:r>
              <a:rPr lang="en-US" sz="1200" dirty="0">
                <a:latin typeface="Arial"/>
                <a:cs typeface="Arial"/>
              </a:rPr>
              <a:t>Wellcome will only fund submissions to fully open access journals or those transforming to open access.</a:t>
            </a:r>
            <a:endParaRPr lang="en-US" sz="1200" dirty="0">
              <a:latin typeface="Arial"/>
            </a:endParaRPr>
          </a:p>
          <a:p>
            <a:pPr marL="342900" indent="-342900"/>
            <a:endParaRPr lang="en-US" sz="1200" dirty="0">
              <a:latin typeface="Arial"/>
              <a:cs typeface="Arial"/>
            </a:endParaRPr>
          </a:p>
          <a:p>
            <a:pPr marL="342900" indent="-342900"/>
            <a:r>
              <a:rPr lang="en-US" sz="1200" dirty="0">
                <a:latin typeface="Arial"/>
                <a:cs typeface="Arial"/>
              </a:rPr>
              <a:t>Authors are also encouraged to share pre-prints</a:t>
            </a:r>
            <a:r>
              <a:rPr lang="en-US" dirty="0">
                <a:latin typeface="Arial"/>
                <a:cs typeface="Arial"/>
              </a:rPr>
              <a:t> and are required to do so where there is a significant public health benefit</a:t>
            </a:r>
            <a:endParaRPr lang="en-US" sz="1200" dirty="0">
              <a:cs typeface="Arial"/>
            </a:endParaRPr>
          </a:p>
          <a:p>
            <a:pPr marL="342900" indent="-342900"/>
            <a:endParaRPr lang="en-US" sz="1200" dirty="0">
              <a:cs typeface="Arial"/>
            </a:endParaRPr>
          </a:p>
          <a:p>
            <a:pPr marL="342900" indent="-342900"/>
            <a:r>
              <a:rPr lang="en-US" dirty="0" err="1">
                <a:latin typeface="Arial"/>
                <a:cs typeface="Arial"/>
              </a:rPr>
              <a:t>Wellcome</a:t>
            </a:r>
            <a:r>
              <a:rPr lang="en-US" dirty="0">
                <a:latin typeface="Arial"/>
                <a:cs typeface="Arial"/>
              </a:rPr>
              <a:t> Trust also require</a:t>
            </a:r>
            <a:r>
              <a:rPr lang="en-US" sz="1200" dirty="0">
                <a:latin typeface="Arial"/>
                <a:cs typeface="Arial"/>
              </a:rPr>
              <a:t> open access for books and book chapters</a:t>
            </a:r>
            <a:r>
              <a:rPr lang="en-US" dirty="0">
                <a:latin typeface="Arial"/>
                <a:cs typeface="Arial"/>
              </a:rPr>
              <a:t> and provide funding to support this</a:t>
            </a:r>
            <a:r>
              <a:rPr lang="en-US" sz="1200" dirty="0">
                <a:latin typeface="Arial"/>
                <a:cs typeface="Arial"/>
              </a:rPr>
              <a:t>.</a:t>
            </a:r>
            <a:endParaRPr lang="en-US" sz="1200" dirty="0">
              <a:cs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75576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The University has a number of arrangements with different publishers to lessen the cost of open access, and in some cases to get open access for free for articles by University of Glasgow authors. These arrangements are updated quite frequently, so check our Publisher Arrangements page to see whether any apply to you and contact </a:t>
            </a:r>
            <a:r>
              <a:rPr lang="en-GB" dirty="0">
                <a:hlinkClick r:id="rId3"/>
              </a:rPr>
              <a:t>research-openaccess@glasgow.ac.uk</a:t>
            </a:r>
            <a:r>
              <a:rPr lang="en-GB" dirty="0"/>
              <a:t> if you want to check if your paper can be covered by one of these arrangements.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00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other main driver of open access is the Research Excellence Framework or REF.</a:t>
            </a:r>
            <a:endParaRPr lang="en-GB" dirty="0"/>
          </a:p>
        </p:txBody>
      </p:sp>
    </p:spTree>
    <p:extLst>
      <p:ext uri="{BB962C8B-B14F-4D97-AF65-F5344CB8AC3E}">
        <p14:creationId xmlns:p14="http://schemas.microsoft.com/office/powerpoint/2010/main" val="292790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defRPr sz="1800">
                <a:solidFill>
                  <a:srgbClr val="000000"/>
                </a:solidFill>
              </a:defRPr>
            </a:pPr>
            <a:r>
              <a:rPr lang="en-GB" sz="1200" dirty="0">
                <a:latin typeface="Arial"/>
                <a:ea typeface="Arial"/>
                <a:cs typeface="Arial"/>
                <a:sym typeface="Arial"/>
              </a:rPr>
              <a:t>The Research Excellence Framework (REF) is a process of expert review of research outputs across UK universities</a:t>
            </a:r>
            <a:r>
              <a:rPr lang="en-GB" dirty="0">
                <a:latin typeface="Arial"/>
                <a:ea typeface="Arial"/>
                <a:cs typeface="Arial"/>
                <a:sym typeface="Arial"/>
              </a:rPr>
              <a:t> that takes place</a:t>
            </a:r>
            <a:r>
              <a:rPr lang="en-GB" sz="1800" dirty="0">
                <a:latin typeface="Arial"/>
                <a:ea typeface="Arial"/>
                <a:cs typeface="Arial"/>
                <a:sym typeface="Arial"/>
              </a:rPr>
              <a:t> every few years</a:t>
            </a:r>
            <a:r>
              <a:rPr lang="en-GB" sz="1200" dirty="0">
                <a:latin typeface="Arial"/>
                <a:ea typeface="Arial"/>
                <a:cs typeface="Arial"/>
                <a:sym typeface="Arial"/>
              </a:rPr>
              <a:t>. The exercise:</a:t>
            </a:r>
          </a:p>
          <a:p>
            <a:pPr marL="0" indent="0">
              <a:spcBef>
                <a:spcPts val="600"/>
              </a:spcBef>
              <a:defRPr sz="1800">
                <a:solidFill>
                  <a:srgbClr val="000000"/>
                </a:solidFill>
              </a:defRPr>
            </a:pPr>
            <a:endParaRPr lang="en-GB" sz="1200" dirty="0">
              <a:latin typeface="Arial"/>
              <a:ea typeface="Arial"/>
              <a:cs typeface="Arial"/>
              <a:sym typeface="Arial"/>
            </a:endParaRPr>
          </a:p>
          <a:p>
            <a:pPr marL="342900" indent="-342900">
              <a:spcBef>
                <a:spcPts val="600"/>
              </a:spcBef>
              <a:buFont typeface="Arial" panose="020B0604020202020204" pitchFamily="34" charset="0"/>
              <a:buChar char="•"/>
              <a:defRPr sz="1800">
                <a:solidFill>
                  <a:srgbClr val="000000"/>
                </a:solidFill>
              </a:defRPr>
            </a:pPr>
            <a:r>
              <a:rPr lang="en-GB" sz="1200" dirty="0">
                <a:latin typeface="Arial"/>
                <a:ea typeface="Arial"/>
                <a:cs typeface="Arial"/>
                <a:sym typeface="Arial"/>
              </a:rPr>
              <a:t>Provides accountability for public spending on research,</a:t>
            </a:r>
          </a:p>
          <a:p>
            <a:pPr marL="342900" indent="-342900">
              <a:spcBef>
                <a:spcPts val="600"/>
              </a:spcBef>
              <a:buFont typeface="Arial" panose="020B0604020202020204" pitchFamily="34" charset="0"/>
              <a:buChar char="•"/>
              <a:defRPr sz="1800">
                <a:solidFill>
                  <a:srgbClr val="000000"/>
                </a:solidFill>
              </a:defRPr>
            </a:pPr>
            <a:r>
              <a:rPr lang="en-GB">
                <a:latin typeface="Arial"/>
                <a:ea typeface="Arial"/>
                <a:cs typeface="Arial"/>
                <a:sym typeface="Arial"/>
              </a:rPr>
              <a:t>Provides benchmarking</a:t>
            </a:r>
            <a:r>
              <a:rPr lang="en-GB" sz="1200">
                <a:latin typeface="Arial"/>
                <a:ea typeface="Arial"/>
                <a:cs typeface="Arial"/>
                <a:sym typeface="Arial"/>
              </a:rPr>
              <a:t> for the quality of outputs</a:t>
            </a:r>
            <a:endParaRPr lang="en-GB" sz="1200">
              <a:latin typeface="Arial"/>
              <a:ea typeface="Arial"/>
              <a:cs typeface="Arial"/>
            </a:endParaRPr>
          </a:p>
          <a:p>
            <a:pPr marL="342900" indent="-342900">
              <a:spcBef>
                <a:spcPts val="600"/>
              </a:spcBef>
              <a:buFont typeface="Arial" panose="020B0604020202020204" pitchFamily="34" charset="0"/>
              <a:buChar char="•"/>
              <a:defRPr sz="1800">
                <a:solidFill>
                  <a:srgbClr val="000000"/>
                </a:solidFill>
              </a:defRPr>
            </a:pPr>
            <a:r>
              <a:rPr lang="en-GB">
                <a:latin typeface="Arial"/>
                <a:ea typeface="Arial"/>
                <a:cs typeface="Arial"/>
                <a:sym typeface="Arial"/>
              </a:rPr>
              <a:t>And informs</a:t>
            </a:r>
            <a:r>
              <a:rPr lang="en-GB" sz="1200">
                <a:latin typeface="Arial"/>
                <a:ea typeface="Arial"/>
                <a:cs typeface="Arial"/>
                <a:sym typeface="Arial"/>
              </a:rPr>
              <a:t> the allocation of funding to universities.</a:t>
            </a:r>
            <a:endParaRPr lang="en-GB" sz="1200">
              <a:latin typeface="Arial"/>
              <a:ea typeface="Arial"/>
              <a:cs typeface="Arial"/>
            </a:endParaRPr>
          </a:p>
          <a:p>
            <a:pPr marL="0" indent="0">
              <a:spcBef>
                <a:spcPts val="600"/>
              </a:spcBef>
              <a:defRPr sz="1800">
                <a:solidFill>
                  <a:srgbClr val="000000"/>
                </a:solidFill>
              </a:defRPr>
            </a:pPr>
            <a:endParaRPr lang="en-GB" sz="1200" dirty="0">
              <a:latin typeface="Arial"/>
              <a:ea typeface="Arial"/>
              <a:cs typeface="Arial"/>
              <a:sym typeface="Arial"/>
            </a:endParaRPr>
          </a:p>
          <a:p>
            <a:pPr marL="0" indent="0">
              <a:spcBef>
                <a:spcPts val="600"/>
              </a:spcBef>
              <a:defRPr sz="1800">
                <a:solidFill>
                  <a:srgbClr val="000000"/>
                </a:solidFill>
              </a:defRPr>
            </a:pPr>
            <a:r>
              <a:rPr lang="en-GB" sz="1200" dirty="0">
                <a:latin typeface="Arial"/>
                <a:ea typeface="Arial"/>
                <a:cs typeface="Arial"/>
                <a:sym typeface="Arial"/>
              </a:rPr>
              <a:t>For each submission, three distinct elements are assessed: the quality of </a:t>
            </a:r>
            <a:r>
              <a:rPr lang="en-GB" sz="1200" b="1" dirty="0">
                <a:latin typeface="Arial"/>
                <a:ea typeface="Arial"/>
                <a:cs typeface="Arial"/>
                <a:sym typeface="Arial"/>
              </a:rPr>
              <a:t>outputs</a:t>
            </a:r>
            <a:r>
              <a:rPr lang="en-GB" sz="1200" dirty="0">
                <a:latin typeface="Arial"/>
                <a:ea typeface="Arial"/>
                <a:cs typeface="Arial"/>
                <a:sym typeface="Arial"/>
              </a:rPr>
              <a:t> (e.g. publications, performances, and exhibitions), their </a:t>
            </a:r>
            <a:r>
              <a:rPr lang="en-GB" sz="1200" b="1" dirty="0">
                <a:latin typeface="Arial"/>
                <a:ea typeface="Arial"/>
                <a:cs typeface="Arial"/>
                <a:sym typeface="Arial"/>
              </a:rPr>
              <a:t>impact</a:t>
            </a:r>
            <a:r>
              <a:rPr lang="en-GB" sz="1200" dirty="0">
                <a:latin typeface="Arial"/>
                <a:ea typeface="Arial"/>
                <a:cs typeface="Arial"/>
                <a:sym typeface="Arial"/>
              </a:rPr>
              <a:t> beyond academia, and the </a:t>
            </a:r>
            <a:r>
              <a:rPr lang="en-GB" sz="1200" b="1" dirty="0">
                <a:latin typeface="Arial"/>
                <a:ea typeface="Arial"/>
                <a:cs typeface="Arial"/>
                <a:sym typeface="Arial"/>
              </a:rPr>
              <a:t>environment</a:t>
            </a:r>
            <a:r>
              <a:rPr lang="en-GB" sz="1200" dirty="0">
                <a:latin typeface="Arial"/>
                <a:ea typeface="Arial"/>
                <a:cs typeface="Arial"/>
                <a:sym typeface="Arial"/>
              </a:rPr>
              <a:t> that supports research. </a:t>
            </a:r>
          </a:p>
          <a:p>
            <a:pPr marL="0" indent="0">
              <a:spcBef>
                <a:spcPts val="600"/>
              </a:spcBef>
              <a:defRPr sz="1800">
                <a:solidFill>
                  <a:srgbClr val="000000"/>
                </a:solidFill>
              </a:defRPr>
            </a:pPr>
            <a:endParaRPr lang="en-GB" sz="1200" dirty="0">
              <a:latin typeface="Arial"/>
              <a:ea typeface="Arial"/>
              <a:cs typeface="Arial"/>
              <a:sym typeface="Arial"/>
            </a:endParaRPr>
          </a:p>
          <a:p>
            <a:pPr marL="0" indent="0">
              <a:spcBef>
                <a:spcPts val="600"/>
              </a:spcBef>
              <a:defRPr sz="1800">
                <a:solidFill>
                  <a:srgbClr val="000000"/>
                </a:solidFill>
              </a:defRPr>
            </a:pPr>
            <a:r>
              <a:rPr lang="en-GB" sz="1200" b="1" dirty="0">
                <a:solidFill>
                  <a:srgbClr val="FF0000"/>
                </a:solidFill>
                <a:latin typeface="Arial"/>
                <a:ea typeface="Arial"/>
                <a:cs typeface="Arial"/>
                <a:sym typeface="Arial"/>
              </a:rPr>
              <a:t>Articles and conference proceedings submitted to REF must be open access!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8518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defRPr sz="1800">
                <a:solidFill>
                  <a:srgbClr val="000000"/>
                </a:solidFill>
              </a:defRPr>
            </a:pPr>
            <a:r>
              <a:rPr lang="en-GB" b="1" dirty="0">
                <a:latin typeface="Arial"/>
                <a:ea typeface="Arial"/>
                <a:cs typeface="Arial"/>
                <a:sym typeface="Arial"/>
              </a:rPr>
              <a:t>REF Open Access requirements as defined in the 2021 REF exercise continue to apply</a:t>
            </a:r>
            <a:r>
              <a:rPr lang="en-GB" sz="1200" b="1" dirty="0">
                <a:solidFill>
                  <a:schemeClr val="tx1"/>
                </a:solidFill>
                <a:latin typeface="Arial"/>
                <a:ea typeface="Arial"/>
                <a:cs typeface="Arial"/>
                <a:sym typeface="Arial"/>
              </a:rPr>
              <a:t> to </a:t>
            </a:r>
            <a:r>
              <a:rPr lang="en-GB" sz="1200" b="1" dirty="0">
                <a:solidFill>
                  <a:srgbClr val="FF0000"/>
                </a:solidFill>
                <a:latin typeface="Arial"/>
                <a:ea typeface="Arial"/>
                <a:cs typeface="Arial"/>
                <a:sym typeface="Arial"/>
              </a:rPr>
              <a:t>articles and conference proceedings</a:t>
            </a:r>
            <a:r>
              <a:rPr lang="en-GB" b="1" dirty="0">
                <a:solidFill>
                  <a:srgbClr val="FF0000"/>
                </a:solidFill>
                <a:latin typeface="Arial"/>
                <a:ea typeface="Arial"/>
                <a:cs typeface="Arial"/>
                <a:sym typeface="Arial"/>
              </a:rPr>
              <a:t> that may be submitted to a future REF</a:t>
            </a:r>
            <a:endParaRPr lang="en-GB" sz="1200" b="1" dirty="0">
              <a:solidFill>
                <a:srgbClr val="FF0000"/>
              </a:solidFill>
              <a:latin typeface="Arial"/>
              <a:ea typeface="Arial"/>
              <a:cs typeface="Arial"/>
            </a:endParaRPr>
          </a:p>
          <a:p>
            <a:pPr>
              <a:spcBef>
                <a:spcPts val="1200"/>
              </a:spcBef>
              <a:defRPr sz="1800">
                <a:solidFill>
                  <a:srgbClr val="000000"/>
                </a:solidFill>
              </a:defRPr>
            </a:pPr>
            <a:endParaRPr lang="en-GB" b="1" dirty="0">
              <a:solidFill>
                <a:srgbClr val="FF0000"/>
              </a:solidFill>
              <a:latin typeface="Arial"/>
              <a:cs typeface="Arial"/>
            </a:endParaRPr>
          </a:p>
          <a:p>
            <a:pPr>
              <a:spcBef>
                <a:spcPts val="1200"/>
              </a:spcBef>
              <a:defRPr sz="1800">
                <a:solidFill>
                  <a:srgbClr val="000000"/>
                </a:solidFill>
              </a:defRPr>
            </a:pPr>
            <a:r>
              <a:rPr lang="en-GB" sz="1200" dirty="0"/>
              <a:t>The </a:t>
            </a:r>
            <a:r>
              <a:rPr lang="en-GB" dirty="0"/>
              <a:t>Author Accepted manuscript – the </a:t>
            </a:r>
            <a:r>
              <a:rPr lang="en-GB" b="1" dirty="0"/>
              <a:t>final agreed text </a:t>
            </a:r>
            <a:r>
              <a:rPr lang="en-GB" dirty="0"/>
              <a:t>before the publisher adds logos and mark-up -</a:t>
            </a:r>
            <a:r>
              <a:rPr lang="en-GB" sz="1800" dirty="0"/>
              <a:t> </a:t>
            </a:r>
            <a:r>
              <a:rPr lang="en-GB" sz="1200" dirty="0"/>
              <a:t>must have been deposited in a repository as soon after the point of </a:t>
            </a:r>
            <a:r>
              <a:rPr lang="en-GB" sz="1200" b="1" dirty="0"/>
              <a:t>acceptance</a:t>
            </a:r>
            <a:r>
              <a:rPr lang="en-GB" sz="1200" b="1" dirty="0">
                <a:solidFill>
                  <a:srgbClr val="C00000"/>
                </a:solidFill>
              </a:rPr>
              <a:t>*</a:t>
            </a:r>
            <a:r>
              <a:rPr lang="en-GB" sz="1200" b="1" dirty="0"/>
              <a:t> </a:t>
            </a:r>
            <a:r>
              <a:rPr lang="en-GB" sz="1200" dirty="0"/>
              <a:t>as possible, and no later than </a:t>
            </a:r>
            <a:r>
              <a:rPr lang="en-GB" sz="1200" b="1" dirty="0"/>
              <a:t>three months </a:t>
            </a:r>
            <a:r>
              <a:rPr lang="en-GB" sz="1200" dirty="0"/>
              <a:t>after this date.</a:t>
            </a:r>
            <a:endParaRPr lang="en-GB" sz="1200" dirty="0">
              <a:latin typeface="Arial"/>
              <a:ea typeface="Arial"/>
              <a:cs typeface="Arial"/>
              <a:sym typeface="Arial"/>
            </a:endParaRPr>
          </a:p>
          <a:p>
            <a:pPr>
              <a:spcBef>
                <a:spcPts val="1200"/>
              </a:spcBef>
              <a:defRPr sz="1800">
                <a:solidFill>
                  <a:srgbClr val="000000"/>
                </a:solidFill>
              </a:defRPr>
            </a:pPr>
            <a:endParaRPr lang="en-GB">
              <a:latin typeface="Arial"/>
              <a:ea typeface="Arial"/>
              <a:cs typeface="Arial"/>
            </a:endParaRPr>
          </a:p>
          <a:p>
            <a:pPr marL="0" indent="0">
              <a:spcBef>
                <a:spcPts val="1200"/>
              </a:spcBef>
              <a:defRPr sz="1800">
                <a:solidFill>
                  <a:srgbClr val="000000"/>
                </a:solidFill>
              </a:defRPr>
            </a:pPr>
            <a:r>
              <a:rPr lang="en-GB" sz="1200" dirty="0">
                <a:latin typeface="Arial"/>
                <a:ea typeface="Arial"/>
                <a:cs typeface="Arial"/>
                <a:sym typeface="Arial"/>
              </a:rPr>
              <a:t>The author is responsible for ensuring that this policy is followed.</a:t>
            </a:r>
          </a:p>
          <a:p>
            <a:pPr>
              <a:spcBef>
                <a:spcPts val="1200"/>
              </a:spcBef>
              <a:defRPr sz="1800">
                <a:solidFill>
                  <a:srgbClr val="000000"/>
                </a:solidFill>
              </a:defRPr>
            </a:pPr>
            <a:endParaRPr lang="en-GB" dirty="0">
              <a:latin typeface="Arial"/>
              <a:ea typeface="Arial"/>
              <a:cs typeface="Arial"/>
            </a:endParaRPr>
          </a:p>
          <a:p>
            <a:pPr marL="0" indent="0">
              <a:spcBef>
                <a:spcPts val="1200"/>
              </a:spcBef>
              <a:defRPr sz="1800">
                <a:solidFill>
                  <a:srgbClr val="000000"/>
                </a:solidFill>
              </a:defRPr>
            </a:pPr>
            <a:r>
              <a:rPr lang="en-GB" sz="1200" dirty="0">
                <a:latin typeface="Arial"/>
                <a:ea typeface="Arial"/>
                <a:cs typeface="Arial"/>
                <a:sym typeface="Arial"/>
              </a:rPr>
              <a:t>There are limited exceptions</a:t>
            </a:r>
            <a:r>
              <a:rPr lang="en-GB" dirty="0">
                <a:latin typeface="Arial"/>
                <a:ea typeface="Arial"/>
                <a:cs typeface="Arial"/>
                <a:sym typeface="Arial"/>
              </a:rPr>
              <a:t>.</a:t>
            </a:r>
            <a:endParaRPr lang="en-GB" sz="1200" dirty="0">
              <a:latin typeface="Arial"/>
              <a:ea typeface="Arial"/>
              <a:cs typeface="Arial"/>
            </a:endParaRPr>
          </a:p>
          <a:p>
            <a:pPr>
              <a:spcBef>
                <a:spcPts val="1200"/>
              </a:spcBef>
            </a:pPr>
            <a:endParaRPr lang="en-GB" sz="1800" dirty="0">
              <a:latin typeface="Arial"/>
              <a:cs typeface="Arial"/>
            </a:endParaRPr>
          </a:p>
          <a:p>
            <a:pPr>
              <a:spcBef>
                <a:spcPts val="1200"/>
              </a:spcBef>
            </a:pPr>
            <a:r>
              <a:rPr lang="en-GB" sz="1800" dirty="0">
                <a:latin typeface="Arial"/>
                <a:cs typeface="Arial"/>
              </a:rPr>
              <a:t>It is the author's responsibility to notify </a:t>
            </a:r>
            <a:r>
              <a:rPr lang="en-GB" sz="1800" dirty="0">
                <a:latin typeface="Arial"/>
                <a:cs typeface="Arial"/>
                <a:hlinkClick r:id="rId3"/>
              </a:rPr>
              <a:t>research-openaccess@glasgow.ac.uk</a:t>
            </a:r>
            <a:r>
              <a:rPr lang="en-GB" sz="1800" dirty="0">
                <a:latin typeface="Arial"/>
                <a:cs typeface="Arial"/>
              </a:rPr>
              <a:t> when an article or conference proceeding is accepted.</a:t>
            </a: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8416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1209" indent="-531209">
              <a:lnSpc>
                <a:spcPct val="80000"/>
              </a:lnSpc>
              <a:spcBef>
                <a:spcPts val="1200"/>
              </a:spcBef>
              <a:buSzTx/>
              <a:buNone/>
              <a:defRPr sz="1800">
                <a:solidFill>
                  <a:srgbClr val="000000"/>
                </a:solidFill>
              </a:defRPr>
            </a:pPr>
            <a:endParaRPr lang="en-GB" sz="1200" dirty="0">
              <a:latin typeface="Arial"/>
              <a:ea typeface="Arial"/>
              <a:cs typeface="Arial"/>
              <a:sym typeface="Arial"/>
            </a:endParaRPr>
          </a:p>
          <a:p>
            <a:pPr marL="530860" indent="-530860">
              <a:lnSpc>
                <a:spcPct val="80000"/>
              </a:lnSpc>
              <a:spcBef>
                <a:spcPts val="2400"/>
              </a:spcBef>
              <a:defRPr sz="1800">
                <a:solidFill>
                  <a:srgbClr val="000000"/>
                </a:solidFill>
              </a:defRPr>
            </a:pPr>
            <a:r>
              <a:rPr lang="en-GB" sz="1200" dirty="0">
                <a:latin typeface="Arial"/>
                <a:ea typeface="Arial"/>
                <a:cs typeface="Arial"/>
                <a:sym typeface="Arial"/>
              </a:rPr>
              <a:t>REF accepts longer embargo periods</a:t>
            </a:r>
            <a:r>
              <a:rPr lang="en-GB" dirty="0">
                <a:latin typeface="Arial"/>
                <a:ea typeface="Arial"/>
                <a:cs typeface="Arial"/>
                <a:sym typeface="Arial"/>
              </a:rPr>
              <a:t> than most funders</a:t>
            </a:r>
            <a:r>
              <a:rPr lang="en-GB" sz="1200" dirty="0">
                <a:latin typeface="Arial"/>
                <a:ea typeface="Arial"/>
                <a:cs typeface="Arial"/>
                <a:sym typeface="Arial"/>
              </a:rPr>
              <a:t>:</a:t>
            </a:r>
            <a:endParaRPr lang="en-GB" sz="1200" dirty="0">
              <a:latin typeface="Arial"/>
              <a:ea typeface="Arial"/>
              <a:cs typeface="Arial"/>
            </a:endParaRPr>
          </a:p>
          <a:p>
            <a:pPr marL="531209" indent="-531209">
              <a:lnSpc>
                <a:spcPct val="80000"/>
              </a:lnSpc>
              <a:spcBef>
                <a:spcPts val="2400"/>
              </a:spcBef>
              <a:buSzTx/>
              <a:buNone/>
              <a:defRPr sz="1800">
                <a:solidFill>
                  <a:srgbClr val="000000"/>
                </a:solidFill>
              </a:defRPr>
            </a:pPr>
            <a:endParaRPr lang="en-GB" sz="1200" dirty="0">
              <a:latin typeface="Arial"/>
              <a:ea typeface="Arial"/>
              <a:cs typeface="Arial"/>
              <a:sym typeface="Arial"/>
            </a:endParaRPr>
          </a:p>
          <a:p>
            <a:pPr marL="457200" indent="-457200">
              <a:lnSpc>
                <a:spcPct val="80000"/>
              </a:lnSpc>
              <a:spcBef>
                <a:spcPts val="1500"/>
              </a:spcBef>
              <a:buSzTx/>
              <a:buFont typeface="Arial" panose="020B0604020202020204" pitchFamily="34" charset="0"/>
              <a:buChar char="•"/>
              <a:defRPr sz="1800">
                <a:solidFill>
                  <a:srgbClr val="000000"/>
                </a:solidFill>
              </a:defRPr>
            </a:pPr>
            <a:r>
              <a:rPr lang="en-GB" sz="1100" dirty="0">
                <a:latin typeface="Arial"/>
                <a:ea typeface="Arial"/>
                <a:cs typeface="Arial"/>
                <a:sym typeface="Arial"/>
              </a:rPr>
              <a:t>12 months for Science, Technology and Medicine</a:t>
            </a:r>
          </a:p>
          <a:p>
            <a:pPr marL="457200" indent="-457200">
              <a:lnSpc>
                <a:spcPct val="80000"/>
              </a:lnSpc>
              <a:spcBef>
                <a:spcPts val="1500"/>
              </a:spcBef>
              <a:buSzTx/>
              <a:buFont typeface="Arial" panose="020B0604020202020204" pitchFamily="34" charset="0"/>
              <a:buChar char="•"/>
              <a:defRPr sz="1800">
                <a:solidFill>
                  <a:srgbClr val="000000"/>
                </a:solidFill>
              </a:defRPr>
            </a:pPr>
            <a:r>
              <a:rPr lang="en-GB" sz="1100" dirty="0">
                <a:latin typeface="Arial"/>
                <a:ea typeface="Arial"/>
                <a:cs typeface="Arial"/>
                <a:sym typeface="Arial"/>
              </a:rPr>
              <a:t>24 months for Arts and Social Sciences</a:t>
            </a:r>
          </a:p>
          <a:p>
            <a:pPr marL="0" indent="0">
              <a:spcBef>
                <a:spcPts val="2400"/>
              </a:spcBef>
              <a:defRPr sz="1800">
                <a:solidFill>
                  <a:srgbClr val="000000"/>
                </a:solidFill>
              </a:defRPr>
            </a:pPr>
            <a:endParaRPr lang="en-GB" sz="1200" b="1" dirty="0">
              <a:latin typeface="Arial"/>
              <a:ea typeface="Arial"/>
              <a:cs typeface="Arial"/>
              <a:sym typeface="Arial"/>
            </a:endParaRPr>
          </a:p>
          <a:p>
            <a:pPr>
              <a:defRPr sz="1800">
                <a:solidFill>
                  <a:srgbClr val="000000"/>
                </a:solidFill>
              </a:defRPr>
            </a:pPr>
            <a:r>
              <a:rPr lang="en-GB" dirty="0"/>
              <a:t>If the library have been notified and the author has provided the accepted manuscript the library can release the full text after any publisher embargo.  The author does not need to remember to do this.</a:t>
            </a:r>
            <a:endParaRPr lang="en-GB" dirty="0">
              <a:cs typeface="Calibri"/>
            </a:endParaRPr>
          </a:p>
          <a:p>
            <a:pPr marL="0" indent="0">
              <a:defRPr sz="1800">
                <a:solidFill>
                  <a:srgbClr val="000000"/>
                </a:solidFill>
              </a:defRPr>
            </a:pP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82958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Open Access </a:t>
            </a:r>
            <a:r>
              <a:rPr lang="en-GB"/>
              <a:t>is the principle that a research output should be made available free of charge, with no barriers to access.</a:t>
            </a:r>
          </a:p>
          <a:p>
            <a:endParaRPr lang="en-GB" dirty="0"/>
          </a:p>
          <a:p>
            <a:r>
              <a:rPr lang="en-GB" dirty="0"/>
              <a:t>The copyright holder of an output can make it open access by applying an </a:t>
            </a:r>
            <a:r>
              <a:rPr lang="en-GB" b="1" dirty="0"/>
              <a:t>open access licence</a:t>
            </a:r>
            <a:r>
              <a:rPr lang="en-GB" dirty="0"/>
              <a:t> to it. </a:t>
            </a:r>
          </a:p>
          <a:p>
            <a:endParaRPr lang="en-GB" b="1" dirty="0"/>
          </a:p>
          <a:p>
            <a:r>
              <a:rPr lang="en-GB" dirty="0"/>
              <a:t>For example, a journal article or dataset with an open access licence can be accessed and reused by anyone, and there will be no (or very few*) restrictions on how </a:t>
            </a:r>
          </a:p>
          <a:p>
            <a:r>
              <a:rPr lang="en-GB" dirty="0"/>
              <a:t>people can reuse the item.</a:t>
            </a:r>
          </a:p>
          <a:p>
            <a:endParaRPr lang="en-GB" dirty="0"/>
          </a:p>
          <a:p>
            <a:r>
              <a:rPr lang="en-GB" sz="1050" dirty="0">
                <a:solidFill>
                  <a:schemeClr val="tx1">
                    <a:lumMod val="50000"/>
                    <a:lumOff val="50000"/>
                  </a:schemeClr>
                </a:solidFill>
              </a:rPr>
              <a:t>*Common restrictions include: the author must be acknowledged; any derivative work must also be open access; only non-commercial reuse permitted.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77278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just to summarise what authors need to do:</a:t>
            </a:r>
          </a:p>
          <a:p>
            <a:endParaRPr lang="en-GB" dirty="0"/>
          </a:p>
          <a:p>
            <a:pPr>
              <a:spcBef>
                <a:spcPts val="600"/>
              </a:spcBef>
              <a:defRPr sz="1800">
                <a:solidFill>
                  <a:srgbClr val="000000"/>
                </a:solidFill>
              </a:defRPr>
            </a:pPr>
            <a:r>
              <a:rPr lang="en-GB" sz="1000" dirty="0"/>
              <a:t>When a paper is accepted, make sure it is added to the University publications system 'Enlighten':</a:t>
            </a:r>
            <a:endParaRPr lang="en-GB" sz="1000" dirty="0">
              <a:cs typeface="Calibri"/>
            </a:endParaRPr>
          </a:p>
          <a:p>
            <a:pPr>
              <a:spcBef>
                <a:spcPts val="600"/>
              </a:spcBef>
              <a:defRPr sz="1800">
                <a:solidFill>
                  <a:srgbClr val="000000"/>
                </a:solidFill>
              </a:defRPr>
            </a:pPr>
            <a:endParaRPr lang="en-GB" sz="1000" dirty="0"/>
          </a:p>
          <a:p>
            <a:pPr marL="285750" indent="-285750">
              <a:spcBef>
                <a:spcPts val="600"/>
              </a:spcBef>
              <a:buFont typeface="Arial" panose="020B0604020202020204" pitchFamily="34" charset="0"/>
              <a:buChar char="•"/>
              <a:defRPr sz="1800">
                <a:solidFill>
                  <a:srgbClr val="000000"/>
                </a:solidFill>
              </a:defRPr>
            </a:pPr>
            <a:r>
              <a:rPr lang="en-GB" dirty="0"/>
              <a:t>Notify </a:t>
            </a:r>
            <a:r>
              <a:rPr lang="en-GB" dirty="0">
                <a:solidFill>
                  <a:srgbClr val="0070C0"/>
                </a:solidFill>
              </a:rPr>
              <a:t>research-openaccess@glasgow.ac.uk </a:t>
            </a:r>
          </a:p>
          <a:p>
            <a:pPr marL="285750" indent="-285750">
              <a:spcBef>
                <a:spcPts val="600"/>
              </a:spcBef>
              <a:buFont typeface="Arial" panose="020B0604020202020204" pitchFamily="34" charset="0"/>
              <a:buChar char="•"/>
              <a:defRPr sz="1800">
                <a:solidFill>
                  <a:srgbClr val="000000"/>
                </a:solidFill>
              </a:defRPr>
            </a:pPr>
            <a:r>
              <a:rPr lang="en-GB" b="1" dirty="0">
                <a:solidFill>
                  <a:schemeClr val="tx1"/>
                </a:solidFill>
              </a:rPr>
              <a:t>Include the final accepted manuscript</a:t>
            </a:r>
          </a:p>
          <a:p>
            <a:pPr marL="285750" indent="-285750">
              <a:spcBef>
                <a:spcPts val="600"/>
              </a:spcBef>
              <a:buFont typeface="Arial" panose="020B0604020202020204" pitchFamily="34" charset="0"/>
              <a:buChar char="•"/>
              <a:defRPr sz="1800">
                <a:solidFill>
                  <a:srgbClr val="000000"/>
                </a:solidFill>
              </a:defRPr>
            </a:pPr>
            <a:r>
              <a:rPr lang="en-GB" dirty="0">
                <a:solidFill>
                  <a:schemeClr val="tx1"/>
                </a:solidFill>
              </a:rPr>
              <a:t>Include award* numbers </a:t>
            </a:r>
            <a:r>
              <a:rPr lang="en-GB" dirty="0"/>
              <a:t>in the</a:t>
            </a:r>
            <a:r>
              <a:rPr lang="en-GB" dirty="0">
                <a:solidFill>
                  <a:schemeClr val="tx1"/>
                </a:solidFill>
              </a:rPr>
              <a:t> </a:t>
            </a:r>
            <a:r>
              <a:rPr lang="en-GB" dirty="0"/>
              <a:t>acknowledgements of </a:t>
            </a:r>
            <a:r>
              <a:rPr lang="en-GB" dirty="0">
                <a:solidFill>
                  <a:schemeClr val="tx1"/>
                </a:solidFill>
              </a:rPr>
              <a:t>papers</a:t>
            </a:r>
            <a:endParaRPr lang="en-GB" dirty="0">
              <a:solidFill>
                <a:schemeClr val="tx1"/>
              </a:solidFill>
              <a:cs typeface="Calibri"/>
            </a:endParaRPr>
          </a:p>
          <a:p>
            <a:pPr marL="285750" indent="-285750">
              <a:spcBef>
                <a:spcPts val="600"/>
              </a:spcBef>
              <a:buFont typeface="Arial" panose="020B0604020202020204" pitchFamily="34" charset="0"/>
              <a:buChar char="•"/>
              <a:defRPr sz="1800">
                <a:solidFill>
                  <a:srgbClr val="000000"/>
                </a:solidFill>
              </a:defRPr>
            </a:pPr>
            <a:r>
              <a:rPr lang="en-GB" b="1" dirty="0">
                <a:solidFill>
                  <a:schemeClr val="tx1"/>
                </a:solidFill>
              </a:rPr>
              <a:t>Don’t agree to pay </a:t>
            </a:r>
            <a:r>
              <a:rPr lang="en-GB" b="1" dirty="0"/>
              <a:t>unless you have confirmation that we will pay or you plan to pay from local funds</a:t>
            </a:r>
            <a:endParaRPr lang="en-GB" b="1" dirty="0">
              <a:cs typeface="Calibri"/>
            </a:endParaRPr>
          </a:p>
          <a:p>
            <a:pPr marL="285750" indent="-285750">
              <a:spcBef>
                <a:spcPts val="600"/>
              </a:spcBef>
              <a:buFont typeface="Arial" panose="020B0604020202020204" pitchFamily="34" charset="0"/>
              <a:buChar char="•"/>
              <a:defRPr sz="1800">
                <a:solidFill>
                  <a:srgbClr val="000000"/>
                </a:solidFill>
              </a:defRPr>
            </a:pPr>
            <a:r>
              <a:rPr lang="en-GB" dirty="0"/>
              <a:t>Always</a:t>
            </a:r>
            <a:r>
              <a:rPr lang="en-GB" dirty="0">
                <a:solidFill>
                  <a:schemeClr val="tx1"/>
                </a:solidFill>
              </a:rPr>
              <a:t> </a:t>
            </a:r>
            <a:r>
              <a:rPr lang="en-GB" dirty="0"/>
              <a:t>use  university</a:t>
            </a:r>
            <a:r>
              <a:rPr lang="en-GB" dirty="0">
                <a:solidFill>
                  <a:schemeClr val="tx1"/>
                </a:solidFill>
              </a:rPr>
              <a:t> email address and affiliation</a:t>
            </a:r>
            <a:r>
              <a:rPr lang="en-GB" b="1" dirty="0"/>
              <a:t>.  This facilitates access  to some of the publisher arrangements.</a:t>
            </a:r>
            <a:endParaRPr lang="en-GB" b="1" dirty="0">
              <a:solidFill>
                <a:schemeClr val="tx1"/>
              </a:solidFill>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66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check the funder requirements and the publisher’s policy, and advise you on how to proceed. If appropriate, we’ll arrange payment from the funds we hold.</a:t>
            </a:r>
          </a:p>
          <a:p>
            <a:endParaRPr lang="en-GB" dirty="0"/>
          </a:p>
          <a:p>
            <a:r>
              <a:rPr lang="en-GB"/>
              <a:t>If authors are taking the green route, we’ll deposit the manuscript and make it available after the embargo period expires. We’ll also check compliance and report to funders.</a:t>
            </a:r>
            <a:endParaRPr lang="en-GB">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46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If there is research data that you need to make open access, take a look at our research data management pages, where you will find guidance documents and info about training courses.</a:t>
            </a:r>
          </a:p>
          <a:p>
            <a:endParaRPr lang="en-GB" dirty="0">
              <a:cs typeface="Calibri"/>
            </a:endParaRPr>
          </a:p>
          <a:p>
            <a:r>
              <a:rPr lang="en-GB" dirty="0"/>
              <a:t> </a:t>
            </a:r>
            <a:r>
              <a:rPr lang="en-GB" dirty="0">
                <a:hlinkClick r:id="rId3"/>
              </a:rPr>
              <a:t>https://www.gla.ac.uk/myglasgow/datamanagement/</a:t>
            </a:r>
            <a:r>
              <a:rPr lang="en-GB" dirty="0"/>
              <a:t> </a:t>
            </a:r>
            <a:endParaRPr lang="en-GB" dirty="0">
              <a:cs typeface="Calibri" panose="020F0502020204030204"/>
            </a:endParaRPr>
          </a:p>
          <a:p>
            <a:endParaRPr lang="en-GB" dirty="0">
              <a:cs typeface="Calibri" panose="020F0502020204030204"/>
            </a:endParaRPr>
          </a:p>
          <a:p>
            <a:endParaRPr lang="en-US" dirty="0">
              <a:cs typeface="Calibri" panose="020F0502020204030204"/>
            </a:endParaRPr>
          </a:p>
          <a:p>
            <a:r>
              <a:rPr lang="en-US" dirty="0">
                <a:cs typeface="Calibri" panose="020F0502020204030204"/>
              </a:rPr>
              <a:t>Remember to include a data statement on papers.  This</a:t>
            </a:r>
            <a:r>
              <a:rPr lang="en-US" dirty="0"/>
              <a:t> is a statement explaining where data underpinning a publication can be accessed, ideally with a link to the dataset record in a repository. You should also include a statement declaring where there was no new data created or restrictions apply.</a:t>
            </a:r>
            <a:endParaRPr lang="en-US" dirty="0">
              <a:cs typeface="Calibri"/>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286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Here are some other hints and tips you might find useful</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75222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publishers are reputable.</a:t>
            </a:r>
          </a:p>
          <a:p>
            <a:endParaRPr lang="en-GB" dirty="0">
              <a:cs typeface="Calibri"/>
            </a:endParaRPr>
          </a:p>
          <a:p>
            <a:r>
              <a:rPr lang="en-GB"/>
              <a:t>You should make sure you can identify whether a journal is trustworthy.</a:t>
            </a:r>
          </a:p>
          <a:p>
            <a:endParaRPr lang="en-GB" dirty="0"/>
          </a:p>
          <a:p>
            <a:r>
              <a:rPr lang="en-GB" sz="1200"/>
              <a:t>Beware of those that do not deliver appropriate standards of peer review and service.</a:t>
            </a:r>
            <a:r>
              <a:rPr lang="en-GB"/>
              <a:t>  These</a:t>
            </a:r>
            <a:r>
              <a:rPr lang="en-GB" sz="1200"/>
              <a:t> are sometimes known as ‘predatory’ journals.</a:t>
            </a:r>
            <a:endParaRPr lang="en-GB" sz="1200">
              <a:cs typeface="Calibri" panose="020F0502020204030204"/>
            </a:endParaRPr>
          </a:p>
          <a:p>
            <a:endParaRPr lang="en-GB" dirty="0"/>
          </a:p>
          <a:p>
            <a:r>
              <a:rPr lang="en-GB" sz="1200" dirty="0"/>
              <a:t>Use a practical checklist such as </a:t>
            </a:r>
            <a:r>
              <a:rPr lang="en-GB" sz="1200" dirty="0">
                <a:hlinkClick r:id="rId3" tooltip="https://thinkchecksubmit.org/"/>
              </a:rPr>
              <a:t>https://thinkchecksubmit.org/</a:t>
            </a:r>
            <a:r>
              <a:rPr lang="en-GB" sz="1200"/>
              <a:t> to help identify trusted journals</a:t>
            </a:r>
            <a:r>
              <a:rPr lang="en-GB"/>
              <a:t>.</a:t>
            </a:r>
            <a:endParaRPr lang="en-GB" sz="1200" dirty="0">
              <a:cs typeface="Calibri" panose="020F0502020204030204"/>
            </a:endParaRPr>
          </a:p>
          <a:p>
            <a:endParaRPr lang="en-GB" dirty="0"/>
          </a:p>
          <a:p>
            <a:r>
              <a:rPr lang="en-GB" sz="1200" dirty="0"/>
              <a:t>Trusted journals will usually be indexed in a suitable database.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864116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You should make sure that authors are appropriately credited for the work that they have contributed to an output. The University recommends the Credit taxonomy of authorship. You can find more information on our open access pages.</a:t>
            </a:r>
          </a:p>
          <a:p>
            <a:endParaRPr lang="en-GB" dirty="0">
              <a:cs typeface="Calibri" panose="020F0502020204030204"/>
            </a:endParaRPr>
          </a:p>
          <a:p>
            <a:r>
              <a:rPr lang="en-GB" dirty="0">
                <a:hlinkClick r:id="rId3"/>
              </a:rPr>
              <a:t>https://www.gla.ac.uk/myglasgow/openaccess/howdoimakemypublicationsopenaccess/beforesubmittingyourmanuscript/</a:t>
            </a:r>
            <a:endParaRPr lang="en-GB" dirty="0">
              <a:cs typeface="Calibri" panose="020F0502020204030204"/>
              <a:hlinkClick r:id="rId3"/>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A02F00-C535-204F-B4B5-528FB2DC4FE2}" type="slidenum">
              <a:rPr kumimoji="0" lang="en-US" sz="1200" b="0" i="0" u="none" strike="noStrike" kern="1200" cap="none" spc="0" normalizeH="0" baseline="0" noProof="0" smtClean="0">
                <a:ln>
                  <a:noFill/>
                </a:ln>
                <a:solidFill>
                  <a:prstClr val="black"/>
                </a:solidFill>
                <a:effectLst/>
                <a:uLnTx/>
                <a:uFillTx/>
                <a:latin typeface="Arial"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2602630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Thanks for listening. If you’ve got any questions, you can contact us at research-openaccess@glasgow.ac.uk for enquiries about publications, or research-datamanagment@glasgow.ac.uk for enquiries about data.</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59912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benefits to making your work open access:</a:t>
            </a:r>
            <a:endParaRPr lang="en-US"/>
          </a:p>
          <a:p>
            <a:endParaRPr lang="en-GB" dirty="0"/>
          </a:p>
          <a:p>
            <a:pPr marL="171450" indent="-171450">
              <a:buChar char="-"/>
            </a:pPr>
            <a:r>
              <a:rPr lang="en-GB" dirty="0"/>
              <a:t>It means more exposure, and higher citation rates – your open access outputs may be referred to by more people in their own publications.</a:t>
            </a:r>
          </a:p>
          <a:p>
            <a:pPr marL="171450" indent="-171450">
              <a:buChar char="-"/>
            </a:pPr>
            <a:r>
              <a:rPr lang="en-GB" dirty="0"/>
              <a:t>Your work is available to a wider audience without subscription. This means that people who don’t have access to sources such as University libraries can read your work – this might be researchers in developing countries, practitioners and policy makers, or members of the public.</a:t>
            </a:r>
          </a:p>
          <a:p>
            <a:pPr marL="171450" indent="-171450">
              <a:buChar char="-"/>
            </a:pPr>
            <a:r>
              <a:rPr lang="en-GB"/>
              <a:t>Funders are also keen on open access because it means more people can see the results of research which  represents better value for money for the taxpayers who often fund much of the research.</a:t>
            </a:r>
          </a:p>
          <a:p>
            <a:pPr marL="171450" indent="-171450">
              <a:buChar char="-"/>
            </a:pPr>
            <a:endParaRPr lang="en-GB" dirty="0"/>
          </a:p>
          <a:p>
            <a:r>
              <a:rPr lang="en-GB" dirty="0"/>
              <a:t>AND... open access is included in the University criteria for academic promotion.</a:t>
            </a:r>
            <a:endParaRPr lang="en-GB" dirty="0">
              <a:cs typeface="Calibri" panose="020F0502020204030204"/>
            </a:endParaRPr>
          </a:p>
          <a:p>
            <a:endParaRPr lang="en-GB" dirty="0"/>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4859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few different ways to achieve open access. If you’re making something available yourself (like a </a:t>
            </a:r>
            <a:r>
              <a:rPr lang="en-GB" dirty="0" err="1"/>
              <a:t>dataset,a</a:t>
            </a:r>
            <a:r>
              <a:rPr lang="en-GB" dirty="0"/>
              <a:t> report or grey literature) you can choose to licence it yourself. But if you want something that’s published to be open access, you need to be aware of the publishers’ open access policy and check any correspondence and agreements they send you.</a:t>
            </a:r>
          </a:p>
          <a:p>
            <a:endParaRPr lang="en-GB" dirty="0"/>
          </a:p>
          <a:p>
            <a:r>
              <a:rPr lang="en-GB" dirty="0"/>
              <a:t>Some journals are ‘fully open access’ – everything in the journal is automatically open access. Sometimes this is free, but more often the journal will apply a charge to every article.</a:t>
            </a:r>
            <a:endParaRPr lang="en-GB" dirty="0">
              <a:cs typeface="Calibri"/>
            </a:endParaRPr>
          </a:p>
          <a:p>
            <a:endParaRPr lang="en-GB" dirty="0"/>
          </a:p>
          <a:p>
            <a:r>
              <a:rPr lang="en-GB"/>
              <a:t>Some journals don’t automatically publish articles open access, but they allow authors to deposit the text of the final accepted manuscript in an online repository where it can be made open access after an embargo period. These more traditional subscription or hybrid journals sometimes make articles open access immediately but apply a processing charge for this.</a:t>
            </a:r>
            <a:endParaRPr lang="en-GB">
              <a:cs typeface="Calibri"/>
            </a:endParaRPr>
          </a:p>
          <a:p>
            <a:endParaRPr lang="en-GB" dirty="0"/>
          </a:p>
          <a:p>
            <a:r>
              <a:rPr lang="en-GB" dirty="0">
                <a:cs typeface="Calibri"/>
              </a:rPr>
              <a:t>When the version of record is freely available on the publisher site, this is often referred to as 'gold' open access and when the accepted version is available on a repository without charge this is often referred to as ‘Green’ open access.</a:t>
            </a:r>
          </a:p>
          <a:p>
            <a:endParaRPr lang="en-GB" dirty="0">
              <a:cs typeface="Calibri"/>
            </a:endParaRPr>
          </a:p>
          <a:p>
            <a:r>
              <a:rPr lang="en-GB" dirty="0"/>
              <a:t>The University’s approach is to take the green route wherever it is possible to do so.</a:t>
            </a:r>
            <a:endParaRPr lang="en-GB" dirty="0">
              <a:cs typeface="Calibri"/>
            </a:endParaRPr>
          </a:p>
          <a:p>
            <a:endParaRPr lang="en-GB" dirty="0"/>
          </a:p>
          <a:p>
            <a:r>
              <a:rPr lang="en-GB" dirty="0"/>
              <a:t>Before you submit a manuscript, you need to think about how any mandatory costs will be covered. </a:t>
            </a: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943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do you need to do to make sure your articles and conference proceedings are open access? It’s simple – notify </a:t>
            </a:r>
            <a:r>
              <a:rPr lang="en-GB" dirty="0">
                <a:hlinkClick r:id="rId3"/>
              </a:rPr>
              <a:t>research-openaccess@glasgow.ac.uk</a:t>
            </a:r>
            <a:r>
              <a:rPr lang="en-GB"/>
              <a:t>  as soon as you have a paper accepted. We will advise you on the best route to open access for your article.  Ideally send us the author accepted manuscript – that is the final agreed text but before publisher logo or mark up is added. </a:t>
            </a:r>
          </a:p>
        </p:txBody>
      </p:sp>
    </p:spTree>
    <p:extLst>
      <p:ext uri="{BB962C8B-B14F-4D97-AF65-F5344CB8AC3E}">
        <p14:creationId xmlns:p14="http://schemas.microsoft.com/office/powerpoint/2010/main" val="355625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 notify us, we’ll make a record for your publication in the University publications repository 'Enlighten'. If the publisher lets us, we’ll deposit a copy of the accepted manuscript that you provide.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767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Some funders require awards holders to report research outputs via a system called </a:t>
            </a:r>
            <a:r>
              <a:rPr lang="en-GB" dirty="0" err="1"/>
              <a:t>Researchfish</a:t>
            </a:r>
            <a:r>
              <a:rPr lang="en-GB" dirty="0"/>
              <a:t>.  Publications and datasets in the University publications system 'Enlighten' with correct funders’ references are uploaded to the </a:t>
            </a:r>
            <a:r>
              <a:rPr lang="en-GB" dirty="0" err="1"/>
              <a:t>Researchfish</a:t>
            </a:r>
            <a:r>
              <a:rPr lang="en-GB" dirty="0"/>
              <a:t> reporting tool to reduce the need for hand keying. </a:t>
            </a:r>
            <a:endParaRPr lang="en-US" dirty="0"/>
          </a:p>
          <a:p>
            <a:pPr>
              <a:defRPr/>
            </a:pPr>
            <a:endParaRPr lang="en-GB" dirty="0"/>
          </a:p>
          <a:p>
            <a:pPr>
              <a:defRPr/>
            </a:pPr>
            <a:r>
              <a:rPr lang="en-GB" dirty="0"/>
              <a:t>For staff, we also use Enlighten to populate the publications section of your Performance and Development Review (</a:t>
            </a:r>
            <a:r>
              <a:rPr lang="en-GB" sz="1200" kern="1200" dirty="0">
                <a:solidFill>
                  <a:schemeClr val="tx1"/>
                </a:solidFill>
                <a:latin typeface="+mn-lt"/>
                <a:ea typeface="+mn-ea"/>
                <a:cs typeface="+mn-cs"/>
              </a:rPr>
              <a:t>the form used to discuss achievements and forward planning with your manager</a:t>
            </a:r>
            <a:r>
              <a:rPr lang="en-GB" dirty="0"/>
              <a:t>).</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96167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sources of open access requirements are the University, funders, and the </a:t>
            </a:r>
            <a:r>
              <a:rPr lang="en-GB"/>
              <a:t>Research</a:t>
            </a:r>
            <a:r>
              <a:rPr lang="en-GB" dirty="0"/>
              <a:t> Excellence Framework exercise (REF).</a:t>
            </a:r>
          </a:p>
        </p:txBody>
      </p:sp>
    </p:spTree>
    <p:extLst>
      <p:ext uri="{BB962C8B-B14F-4D97-AF65-F5344CB8AC3E}">
        <p14:creationId xmlns:p14="http://schemas.microsoft.com/office/powerpoint/2010/main" val="63522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some good guidance in the University’s policy documents and we recommend that you read them.</a:t>
            </a:r>
          </a:p>
          <a:p>
            <a:endParaRPr lang="en-GB" dirty="0"/>
          </a:p>
          <a:p>
            <a:r>
              <a:rPr lang="en-GB"/>
              <a:t>The University of Glasgow’s approach is that outputs should be made open access wherever possible. </a:t>
            </a:r>
            <a:endParaRPr lang="en-GB">
              <a:cs typeface="Calibri"/>
            </a:endParaRPr>
          </a:p>
          <a:p>
            <a:endParaRPr lang="en-GB" dirty="0"/>
          </a:p>
          <a:p>
            <a:r>
              <a:rPr lang="en-GB" dirty="0"/>
              <a:t>Journal articles and conference proceedings can usually be made open access via the Gold or Green route.</a:t>
            </a:r>
          </a:p>
          <a:p>
            <a:endParaRPr lang="en-GB" dirty="0"/>
          </a:p>
          <a:p>
            <a:r>
              <a:rPr lang="en-GB" dirty="0"/>
              <a:t>Research Data should be made open access wherever it is possible to do so. Good reasons for restricting access to part of the data might be that it contains personal information, or is in copyright, or you need to embargo it for a patent application.</a:t>
            </a:r>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78955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62942" y="1696190"/>
            <a:ext cx="5233057" cy="728228"/>
          </a:xfrm>
          <a:prstGeom prst="rect">
            <a:avLst/>
          </a:prstGeom>
        </p:spPr>
        <p:txBody>
          <a:bodyPr/>
          <a:lstStyle>
            <a:lvl1pPr>
              <a:defRPr sz="2400" baseline="0">
                <a:solidFill>
                  <a:srgbClr val="002D4A"/>
                </a:solidFill>
                <a:latin typeface="Arial" charset="0"/>
              </a:defRPr>
            </a:lvl1pPr>
          </a:lstStyle>
          <a:p>
            <a:r>
              <a:rPr lang="en-GB" dirty="0"/>
              <a:t>Click to edit title</a:t>
            </a:r>
            <a:endParaRPr lang="en-US" dirty="0"/>
          </a:p>
        </p:txBody>
      </p:sp>
      <p:sp>
        <p:nvSpPr>
          <p:cNvPr id="9" name="Subtitle 2"/>
          <p:cNvSpPr>
            <a:spLocks noGrp="1"/>
          </p:cNvSpPr>
          <p:nvPr>
            <p:ph type="subTitle" idx="1" hasCustomPrompt="1"/>
          </p:nvPr>
        </p:nvSpPr>
        <p:spPr>
          <a:xfrm>
            <a:off x="862942" y="2516697"/>
            <a:ext cx="5233057" cy="3288486"/>
          </a:xfrm>
          <a:prstGeom prst="rect">
            <a:avLst/>
          </a:prstGeom>
        </p:spPr>
        <p:txBody>
          <a:bodyPr/>
          <a:lstStyle>
            <a:lvl1pPr marL="0" indent="0" algn="l">
              <a:buNone/>
              <a:defRPr sz="1600" spc="-30" baseline="0">
                <a:solidFill>
                  <a:srgbClr val="002D4A"/>
                </a:solidFill>
                <a:latin typeface="Arial" panose="020B0604020202020204" pitchFamily="34" charset="0"/>
              </a:defRPr>
            </a:lvl1pPr>
            <a:lvl2pPr marL="457215" indent="0" algn="ctr">
              <a:buNone/>
              <a:defRPr/>
            </a:lvl2pPr>
            <a:lvl3pPr marL="914431" indent="0" algn="ctr">
              <a:buNone/>
              <a:defRPr/>
            </a:lvl3pPr>
            <a:lvl4pPr marL="1371645" indent="0" algn="ctr">
              <a:buNone/>
              <a:defRPr/>
            </a:lvl4pPr>
            <a:lvl5pPr marL="1828861" indent="0" algn="ctr">
              <a:buNone/>
              <a:defRPr/>
            </a:lvl5pPr>
            <a:lvl6pPr marL="2286076" indent="0" algn="ctr">
              <a:buNone/>
              <a:defRPr/>
            </a:lvl6pPr>
            <a:lvl7pPr marL="2743292" indent="0" algn="ctr">
              <a:buNone/>
              <a:defRPr/>
            </a:lvl7pPr>
            <a:lvl8pPr marL="3200507" indent="0" algn="ctr">
              <a:buNone/>
              <a:defRPr/>
            </a:lvl8pPr>
            <a:lvl9pPr marL="3657722" indent="0" algn="ctr">
              <a:buNone/>
              <a:defRPr/>
            </a:lvl9pPr>
          </a:lstStyle>
          <a:p>
            <a:r>
              <a:rPr lang="en-GB" dirty="0"/>
              <a:t>Click to add text</a:t>
            </a:r>
            <a:endParaRPr lang="en-US" dirty="0"/>
          </a:p>
        </p:txBody>
      </p:sp>
    </p:spTree>
    <p:extLst>
      <p:ext uri="{BB962C8B-B14F-4D97-AF65-F5344CB8AC3E}">
        <p14:creationId xmlns:p14="http://schemas.microsoft.com/office/powerpoint/2010/main" val="73568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Page">
    <p:spTree>
      <p:nvGrpSpPr>
        <p:cNvPr id="1" name=""/>
        <p:cNvGrpSpPr/>
        <p:nvPr/>
      </p:nvGrpSpPr>
      <p:grpSpPr>
        <a:xfrm>
          <a:off x="0" y="0"/>
          <a:ext cx="0" cy="0"/>
          <a:chOff x="0" y="0"/>
          <a:chExt cx="0" cy="0"/>
        </a:xfrm>
      </p:grpSpPr>
      <p:sp>
        <p:nvSpPr>
          <p:cNvPr id="2" name="Title 1"/>
          <p:cNvSpPr>
            <a:spLocks noGrp="1"/>
          </p:cNvSpPr>
          <p:nvPr>
            <p:ph type="title"/>
          </p:nvPr>
        </p:nvSpPr>
        <p:spPr>
          <a:xfrm>
            <a:off x="2683200" y="270000"/>
            <a:ext cx="8899200" cy="1143000"/>
          </a:xfrm>
          <a:prstGeom prst="rect">
            <a:avLst/>
          </a:prstGeom>
        </p:spPr>
        <p:txBody>
          <a:bodyPr/>
          <a:lstStyle>
            <a:lvl1pPr>
              <a:defRPr sz="4000" b="1" i="0" baseline="0">
                <a:latin typeface="Arial" panose="020B0604020202020204" pitchFamily="34" charset="0"/>
              </a:defRPr>
            </a:lvl1pPr>
          </a:lstStyle>
          <a:p>
            <a:r>
              <a:rPr lang="en-US" dirty="0"/>
              <a:t>Click to edit Master title style</a:t>
            </a:r>
            <a:endParaRPr lang="en-GB" dirty="0"/>
          </a:p>
        </p:txBody>
      </p:sp>
      <p:sp>
        <p:nvSpPr>
          <p:cNvPr id="4" name="Content Placeholder 3"/>
          <p:cNvSpPr>
            <a:spLocks noGrp="1"/>
          </p:cNvSpPr>
          <p:nvPr>
            <p:ph sz="quarter" idx="10"/>
          </p:nvPr>
        </p:nvSpPr>
        <p:spPr>
          <a:xfrm>
            <a:off x="609600" y="1557867"/>
            <a:ext cx="10972800" cy="4936596"/>
          </a:xfrm>
          <a:prstGeom prst="rect">
            <a:avLst/>
          </a:prstGeom>
        </p:spPr>
        <p:txBody>
          <a:bodyPr/>
          <a:lstStyle>
            <a:lvl1pPr>
              <a:defRPr sz="2000" baseline="0">
                <a:latin typeface="Arial" panose="020B0604020202020204" pitchFamily="34" charset="0"/>
              </a:defRPr>
            </a:lvl1pPr>
            <a:lvl2pPr>
              <a:defRPr sz="1600" baseline="0">
                <a:latin typeface="Arial" panose="020B0604020202020204" pitchFamily="34" charset="0"/>
              </a:defRPr>
            </a:lvl2pPr>
            <a:lvl3pPr>
              <a:defRPr sz="1400" baseline="0">
                <a:latin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pic>
        <p:nvPicPr>
          <p:cNvPr id="5" name="Picture 10" descr="UoG_keyline_regular_lockup.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 y="270001"/>
            <a:ext cx="24511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58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nk Slide">
    <p:bg>
      <p:bgPr>
        <a:solidFill>
          <a:srgbClr val="D1578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20000"/>
            <a:ext cx="12192000" cy="3600000"/>
          </a:xfrm>
          <a:prstGeom prst="rect">
            <a:avLst/>
          </a:prstGeom>
        </p:spPr>
        <p:txBody>
          <a:bodyPr/>
          <a:lstStyle>
            <a:lvl1pPr algn="ctr">
              <a:defRPr sz="7200" baseline="0">
                <a:solidFill>
                  <a:schemeClr val="bg1"/>
                </a:solidFill>
                <a:latin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518763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560075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3145403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1C2B0A-1BF0-4EAB-9EA5-C6A4778D5BCD}"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114358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1C2B0A-1BF0-4EAB-9EA5-C6A4778D5BCD}"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65683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1C2B0A-1BF0-4EAB-9EA5-C6A4778D5BCD}" type="datetimeFigureOut">
              <a:rPr lang="en-GB" smtClean="0"/>
              <a:t>19/08/2021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46235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1C2B0A-1BF0-4EAB-9EA5-C6A4778D5BCD}" type="datetimeFigureOut">
              <a:rPr lang="en-GB" smtClean="0"/>
              <a:t>19/08/2021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184046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C2B0A-1BF0-4EAB-9EA5-C6A4778D5BCD}" type="datetimeFigureOut">
              <a:rPr lang="en-GB" smtClean="0"/>
              <a:t>19/08/2021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236662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C2B0A-1BF0-4EAB-9EA5-C6A4778D5BCD}"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1832526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1C2B0A-1BF0-4EAB-9EA5-C6A4778D5BCD}"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2577225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1843560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1C2B0A-1BF0-4EAB-9EA5-C6A4778D5BCD}"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9A30DE-F39F-4A2B-B6DD-1C44D135D355}" type="slidenum">
              <a:rPr lang="en-GB" smtClean="0"/>
              <a:t>‹#›</a:t>
            </a:fld>
            <a:endParaRPr lang="en-GB"/>
          </a:p>
        </p:txBody>
      </p:sp>
    </p:spTree>
    <p:extLst>
      <p:ext uri="{BB962C8B-B14F-4D97-AF65-F5344CB8AC3E}">
        <p14:creationId xmlns:p14="http://schemas.microsoft.com/office/powerpoint/2010/main" val="2047464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19403" y="1604801"/>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2400"/>
              <a:t>Click to edit Master title style</a:t>
            </a:r>
            <a:endParaRPr lang="en-US" sz="2400" dirty="0"/>
          </a:p>
        </p:txBody>
      </p:sp>
      <p:sp>
        <p:nvSpPr>
          <p:cNvPr id="5" name="Content Placeholder 2"/>
          <p:cNvSpPr>
            <a:spLocks noGrp="1"/>
          </p:cNvSpPr>
          <p:nvPr>
            <p:ph idx="1" hasCustomPrompt="1"/>
          </p:nvPr>
        </p:nvSpPr>
        <p:spPr>
          <a:xfrm>
            <a:off x="719403" y="2468898"/>
            <a:ext cx="4992556" cy="4128457"/>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07200"/>
            <a:ext cx="2502543" cy="1108800"/>
          </a:xfrm>
          <a:prstGeom prst="rect">
            <a:avLst/>
          </a:prstGeom>
        </p:spPr>
      </p:pic>
    </p:spTree>
    <p:extLst>
      <p:ext uri="{BB962C8B-B14F-4D97-AF65-F5344CB8AC3E}">
        <p14:creationId xmlns:p14="http://schemas.microsoft.com/office/powerpoint/2010/main" val="343452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719403" y="1604801"/>
            <a:ext cx="4992556" cy="672073"/>
          </a:xfrm>
          <a:prstGeom prst="rect">
            <a:avLst/>
          </a:prstGeom>
        </p:spPr>
        <p:txBody>
          <a:bodyPr/>
          <a:lstStyle>
            <a:lvl1pPr>
              <a:defRPr>
                <a:solidFill>
                  <a:srgbClr val="003560"/>
                </a:solidFill>
                <a:latin typeface="Arial" charset="0"/>
                <a:ea typeface="Arial" charset="0"/>
                <a:cs typeface="Arial" charset="0"/>
              </a:defRPr>
            </a:lvl1pPr>
          </a:lstStyle>
          <a:p>
            <a:r>
              <a:rPr lang="en-US" sz="2400"/>
              <a:t>Click to edit Master title style</a:t>
            </a:r>
            <a:endParaRPr lang="en-US" sz="2400" dirty="0"/>
          </a:p>
        </p:txBody>
      </p:sp>
      <p:sp>
        <p:nvSpPr>
          <p:cNvPr id="5" name="Content Placeholder 2"/>
          <p:cNvSpPr>
            <a:spLocks noGrp="1"/>
          </p:cNvSpPr>
          <p:nvPr>
            <p:ph idx="1" hasCustomPrompt="1"/>
          </p:nvPr>
        </p:nvSpPr>
        <p:spPr>
          <a:xfrm>
            <a:off x="719403" y="2468898"/>
            <a:ext cx="4992556" cy="4128457"/>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383348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19/08/2021</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33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12" indent="-342912" algn="l" rtl="0" eaLnBrk="1" fontAlgn="base" hangingPunct="1">
        <a:spcBef>
          <a:spcPct val="20000"/>
        </a:spcBef>
        <a:spcAft>
          <a:spcPct val="0"/>
        </a:spcAft>
        <a:defRPr sz="1600">
          <a:solidFill>
            <a:srgbClr val="4F5961"/>
          </a:solidFill>
          <a:latin typeface="+mn-lt"/>
          <a:ea typeface="+mn-ea"/>
          <a:cs typeface="+mn-cs"/>
        </a:defRPr>
      </a:lvl1pPr>
      <a:lvl2pPr marL="457215" algn="l" rtl="0" eaLnBrk="1" fontAlgn="base" hangingPunct="1">
        <a:spcBef>
          <a:spcPct val="20000"/>
        </a:spcBef>
        <a:spcAft>
          <a:spcPct val="0"/>
        </a:spcAft>
        <a:defRPr sz="1200">
          <a:solidFill>
            <a:srgbClr val="00213B"/>
          </a:solidFill>
          <a:latin typeface="+mn-lt"/>
          <a:ea typeface="+mn-ea"/>
          <a:cs typeface="ＭＳ Ｐゴシック" charset="0"/>
        </a:defRPr>
      </a:lvl2pPr>
      <a:lvl3pPr marL="914431" algn="l" rtl="0" eaLnBrk="1" fontAlgn="base" hangingPunct="1">
        <a:spcBef>
          <a:spcPct val="20000"/>
        </a:spcBef>
        <a:spcAft>
          <a:spcPct val="0"/>
        </a:spcAft>
        <a:defRPr sz="1200" b="1">
          <a:solidFill>
            <a:srgbClr val="00213B"/>
          </a:solidFill>
          <a:latin typeface="+mn-lt"/>
          <a:ea typeface="+mn-ea"/>
          <a:cs typeface="ＭＳ Ｐゴシック" charset="0"/>
        </a:defRPr>
      </a:lvl3pPr>
      <a:lvl4pPr marL="1371645" algn="l" rtl="0" eaLnBrk="1" fontAlgn="base" hangingPunct="1">
        <a:spcBef>
          <a:spcPct val="20000"/>
        </a:spcBef>
        <a:spcAft>
          <a:spcPct val="0"/>
        </a:spcAft>
        <a:defRPr sz="1200">
          <a:solidFill>
            <a:srgbClr val="00213B"/>
          </a:solidFill>
          <a:latin typeface="+mn-lt"/>
          <a:ea typeface="+mn-ea"/>
          <a:cs typeface="ＭＳ Ｐゴシック" charset="0"/>
        </a:defRPr>
      </a:lvl4pPr>
      <a:lvl5pPr marL="1828861" algn="l" rtl="0" eaLnBrk="1" fontAlgn="base" hangingPunct="1">
        <a:spcBef>
          <a:spcPct val="20000"/>
        </a:spcBef>
        <a:spcAft>
          <a:spcPct val="0"/>
        </a:spcAft>
        <a:defRPr sz="1200">
          <a:solidFill>
            <a:srgbClr val="00213B"/>
          </a:solidFill>
          <a:latin typeface="+mn-lt"/>
          <a:ea typeface="+mn-ea"/>
          <a:cs typeface="ＭＳ Ｐゴシック" charset="0"/>
        </a:defRPr>
      </a:lvl5pPr>
      <a:lvl6pPr marL="2514684" indent="-228608" algn="l" rtl="0" eaLnBrk="1" fontAlgn="base" hangingPunct="1">
        <a:spcBef>
          <a:spcPct val="20000"/>
        </a:spcBef>
        <a:spcAft>
          <a:spcPct val="0"/>
        </a:spcAft>
        <a:buChar char="»"/>
        <a:defRPr sz="1600">
          <a:solidFill>
            <a:srgbClr val="00213B"/>
          </a:solidFill>
          <a:latin typeface="+mn-lt"/>
          <a:ea typeface="+mn-ea"/>
        </a:defRPr>
      </a:lvl6pPr>
      <a:lvl7pPr marL="2971899" indent="-228608" algn="l" rtl="0" eaLnBrk="1" fontAlgn="base" hangingPunct="1">
        <a:spcBef>
          <a:spcPct val="20000"/>
        </a:spcBef>
        <a:spcAft>
          <a:spcPct val="0"/>
        </a:spcAft>
        <a:buChar char="»"/>
        <a:defRPr sz="1600">
          <a:solidFill>
            <a:srgbClr val="00213B"/>
          </a:solidFill>
          <a:latin typeface="+mn-lt"/>
          <a:ea typeface="+mn-ea"/>
        </a:defRPr>
      </a:lvl7pPr>
      <a:lvl8pPr marL="3429114" indent="-228608" algn="l" rtl="0" eaLnBrk="1" fontAlgn="base" hangingPunct="1">
        <a:spcBef>
          <a:spcPct val="20000"/>
        </a:spcBef>
        <a:spcAft>
          <a:spcPct val="0"/>
        </a:spcAft>
        <a:buChar char="»"/>
        <a:defRPr sz="1600">
          <a:solidFill>
            <a:srgbClr val="00213B"/>
          </a:solidFill>
          <a:latin typeface="+mn-lt"/>
          <a:ea typeface="+mn-ea"/>
        </a:defRPr>
      </a:lvl8pPr>
      <a:lvl9pPr marL="3886329" indent="-228608"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5" algn="l" defTabSz="457215" rtl="0" eaLnBrk="1" latinLnBrk="0" hangingPunct="1">
        <a:defRPr sz="1800" kern="1200">
          <a:solidFill>
            <a:schemeClr val="tx1"/>
          </a:solidFill>
          <a:latin typeface="+mn-lt"/>
          <a:ea typeface="+mn-ea"/>
          <a:cs typeface="+mn-cs"/>
        </a:defRPr>
      </a:lvl4pPr>
      <a:lvl5pPr marL="1828861" algn="l" defTabSz="457215" rtl="0" eaLnBrk="1" latinLnBrk="0" hangingPunct="1">
        <a:defRPr sz="1800" kern="1200">
          <a:solidFill>
            <a:schemeClr val="tx1"/>
          </a:solidFill>
          <a:latin typeface="+mn-lt"/>
          <a:ea typeface="+mn-ea"/>
          <a:cs typeface="+mn-cs"/>
        </a:defRPr>
      </a:lvl5pPr>
      <a:lvl6pPr marL="2286076" algn="l" defTabSz="457215" rtl="0" eaLnBrk="1" latinLnBrk="0" hangingPunct="1">
        <a:defRPr sz="1800" kern="1200">
          <a:solidFill>
            <a:schemeClr val="tx1"/>
          </a:solidFill>
          <a:latin typeface="+mn-lt"/>
          <a:ea typeface="+mn-ea"/>
          <a:cs typeface="+mn-cs"/>
        </a:defRPr>
      </a:lvl6pPr>
      <a:lvl7pPr marL="2743292" algn="l" defTabSz="457215" rtl="0" eaLnBrk="1" latinLnBrk="0" hangingPunct="1">
        <a:defRPr sz="1800" kern="1200">
          <a:solidFill>
            <a:schemeClr val="tx1"/>
          </a:solidFill>
          <a:latin typeface="+mn-lt"/>
          <a:ea typeface="+mn-ea"/>
          <a:cs typeface="+mn-cs"/>
        </a:defRPr>
      </a:lvl7pPr>
      <a:lvl8pPr marL="3200507" algn="l" defTabSz="457215" rtl="0" eaLnBrk="1" latinLnBrk="0" hangingPunct="1">
        <a:defRPr sz="1800" kern="1200">
          <a:solidFill>
            <a:schemeClr val="tx1"/>
          </a:solidFill>
          <a:latin typeface="+mn-lt"/>
          <a:ea typeface="+mn-ea"/>
          <a:cs typeface="+mn-cs"/>
        </a:defRPr>
      </a:lvl8pPr>
      <a:lvl9pPr marL="3657722" algn="l" defTabSz="4572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C2B0A-1BF0-4EAB-9EA5-C6A4778D5BCD}" type="datetimeFigureOut">
              <a:rPr lang="en-GB" smtClean="0"/>
              <a:t>19/08/2021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A30DE-F39F-4A2B-B6DD-1C44D135D355}" type="slidenum">
              <a:rPr lang="en-GB" smtClean="0"/>
              <a:t>‹#›</a:t>
            </a:fld>
            <a:endParaRPr lang="en-GB"/>
          </a:p>
        </p:txBody>
      </p:sp>
    </p:spTree>
    <p:extLst>
      <p:ext uri="{BB962C8B-B14F-4D97-AF65-F5344CB8AC3E}">
        <p14:creationId xmlns:p14="http://schemas.microsoft.com/office/powerpoint/2010/main" val="655638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97722"/>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189"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378"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566"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754"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892" indent="-342892"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189"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378"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566"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754"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537" indent="-228594" algn="l" rtl="0" eaLnBrk="1" fontAlgn="base" hangingPunct="1">
        <a:spcBef>
          <a:spcPct val="20000"/>
        </a:spcBef>
        <a:spcAft>
          <a:spcPct val="0"/>
        </a:spcAft>
        <a:buChar char="»"/>
        <a:defRPr sz="1600">
          <a:solidFill>
            <a:srgbClr val="00213B"/>
          </a:solidFill>
          <a:latin typeface="+mn-lt"/>
          <a:ea typeface="+mn-ea"/>
        </a:defRPr>
      </a:lvl6pPr>
      <a:lvl7pPr marL="2971726" indent="-228594" algn="l" rtl="0" eaLnBrk="1" fontAlgn="base" hangingPunct="1">
        <a:spcBef>
          <a:spcPct val="20000"/>
        </a:spcBef>
        <a:spcAft>
          <a:spcPct val="0"/>
        </a:spcAft>
        <a:buChar char="»"/>
        <a:defRPr sz="1600">
          <a:solidFill>
            <a:srgbClr val="00213B"/>
          </a:solidFill>
          <a:latin typeface="+mn-lt"/>
          <a:ea typeface="+mn-ea"/>
        </a:defRPr>
      </a:lvl7pPr>
      <a:lvl8pPr marL="3428915" indent="-228594" algn="l" rtl="0" eaLnBrk="1" fontAlgn="base" hangingPunct="1">
        <a:spcBef>
          <a:spcPct val="20000"/>
        </a:spcBef>
        <a:spcAft>
          <a:spcPct val="0"/>
        </a:spcAft>
        <a:buChar char="»"/>
        <a:defRPr sz="1600">
          <a:solidFill>
            <a:srgbClr val="00213B"/>
          </a:solidFill>
          <a:latin typeface="+mn-lt"/>
          <a:ea typeface="+mn-ea"/>
        </a:defRPr>
      </a:lvl8pPr>
      <a:lvl9pPr marL="3886103" indent="-228594"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research-openaccess@glasgow.ac.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hyperlink" Target="https://www.gla.ac.uk/myglasgow/openaccess/howdoimakemypublicationsopenaccess/otherfundsforopenacces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gla.ac.uk/myglasgow/openaccess/howdoimakemypublicationsopenaccess/publisherarrangements/" TargetMode="External"/><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f.ac.uk/about/what-is-the-re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gla.ac.uk/myglasgow/datamanagemen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www.gla.ac.uk/myglasgow/library/specificsearch/databasesbysubjec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la.ac.uk/myglasgow/openaccess/howdoimakemypublicationsopenaccess/beforesubmittingyourmanuscript/"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hyperlink" Target="mailto:research-datamanagement@glasgow.ac.uk" TargetMode="External"/><Relationship Id="rId4" Type="http://schemas.openxmlformats.org/officeDocument/2006/relationships/hyperlink" Target="mailto:research-openaccess@glasgow.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casrai.org/credi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mailto:research-openaccess@glasgow.ac.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hyperlink" Target="https://www.gla.ac.uk/media/media_490311_en.pdf"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A1583E44-900F-604E-AC45-416F52781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r>
              <a:rPr lang="en-GB" dirty="0">
                <a:solidFill>
                  <a:schemeClr val="tx1"/>
                </a:solidFill>
              </a:rPr>
              <a:t>Introduction to Open Access</a:t>
            </a:r>
          </a:p>
        </p:txBody>
      </p:sp>
      <p:sp>
        <p:nvSpPr>
          <p:cNvPr id="3" name="Subtitle 2"/>
          <p:cNvSpPr>
            <a:spLocks noGrp="1"/>
          </p:cNvSpPr>
          <p:nvPr>
            <p:ph type="subTitle" idx="4294967295"/>
          </p:nvPr>
        </p:nvSpPr>
        <p:spPr>
          <a:xfrm>
            <a:off x="585055" y="2806700"/>
            <a:ext cx="5680075" cy="622300"/>
          </a:xfrm>
        </p:spPr>
        <p:txBody>
          <a:bodyPr>
            <a:normAutofit fontScale="92500" lnSpcReduction="20000"/>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400" b="1" i="0" u="none" strike="noStrike" kern="0" cap="none" spc="-10" normalizeH="0" baseline="0" noProof="0" dirty="0">
                <a:ln>
                  <a:noFill/>
                </a:ln>
                <a:solidFill>
                  <a:srgbClr val="002D4A"/>
                </a:solidFill>
                <a:effectLst/>
                <a:uLnTx/>
                <a:uFillTx/>
                <a:latin typeface="Arial" charset="0"/>
                <a:ea typeface="ＭＳ Ｐゴシック"/>
                <a:cs typeface="Times New Roman"/>
              </a:rPr>
              <a:t>Research Information Management team</a:t>
            </a:r>
          </a:p>
          <a:p>
            <a:pPr marL="0" marR="0" lvl="0" indent="0" algn="l" defTabSz="914400" rtl="0" eaLnBrk="1" fontAlgn="base" latinLnBrk="0" hangingPunct="1">
              <a:lnSpc>
                <a:spcPct val="90000"/>
              </a:lnSpc>
              <a:spcBef>
                <a:spcPct val="0"/>
              </a:spcBef>
              <a:spcAft>
                <a:spcPct val="0"/>
              </a:spcAft>
              <a:buClrTx/>
              <a:buSzTx/>
              <a:buFontTx/>
              <a:buNone/>
              <a:tabLst/>
              <a:defRPr/>
            </a:pPr>
            <a:r>
              <a:rPr lang="en-GB" sz="2400" kern="0" dirty="0">
                <a:ea typeface="ＭＳ Ｐゴシック"/>
                <a:hlinkClick r:id="rId4"/>
              </a:rPr>
              <a:t>research-openaccess@glasgow.ac.uk</a:t>
            </a:r>
            <a:r>
              <a:rPr lang="en-GB" sz="2400" kern="0" dirty="0">
                <a:ea typeface="ＭＳ Ｐゴシック"/>
              </a:rPr>
              <a:t> </a:t>
            </a:r>
            <a:endParaRPr kumimoji="0" lang="en-US" sz="2400" b="1" i="0" u="none" strike="noStrike" kern="0" cap="none" spc="-10" normalizeH="0" baseline="0" noProof="0" dirty="0">
              <a:ln>
                <a:noFill/>
              </a:ln>
              <a:solidFill>
                <a:srgbClr val="002D4A"/>
              </a:solidFill>
              <a:effectLst/>
              <a:uLnTx/>
              <a:uFillTx/>
              <a:latin typeface="Arial" charset="0"/>
              <a:ea typeface="ＭＳ Ｐゴシック"/>
              <a:cs typeface="Times New Roman"/>
            </a:endParaRPr>
          </a:p>
          <a:p>
            <a:pPr marL="0" indent="0">
              <a:buNone/>
            </a:pPr>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205584"/>
            <a:ext cx="9144000" cy="3600000"/>
          </a:xfrm>
        </p:spPr>
        <p:txBody>
          <a:bodyPr/>
          <a:lstStyle/>
          <a:p>
            <a:r>
              <a:rPr lang="en-US" sz="6000" dirty="0">
                <a:cs typeface="Arial" panose="020B0604020202020204" pitchFamily="34" charset="0"/>
              </a:rPr>
              <a:t>Some funders have open access requirements – consider these before submitting an article</a:t>
            </a:r>
            <a:br>
              <a:rPr lang="en-US" sz="6000" dirty="0">
                <a:cs typeface="Arial" panose="020B0604020202020204" pitchFamily="34" charset="0"/>
              </a:rPr>
            </a:br>
            <a:br>
              <a:rPr lang="en-US" sz="6000" dirty="0">
                <a:cs typeface="Arial" panose="020B0604020202020204" pitchFamily="34" charset="0"/>
              </a:rPr>
            </a:br>
            <a:endParaRPr lang="en-GB" sz="6000" dirty="0"/>
          </a:p>
        </p:txBody>
      </p:sp>
    </p:spTree>
    <p:extLst>
      <p:ext uri="{BB962C8B-B14F-4D97-AF65-F5344CB8AC3E}">
        <p14:creationId xmlns:p14="http://schemas.microsoft.com/office/powerpoint/2010/main" val="10649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South Front of the University">
            <a:extLst>
              <a:ext uri="{FF2B5EF4-FFF2-40B4-BE49-F238E27FC236}">
                <a16:creationId xmlns:a16="http://schemas.microsoft.com/office/drawing/2014/main" id="{F5289F01-9C4E-404B-A711-E83C3A36364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US" dirty="0">
                <a:solidFill>
                  <a:schemeClr val="tx1"/>
                </a:solidFill>
              </a:rPr>
              <a:t>Acknowledging your Funders</a:t>
            </a:r>
          </a:p>
        </p:txBody>
      </p:sp>
      <p:sp>
        <p:nvSpPr>
          <p:cNvPr id="6" name="Content Placeholder 2"/>
          <p:cNvSpPr>
            <a:spLocks noGrp="1"/>
          </p:cNvSpPr>
          <p:nvPr>
            <p:ph idx="4294967295"/>
          </p:nvPr>
        </p:nvSpPr>
        <p:spPr>
          <a:xfrm>
            <a:off x="761443" y="2180864"/>
            <a:ext cx="6536420" cy="3851802"/>
          </a:xfrm>
          <a:prstGeom prst="rect">
            <a:avLst/>
          </a:prstGeom>
        </p:spPr>
        <p:txBody>
          <a:bodyPr>
            <a:noAutofit/>
          </a:bodyPr>
          <a:lstStyle/>
          <a:p>
            <a:pPr>
              <a:spcBef>
                <a:spcPts val="1099"/>
              </a:spcBef>
              <a:defRPr sz="1800">
                <a:solidFill>
                  <a:srgbClr val="000000"/>
                </a:solidFill>
              </a:defRPr>
            </a:pPr>
            <a:r>
              <a:rPr lang="en-GB" sz="2800" dirty="0">
                <a:solidFill>
                  <a:schemeClr val="tx1"/>
                </a:solidFill>
                <a:cs typeface="Arial" panose="020B0604020202020204" pitchFamily="34" charset="0"/>
                <a:sym typeface="Arial"/>
              </a:rPr>
              <a:t>All</a:t>
            </a:r>
            <a:r>
              <a:rPr lang="en-GB" sz="2800" dirty="0">
                <a:solidFill>
                  <a:schemeClr val="tx1"/>
                </a:solidFill>
                <a:cs typeface="Arial" panose="020B0604020202020204" pitchFamily="34" charset="0"/>
              </a:rPr>
              <a:t> papers should include acknowledgement </a:t>
            </a:r>
            <a:r>
              <a:rPr lang="en-GB" sz="2800" dirty="0">
                <a:solidFill>
                  <a:schemeClr val="tx1"/>
                </a:solidFill>
                <a:ea typeface="Arial"/>
                <a:cs typeface="Arial" panose="020B0604020202020204" pitchFamily="34" charset="0"/>
                <a:sym typeface="Arial"/>
              </a:rPr>
              <a:t>of funding that supported the research   </a:t>
            </a:r>
          </a:p>
          <a:p>
            <a:pPr>
              <a:spcBef>
                <a:spcPts val="1099"/>
              </a:spcBef>
              <a:defRPr sz="1800">
                <a:solidFill>
                  <a:srgbClr val="000000"/>
                </a:solidFill>
              </a:defRPr>
            </a:pPr>
            <a:r>
              <a:rPr lang="en-GB" sz="2800" dirty="0">
                <a:solidFill>
                  <a:schemeClr val="tx1"/>
                </a:solidFill>
                <a:ea typeface="Arial"/>
                <a:cs typeface="Arial" panose="020B0604020202020204" pitchFamily="34" charset="0"/>
                <a:sym typeface="Arial"/>
              </a:rPr>
              <a:t>Recommended format :</a:t>
            </a:r>
          </a:p>
          <a:p>
            <a:pPr marL="0" indent="0">
              <a:spcBef>
                <a:spcPts val="1099"/>
              </a:spcBef>
              <a:buNone/>
              <a:defRPr sz="1800">
                <a:solidFill>
                  <a:srgbClr val="000000"/>
                </a:solidFill>
              </a:defRPr>
            </a:pPr>
            <a:endParaRPr lang="en-GB" sz="2800" dirty="0">
              <a:solidFill>
                <a:schemeClr val="tx1"/>
              </a:solidFill>
              <a:ea typeface="Arial"/>
              <a:sym typeface="Arial"/>
            </a:endParaRPr>
          </a:p>
          <a:p>
            <a:pPr marL="0" indent="0">
              <a:spcBef>
                <a:spcPts val="1099"/>
              </a:spcBef>
              <a:buNone/>
              <a:defRPr sz="1800">
                <a:solidFill>
                  <a:srgbClr val="000000"/>
                </a:solidFill>
              </a:defRPr>
            </a:pPr>
            <a:r>
              <a:rPr lang="en-GB" sz="2800" dirty="0">
                <a:solidFill>
                  <a:schemeClr val="tx1"/>
                </a:solidFill>
                <a:ea typeface="Arial"/>
                <a:cs typeface="Arial" panose="020B0604020202020204" pitchFamily="34" charset="0"/>
              </a:rPr>
              <a:t>‘</a:t>
            </a:r>
            <a:r>
              <a:rPr lang="en-GB" sz="2800" dirty="0">
                <a:solidFill>
                  <a:schemeClr val="tx1"/>
                </a:solidFill>
                <a:cs typeface="Arial" panose="020B0604020202020204" pitchFamily="34" charset="0"/>
              </a:rPr>
              <a:t>This work was supported by XX Funder/Research Council [grant number xxx]'</a:t>
            </a:r>
          </a:p>
          <a:p>
            <a:pPr marL="0" indent="0">
              <a:buNone/>
            </a:pPr>
            <a:endParaRPr lang="en-US"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42718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of the Gilbert Scott Building">
            <a:extLst>
              <a:ext uri="{FF2B5EF4-FFF2-40B4-BE49-F238E27FC236}">
                <a16:creationId xmlns:a16="http://schemas.microsoft.com/office/drawing/2014/main" id="{BD804880-A425-204D-AAF3-2F30656B3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4" y="1604797"/>
            <a:ext cx="8547982" cy="5032334"/>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r>
              <a:rPr lang="en-US" dirty="0">
                <a:solidFill>
                  <a:schemeClr val="tx1"/>
                </a:solidFill>
              </a:rPr>
              <a:t>UKRI Open Access Policy</a:t>
            </a:r>
          </a:p>
        </p:txBody>
      </p:sp>
      <p:sp>
        <p:nvSpPr>
          <p:cNvPr id="7" name="Content Placeholder 2"/>
          <p:cNvSpPr>
            <a:spLocks noGrp="1"/>
          </p:cNvSpPr>
          <p:nvPr>
            <p:ph idx="4294967295"/>
          </p:nvPr>
        </p:nvSpPr>
        <p:spPr>
          <a:xfrm>
            <a:off x="753163" y="2051709"/>
            <a:ext cx="8323328" cy="3958681"/>
          </a:xfrm>
          <a:prstGeom prst="rect">
            <a:avLst/>
          </a:prstGeom>
        </p:spPr>
        <p:txBody>
          <a:bodyPr vert="horz" lIns="91440" tIns="45720" rIns="91440" bIns="45720" rtlCol="0" anchor="t">
            <a:noAutofit/>
          </a:bodyPr>
          <a:lstStyle/>
          <a:p>
            <a:pPr marL="0" indent="0">
              <a:spcBef>
                <a:spcPts val="600"/>
              </a:spcBef>
              <a:buNone/>
              <a:defRPr sz="1800">
                <a:solidFill>
                  <a:srgbClr val="000000"/>
                </a:solidFill>
              </a:defRPr>
            </a:pPr>
            <a:endParaRPr lang="en-GB" sz="2000" dirty="0">
              <a:latin typeface="Arial"/>
              <a:ea typeface="Arial"/>
              <a:cs typeface="Arial"/>
            </a:endParaRPr>
          </a:p>
          <a:p>
            <a:pPr marL="285750" indent="-285750">
              <a:spcBef>
                <a:spcPts val="600"/>
              </a:spcBef>
              <a:defRPr sz="1800">
                <a:solidFill>
                  <a:srgbClr val="000000"/>
                </a:solidFill>
              </a:defRPr>
            </a:pPr>
            <a:r>
              <a:rPr lang="en-GB" sz="2000" dirty="0">
                <a:latin typeface="Arial"/>
                <a:ea typeface="Arial"/>
                <a:cs typeface="Arial"/>
              </a:rPr>
              <a:t>Peer-reviewed research articles, reviews, conference proceedings</a:t>
            </a:r>
          </a:p>
          <a:p>
            <a:pPr marL="285750" indent="-285750">
              <a:spcBef>
                <a:spcPts val="600"/>
              </a:spcBef>
              <a:defRPr sz="1800">
                <a:solidFill>
                  <a:srgbClr val="000000"/>
                </a:solidFill>
              </a:defRPr>
            </a:pPr>
            <a:r>
              <a:rPr lang="en-GB" sz="2000" dirty="0">
                <a:latin typeface="Arial"/>
                <a:ea typeface="Arial"/>
                <a:cs typeface="Arial"/>
              </a:rPr>
              <a:t>Embargo 6 months (STEM), 12 months (Arts and Social Sciences)</a:t>
            </a:r>
            <a:endParaRPr lang="en-GB" sz="2000"/>
          </a:p>
          <a:p>
            <a:pPr marL="285750" indent="-285750">
              <a:spcBef>
                <a:spcPts val="600"/>
              </a:spcBef>
              <a:defRPr sz="1800">
                <a:solidFill>
                  <a:srgbClr val="000000"/>
                </a:solidFill>
              </a:defRPr>
            </a:pPr>
            <a:r>
              <a:rPr lang="en-GB" sz="2000" dirty="0">
                <a:latin typeface="Arial"/>
                <a:ea typeface="Arial"/>
                <a:cs typeface="Arial"/>
              </a:rPr>
              <a:t>CC-BY licence essential if we are paying from UKRI OA fund</a:t>
            </a:r>
          </a:p>
          <a:p>
            <a:pPr marL="285750" indent="-285750">
              <a:spcBef>
                <a:spcPts val="600"/>
              </a:spcBef>
              <a:defRPr sz="1800">
                <a:solidFill>
                  <a:srgbClr val="000000"/>
                </a:solidFill>
              </a:defRPr>
            </a:pPr>
            <a:r>
              <a:rPr lang="en-GB" sz="2000" dirty="0">
                <a:latin typeface="Arial"/>
                <a:ea typeface="Arial"/>
                <a:cs typeface="Arial"/>
              </a:rPr>
              <a:t>Biomedical papers must be deposited in </a:t>
            </a:r>
            <a:r>
              <a:rPr lang="en-GB" sz="2000" dirty="0" err="1">
                <a:latin typeface="Arial"/>
                <a:ea typeface="Arial"/>
                <a:cs typeface="Arial"/>
              </a:rPr>
              <a:t>EuropePMC</a:t>
            </a:r>
            <a:endParaRPr lang="en-GB" sz="2000" dirty="0">
              <a:latin typeface="Arial"/>
              <a:ea typeface="Arial"/>
              <a:cs typeface="Arial"/>
            </a:endParaRPr>
          </a:p>
          <a:p>
            <a:pPr marL="285750" indent="-285750">
              <a:spcBef>
                <a:spcPts val="600"/>
              </a:spcBef>
              <a:defRPr sz="1800">
                <a:solidFill>
                  <a:srgbClr val="000000"/>
                </a:solidFill>
              </a:defRPr>
            </a:pPr>
            <a:endParaRPr lang="en-GB" sz="2000" dirty="0">
              <a:latin typeface="Arial"/>
              <a:ea typeface="Arial"/>
              <a:cs typeface="Arial"/>
            </a:endParaRPr>
          </a:p>
          <a:p>
            <a:pPr marL="0" indent="0">
              <a:spcBef>
                <a:spcPts val="600"/>
              </a:spcBef>
              <a:buNone/>
              <a:defRPr sz="1800">
                <a:solidFill>
                  <a:srgbClr val="000000"/>
                </a:solidFill>
              </a:defRPr>
            </a:pPr>
            <a:r>
              <a:rPr lang="en-GB" sz="2000" b="1" dirty="0">
                <a:latin typeface="Arial"/>
                <a:ea typeface="Arial"/>
                <a:cs typeface="Arial"/>
              </a:rPr>
              <a:t>New policy articles submitted from 1st April 2022</a:t>
            </a:r>
          </a:p>
          <a:p>
            <a:pPr marL="0" indent="0">
              <a:spcBef>
                <a:spcPts val="600"/>
              </a:spcBef>
              <a:buNone/>
              <a:defRPr sz="1800">
                <a:solidFill>
                  <a:srgbClr val="000000"/>
                </a:solidFill>
              </a:defRPr>
            </a:pPr>
            <a:endParaRPr lang="en-GB" sz="2000" b="1" dirty="0">
              <a:latin typeface="Arial"/>
              <a:ea typeface="Arial"/>
              <a:cs typeface="Arial"/>
            </a:endParaRPr>
          </a:p>
          <a:p>
            <a:pPr marL="342900" indent="-342900">
              <a:spcBef>
                <a:spcPts val="600"/>
              </a:spcBef>
              <a:defRPr sz="1800">
                <a:solidFill>
                  <a:srgbClr val="000000"/>
                </a:solidFill>
              </a:defRPr>
            </a:pPr>
            <a:r>
              <a:rPr lang="en-GB" sz="2000" dirty="0">
                <a:latin typeface="Arial"/>
                <a:ea typeface="Arial"/>
                <a:cs typeface="Arial"/>
              </a:rPr>
              <a:t>Must be open access immediately with CC-BY licence</a:t>
            </a:r>
            <a:endParaRPr lang="en-GB" sz="2000" b="1" dirty="0">
              <a:latin typeface="Arial"/>
              <a:ea typeface="Arial"/>
              <a:cs typeface="Arial"/>
            </a:endParaRPr>
          </a:p>
          <a:p>
            <a:pPr marL="342900" indent="-342900">
              <a:spcBef>
                <a:spcPts val="600"/>
              </a:spcBef>
              <a:defRPr sz="1800">
                <a:solidFill>
                  <a:srgbClr val="000000"/>
                </a:solidFill>
              </a:defRPr>
            </a:pPr>
            <a:r>
              <a:rPr lang="en-GB" sz="2000" dirty="0">
                <a:latin typeface="Arial"/>
                <a:ea typeface="Arial"/>
                <a:cs typeface="Arial"/>
              </a:rPr>
              <a:t>Inclusion of declaration at point of submission</a:t>
            </a:r>
          </a:p>
          <a:p>
            <a:pPr marL="342900" indent="-342900">
              <a:spcBef>
                <a:spcPts val="600"/>
              </a:spcBef>
              <a:defRPr sz="1800">
                <a:solidFill>
                  <a:srgbClr val="000000"/>
                </a:solidFill>
              </a:defRPr>
            </a:pPr>
            <a:r>
              <a:rPr lang="en-GB" sz="2000" dirty="0">
                <a:latin typeface="Arial"/>
                <a:ea typeface="Arial"/>
                <a:cs typeface="Arial"/>
              </a:rPr>
              <a:t>Will not pay open access fees for hybrid journals</a:t>
            </a:r>
          </a:p>
          <a:p>
            <a:pPr marL="342900" indent="-342900">
              <a:spcBef>
                <a:spcPts val="600"/>
              </a:spcBef>
              <a:defRPr sz="1800">
                <a:solidFill>
                  <a:srgbClr val="000000"/>
                </a:solidFill>
              </a:defRPr>
            </a:pPr>
            <a:r>
              <a:rPr lang="en-GB" sz="2000" dirty="0">
                <a:latin typeface="Arial"/>
                <a:ea typeface="Arial"/>
                <a:cs typeface="Arial"/>
              </a:rPr>
              <a:t>Recommend use of pre-prints </a:t>
            </a:r>
          </a:p>
          <a:p>
            <a:pPr marL="342900" indent="-342900">
              <a:spcBef>
                <a:spcPts val="600"/>
              </a:spcBef>
              <a:defRPr sz="1800">
                <a:solidFill>
                  <a:srgbClr val="000000"/>
                </a:solidFill>
              </a:defRPr>
            </a:pPr>
            <a:r>
              <a:rPr lang="en-GB" sz="2000" dirty="0">
                <a:latin typeface="Arial"/>
                <a:ea typeface="Arial"/>
                <a:cs typeface="Arial"/>
              </a:rPr>
              <a:t>Books policy January 2024</a:t>
            </a:r>
          </a:p>
          <a:p>
            <a:pPr marL="342900" indent="-342900">
              <a:spcBef>
                <a:spcPts val="600"/>
              </a:spcBef>
              <a:defRPr sz="1800">
                <a:solidFill>
                  <a:srgbClr val="000000"/>
                </a:solidFill>
              </a:defRPr>
            </a:pPr>
            <a:endParaRPr lang="en-GB" sz="2000" dirty="0">
              <a:latin typeface="Arial"/>
              <a:ea typeface="Arial"/>
              <a:cs typeface="Arial"/>
            </a:endParaRPr>
          </a:p>
          <a:p>
            <a:pPr marL="0" indent="0">
              <a:spcBef>
                <a:spcPts val="600"/>
              </a:spcBef>
              <a:buNone/>
              <a:defRPr sz="1800">
                <a:solidFill>
                  <a:srgbClr val="000000"/>
                </a:solidFill>
              </a:defRPr>
            </a:pPr>
            <a:endParaRPr lang="en-GB" sz="2000" dirty="0">
              <a:latin typeface="Arial"/>
              <a:ea typeface="Arial"/>
              <a:cs typeface="Arial"/>
            </a:endParaRPr>
          </a:p>
          <a:p>
            <a:pPr marL="0" indent="0">
              <a:spcBef>
                <a:spcPts val="600"/>
              </a:spcBef>
              <a:buNone/>
              <a:defRPr sz="1800">
                <a:solidFill>
                  <a:srgbClr val="000000"/>
                </a:solidFill>
              </a:defRPr>
            </a:pPr>
            <a:endParaRPr lang="en-GB" sz="2000" dirty="0">
              <a:latin typeface="Arial"/>
              <a:ea typeface="Arial"/>
              <a:cs typeface="Arial"/>
            </a:endParaRPr>
          </a:p>
          <a:p>
            <a:pPr marL="0" indent="0">
              <a:spcBef>
                <a:spcPts val="600"/>
              </a:spcBef>
              <a:buNone/>
              <a:defRPr sz="1800">
                <a:solidFill>
                  <a:srgbClr val="000000"/>
                </a:solidFill>
              </a:defRPr>
            </a:pPr>
            <a:endParaRPr lang="en-GB" sz="2000" dirty="0">
              <a:latin typeface="Arial"/>
              <a:ea typeface="Arial"/>
              <a:cs typeface="Arial"/>
            </a:endParaRPr>
          </a:p>
        </p:txBody>
      </p:sp>
    </p:spTree>
    <p:extLst>
      <p:ext uri="{BB962C8B-B14F-4D97-AF65-F5344CB8AC3E}">
        <p14:creationId xmlns:p14="http://schemas.microsoft.com/office/powerpoint/2010/main" val="51037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633"/>
            <a:ext cx="9143999" cy="6858000"/>
          </a:xfrm>
          <a:prstGeom prst="rect">
            <a:avLst/>
          </a:prstGeom>
        </p:spPr>
      </p:pic>
      <p:sp>
        <p:nvSpPr>
          <p:cNvPr id="2" name="Title 1"/>
          <p:cNvSpPr>
            <a:spLocks noGrp="1"/>
          </p:cNvSpPr>
          <p:nvPr>
            <p:ph type="title"/>
          </p:nvPr>
        </p:nvSpPr>
        <p:spPr>
          <a:xfrm>
            <a:off x="1652291" y="270000"/>
            <a:ext cx="6674400" cy="1143000"/>
          </a:xfrm>
        </p:spPr>
        <p:txBody>
          <a:bodyPr/>
          <a:lstStyle/>
          <a:p>
            <a:r>
              <a:rPr lang="en-GB" sz="3600" dirty="0"/>
              <a:t>Other support for Open Access</a:t>
            </a:r>
            <a:br>
              <a:rPr lang="en-GB" sz="3600" dirty="0"/>
            </a:br>
            <a:endParaRPr lang="en-GB" sz="2000" dirty="0"/>
          </a:p>
        </p:txBody>
      </p:sp>
      <p:sp>
        <p:nvSpPr>
          <p:cNvPr id="3" name="Content Placeholder 2"/>
          <p:cNvSpPr>
            <a:spLocks noGrp="1"/>
          </p:cNvSpPr>
          <p:nvPr>
            <p:ph sz="quarter" idx="10"/>
          </p:nvPr>
        </p:nvSpPr>
        <p:spPr>
          <a:xfrm>
            <a:off x="1618084" y="1672368"/>
            <a:ext cx="6238785" cy="4984235"/>
          </a:xfrm>
          <a:solidFill>
            <a:srgbClr val="BBE0E3">
              <a:alpha val="50196"/>
            </a:srgbClr>
          </a:solidFill>
        </p:spPr>
        <p:txBody>
          <a:bodyPr lIns="91440" tIns="45720" rIns="91440" bIns="45720" anchor="t"/>
          <a:lstStyle/>
          <a:p>
            <a:pPr marL="342900" indent="-342900">
              <a:buFont typeface="Arial" panose="020B0604020202020204" pitchFamily="34" charset="0"/>
              <a:buChar char="•"/>
            </a:pPr>
            <a:r>
              <a:rPr lang="en-GB" sz="1800" dirty="0">
                <a:solidFill>
                  <a:schemeClr val="tx1"/>
                </a:solidFill>
                <a:latin typeface="Arial"/>
              </a:rPr>
              <a:t>Policies vary. Generally apply to peer-reviewed original research and review articles that acknowledge past or current grants or studentships.</a:t>
            </a:r>
            <a:endParaRPr lang="en-US" dirty="0">
              <a:solidFill>
                <a:schemeClr val="tx1"/>
              </a:solidFill>
              <a:latin typeface="Arial"/>
            </a:endParaRPr>
          </a:p>
          <a:p>
            <a:pPr marL="0" indent="0"/>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latin typeface="Arial"/>
              </a:rPr>
              <a:t>A CC-BY licence is usually required if funder pays.</a:t>
            </a:r>
          </a:p>
          <a:p>
            <a:pPr marL="342900" indent="-342900">
              <a:buFont typeface="Arial" panose="020B0604020202020204" pitchFamily="34" charset="0"/>
              <a:buChar char="•"/>
            </a:pPr>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latin typeface="Arial"/>
              </a:rPr>
              <a:t>Biomed articles must generally be deposited in PubMed Central </a:t>
            </a:r>
            <a:endParaRPr lang="en-GB" sz="1800" dirty="0">
              <a:solidFill>
                <a:schemeClr val="tx1"/>
              </a:solidFill>
            </a:endParaRPr>
          </a:p>
          <a:p>
            <a:pPr marL="342900" indent="-342900">
              <a:buFont typeface="Arial" panose="020B0604020202020204" pitchFamily="34" charset="0"/>
              <a:buChar char="•"/>
            </a:pPr>
            <a:endParaRPr lang="en-GB" sz="1800" b="1" dirty="0">
              <a:solidFill>
                <a:schemeClr val="tx1"/>
              </a:solidFill>
            </a:endParaRPr>
          </a:p>
          <a:p>
            <a:pPr marL="342900" indent="-342900">
              <a:buFont typeface="Arial" panose="020B0604020202020204" pitchFamily="34" charset="0"/>
              <a:buChar char="•"/>
            </a:pPr>
            <a:r>
              <a:rPr lang="en-GB" sz="1800" dirty="0">
                <a:solidFill>
                  <a:schemeClr val="tx1"/>
                </a:solidFill>
              </a:rPr>
              <a:t>The funders have differing procedures – some provide us with funds, others ask you to apply directly to them</a:t>
            </a:r>
          </a:p>
          <a:p>
            <a:pPr marL="0" indent="0"/>
            <a:endParaRPr lang="en-GB" sz="1800" dirty="0">
              <a:solidFill>
                <a:schemeClr val="tx1"/>
              </a:solidFill>
            </a:endParaRPr>
          </a:p>
        </p:txBody>
      </p:sp>
      <p:pic>
        <p:nvPicPr>
          <p:cNvPr id="9" name="Picture 8"/>
          <p:cNvPicPr>
            <a:picLocks noChangeAspect="1"/>
          </p:cNvPicPr>
          <p:nvPr/>
        </p:nvPicPr>
        <p:blipFill>
          <a:blip r:embed="rId4"/>
          <a:stretch>
            <a:fillRect/>
          </a:stretch>
        </p:blipFill>
        <p:spPr>
          <a:xfrm>
            <a:off x="8734753" y="918067"/>
            <a:ext cx="1864394" cy="939838"/>
          </a:xfrm>
          <a:prstGeom prst="rect">
            <a:avLst/>
          </a:prstGeom>
        </p:spPr>
      </p:pic>
      <p:pic>
        <p:nvPicPr>
          <p:cNvPr id="11" name="Picture 10"/>
          <p:cNvPicPr>
            <a:picLocks noChangeAspect="1"/>
          </p:cNvPicPr>
          <p:nvPr/>
        </p:nvPicPr>
        <p:blipFill>
          <a:blip r:embed="rId5"/>
          <a:stretch>
            <a:fillRect/>
          </a:stretch>
        </p:blipFill>
        <p:spPr>
          <a:xfrm>
            <a:off x="7955652" y="4499331"/>
            <a:ext cx="2747055" cy="578519"/>
          </a:xfrm>
          <a:prstGeom prst="rect">
            <a:avLst/>
          </a:prstGeom>
        </p:spPr>
      </p:pic>
      <p:pic>
        <p:nvPicPr>
          <p:cNvPr id="10" name="Picture 9"/>
          <p:cNvPicPr>
            <a:picLocks noChangeAspect="1"/>
          </p:cNvPicPr>
          <p:nvPr/>
        </p:nvPicPr>
        <p:blipFill>
          <a:blip r:embed="rId6"/>
          <a:stretch>
            <a:fillRect/>
          </a:stretch>
        </p:blipFill>
        <p:spPr>
          <a:xfrm>
            <a:off x="9759980" y="5769864"/>
            <a:ext cx="906315" cy="1130889"/>
          </a:xfrm>
          <a:prstGeom prst="rect">
            <a:avLst/>
          </a:prstGeom>
        </p:spPr>
      </p:pic>
      <p:pic>
        <p:nvPicPr>
          <p:cNvPr id="5" name="Picture 4" descr="A picture containing drawing, plate&#10;&#10;Description automatically generated">
            <a:extLst>
              <a:ext uri="{FF2B5EF4-FFF2-40B4-BE49-F238E27FC236}">
                <a16:creationId xmlns:a16="http://schemas.microsoft.com/office/drawing/2014/main" id="{2BAA18C6-72A8-42A0-8D40-8FE3E81FEBC1}"/>
              </a:ext>
            </a:extLst>
          </p:cNvPr>
          <p:cNvPicPr>
            <a:picLocks noChangeAspect="1"/>
          </p:cNvPicPr>
          <p:nvPr/>
        </p:nvPicPr>
        <p:blipFill>
          <a:blip r:embed="rId7"/>
          <a:stretch>
            <a:fillRect/>
          </a:stretch>
        </p:blipFill>
        <p:spPr>
          <a:xfrm>
            <a:off x="8826387" y="2225424"/>
            <a:ext cx="1800476" cy="943107"/>
          </a:xfrm>
          <a:prstGeom prst="rect">
            <a:avLst/>
          </a:prstGeom>
        </p:spPr>
      </p:pic>
      <p:pic>
        <p:nvPicPr>
          <p:cNvPr id="7" name="Picture 6" descr="A close up of a logo&#10;&#10;Description automatically generated">
            <a:extLst>
              <a:ext uri="{FF2B5EF4-FFF2-40B4-BE49-F238E27FC236}">
                <a16:creationId xmlns:a16="http://schemas.microsoft.com/office/drawing/2014/main" id="{1D5DD4DA-9038-4A45-B646-1DA8BA79156E}"/>
              </a:ext>
            </a:extLst>
          </p:cNvPr>
          <p:cNvPicPr>
            <a:picLocks noChangeAspect="1"/>
          </p:cNvPicPr>
          <p:nvPr/>
        </p:nvPicPr>
        <p:blipFill>
          <a:blip r:embed="rId8"/>
          <a:stretch>
            <a:fillRect/>
          </a:stretch>
        </p:blipFill>
        <p:spPr>
          <a:xfrm>
            <a:off x="8747015" y="3546915"/>
            <a:ext cx="1962424" cy="943107"/>
          </a:xfrm>
          <a:prstGeom prst="rect">
            <a:avLst/>
          </a:prstGeom>
        </p:spPr>
      </p:pic>
      <p:sp>
        <p:nvSpPr>
          <p:cNvPr id="8" name="TextBox 7">
            <a:extLst>
              <a:ext uri="{FF2B5EF4-FFF2-40B4-BE49-F238E27FC236}">
                <a16:creationId xmlns:a16="http://schemas.microsoft.com/office/drawing/2014/main" id="{A6B44648-EDB8-4B02-85D9-E22D86DA9613}"/>
              </a:ext>
            </a:extLst>
          </p:cNvPr>
          <p:cNvSpPr txBox="1"/>
          <p:nvPr/>
        </p:nvSpPr>
        <p:spPr>
          <a:xfrm>
            <a:off x="1816160" y="5241335"/>
            <a:ext cx="5481227" cy="1384995"/>
          </a:xfrm>
          <a:prstGeom prst="rect">
            <a:avLst/>
          </a:prstGeom>
          <a:noFill/>
        </p:spPr>
        <p:txBody>
          <a:bodyPr wrap="square" rtlCol="0">
            <a:spAutoFit/>
          </a:bodyPr>
          <a:lstStyle/>
          <a:p>
            <a:pPr fontAlgn="base">
              <a:spcBef>
                <a:spcPct val="0"/>
              </a:spcBef>
              <a:spcAft>
                <a:spcPct val="0"/>
              </a:spcAft>
            </a:pPr>
            <a:r>
              <a:rPr lang="en-GB" sz="2000" dirty="0">
                <a:solidFill>
                  <a:srgbClr val="000000"/>
                </a:solidFill>
                <a:latin typeface="Arial" charset="0"/>
                <a:ea typeface="ＭＳ Ｐゴシック" charset="0"/>
                <a:hlinkClick r:id="rId9"/>
              </a:rPr>
              <a:t>https://www.gla.ac.uk/myglasgow/openaccess/howdoimakemypublicationsopenaccess/otherfundsforopenaccess/</a:t>
            </a:r>
            <a:r>
              <a:rPr lang="en-GB" sz="2000" dirty="0">
                <a:solidFill>
                  <a:srgbClr val="000000"/>
                </a:solidFill>
                <a:latin typeface="Arial" charset="0"/>
                <a:ea typeface="ＭＳ Ｐゴシック" charset="0"/>
              </a:rPr>
              <a:t> </a:t>
            </a:r>
          </a:p>
          <a:p>
            <a:pPr fontAlgn="base">
              <a:spcBef>
                <a:spcPct val="0"/>
              </a:spcBef>
              <a:spcAft>
                <a:spcPct val="0"/>
              </a:spcAft>
            </a:pPr>
            <a:endParaRPr lang="en-GB" sz="2400" dirty="0">
              <a:solidFill>
                <a:srgbClr val="000000"/>
              </a:solidFill>
              <a:latin typeface="Arial" charset="0"/>
              <a:ea typeface="ＭＳ Ｐゴシック" charset="0"/>
            </a:endParaRPr>
          </a:p>
        </p:txBody>
      </p:sp>
      <p:sp>
        <p:nvSpPr>
          <p:cNvPr id="16" name="Rectangle 15">
            <a:extLst>
              <a:ext uri="{FF2B5EF4-FFF2-40B4-BE49-F238E27FC236}">
                <a16:creationId xmlns:a16="http://schemas.microsoft.com/office/drawing/2014/main" id="{52A9B50C-9987-45F2-B7E1-6D3D33801DF3}"/>
              </a:ext>
            </a:extLst>
          </p:cNvPr>
          <p:cNvSpPr/>
          <p:nvPr/>
        </p:nvSpPr>
        <p:spPr bwMode="auto">
          <a:xfrm>
            <a:off x="8737620" y="10633"/>
            <a:ext cx="1863852" cy="9398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charset="-128"/>
              <a:cs typeface="ＭＳ Ｐゴシック" charset="-128"/>
            </a:endParaRPr>
          </a:p>
        </p:txBody>
      </p:sp>
      <p:pic>
        <p:nvPicPr>
          <p:cNvPr id="13" name="Picture 6" descr="http://www.dcn.ed.ac.uk/camarades/images/logo_cso.png">
            <a:extLst>
              <a:ext uri="{FF2B5EF4-FFF2-40B4-BE49-F238E27FC236}">
                <a16:creationId xmlns:a16="http://schemas.microsoft.com/office/drawing/2014/main" id="{45C1EE6C-212C-420A-99D9-6C2D79AD3281}"/>
              </a:ext>
            </a:extLst>
          </p:cNvPr>
          <p:cNvPicPr>
            <a:picLocks noChangeAspect="1" noChangeArrowheads="1"/>
          </p:cNvPicPr>
          <p:nvPr/>
        </p:nvPicPr>
        <p:blipFill>
          <a:blip r:embed="rId10" cstate="print">
            <a:alphaModFix/>
            <a:extLst>
              <a:ext uri="{28A0092B-C50C-407E-A947-70E740481C1C}">
                <a14:useLocalDpi xmlns:a14="http://schemas.microsoft.com/office/drawing/2010/main" val="0"/>
              </a:ext>
            </a:extLst>
          </a:blip>
          <a:srcRect/>
          <a:stretch>
            <a:fillRect/>
          </a:stretch>
        </p:blipFill>
        <p:spPr bwMode="auto">
          <a:xfrm>
            <a:off x="8685841" y="4100"/>
            <a:ext cx="2022189" cy="8507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descr="A close up of a sign&#10;&#10;Description automatically generated">
            <a:extLst>
              <a:ext uri="{FF2B5EF4-FFF2-40B4-BE49-F238E27FC236}">
                <a16:creationId xmlns:a16="http://schemas.microsoft.com/office/drawing/2014/main" id="{06DF29BD-71EC-4F51-AB3B-0950F5978514}"/>
              </a:ext>
            </a:extLst>
          </p:cNvPr>
          <p:cNvPicPr>
            <a:picLocks noChangeAspect="1"/>
          </p:cNvPicPr>
          <p:nvPr/>
        </p:nvPicPr>
        <p:blipFill>
          <a:blip r:embed="rId11"/>
          <a:stretch>
            <a:fillRect/>
          </a:stretch>
        </p:blipFill>
        <p:spPr>
          <a:xfrm>
            <a:off x="7297387" y="-991"/>
            <a:ext cx="1436915" cy="1436915"/>
          </a:xfrm>
          <a:prstGeom prst="rect">
            <a:avLst/>
          </a:prstGeom>
        </p:spPr>
      </p:pic>
      <p:sp>
        <p:nvSpPr>
          <p:cNvPr id="12" name="TextBox 11">
            <a:extLst>
              <a:ext uri="{FF2B5EF4-FFF2-40B4-BE49-F238E27FC236}">
                <a16:creationId xmlns:a16="http://schemas.microsoft.com/office/drawing/2014/main" id="{807D31E2-E2C1-4BCF-9F5F-EEF167D1C898}"/>
              </a:ext>
            </a:extLst>
          </p:cNvPr>
          <p:cNvSpPr txBox="1"/>
          <p:nvPr/>
        </p:nvSpPr>
        <p:spPr>
          <a:xfrm>
            <a:off x="8435440" y="5377542"/>
            <a:ext cx="2218707" cy="461665"/>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spcBef>
                <a:spcPct val="0"/>
              </a:spcBef>
              <a:spcAft>
                <a:spcPct val="0"/>
              </a:spcAft>
            </a:pPr>
            <a:r>
              <a:rPr lang="en-US" sz="2400" dirty="0">
                <a:solidFill>
                  <a:srgbClr val="000000"/>
                </a:solidFill>
                <a:latin typeface="Arial"/>
                <a:ea typeface="ＭＳ Ｐゴシック"/>
              </a:rPr>
              <a:t>No funds 2021</a:t>
            </a:r>
          </a:p>
        </p:txBody>
      </p:sp>
      <p:pic>
        <p:nvPicPr>
          <p:cNvPr id="14" name="Picture 14" descr="A picture containing icon&#10;&#10;Description automatically generated">
            <a:extLst>
              <a:ext uri="{FF2B5EF4-FFF2-40B4-BE49-F238E27FC236}">
                <a16:creationId xmlns:a16="http://schemas.microsoft.com/office/drawing/2014/main" id="{4C0FBCEF-938F-43C3-8346-229D3A3C3F4A}"/>
              </a:ext>
            </a:extLst>
          </p:cNvPr>
          <p:cNvPicPr>
            <a:picLocks noChangeAspect="1"/>
          </p:cNvPicPr>
          <p:nvPr/>
        </p:nvPicPr>
        <p:blipFill>
          <a:blip r:embed="rId12"/>
          <a:stretch>
            <a:fillRect/>
          </a:stretch>
        </p:blipFill>
        <p:spPr>
          <a:xfrm>
            <a:off x="7841673" y="1862951"/>
            <a:ext cx="2743200" cy="361188"/>
          </a:xfrm>
          <a:prstGeom prst="rect">
            <a:avLst/>
          </a:prstGeom>
        </p:spPr>
      </p:pic>
    </p:spTree>
    <p:extLst>
      <p:ext uri="{BB962C8B-B14F-4D97-AF65-F5344CB8AC3E}">
        <p14:creationId xmlns:p14="http://schemas.microsoft.com/office/powerpoint/2010/main" val="30054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99C8-4E8A-477C-80BD-C30351CB3DCA}"/>
              </a:ext>
            </a:extLst>
          </p:cNvPr>
          <p:cNvSpPr>
            <a:spLocks noGrp="1"/>
          </p:cNvSpPr>
          <p:nvPr>
            <p:ph type="title"/>
          </p:nvPr>
        </p:nvSpPr>
        <p:spPr/>
        <p:txBody>
          <a:bodyPr lIns="91440" tIns="45720" rIns="91440" bIns="45720" anchor="t"/>
          <a:lstStyle/>
          <a:p>
            <a:r>
              <a:rPr lang="en-US" dirty="0">
                <a:latin typeface="Arial"/>
              </a:rPr>
              <a:t>Wellcome Trust</a:t>
            </a:r>
            <a:endParaRPr lang="en-US" dirty="0"/>
          </a:p>
        </p:txBody>
      </p:sp>
      <p:sp>
        <p:nvSpPr>
          <p:cNvPr id="3" name="Content Placeholder 2">
            <a:extLst>
              <a:ext uri="{FF2B5EF4-FFF2-40B4-BE49-F238E27FC236}">
                <a16:creationId xmlns:a16="http://schemas.microsoft.com/office/drawing/2014/main" id="{6145EC19-01D8-45BE-A794-D4B6EF7DD44D}"/>
              </a:ext>
            </a:extLst>
          </p:cNvPr>
          <p:cNvSpPr>
            <a:spLocks noGrp="1"/>
          </p:cNvSpPr>
          <p:nvPr>
            <p:ph sz="quarter" idx="10"/>
          </p:nvPr>
        </p:nvSpPr>
        <p:spPr>
          <a:xfrm>
            <a:off x="2095782" y="1177569"/>
            <a:ext cx="8215661" cy="5187498"/>
          </a:xfrm>
        </p:spPr>
        <p:txBody>
          <a:bodyPr lIns="91440" tIns="45720" rIns="91440" bIns="45720" anchor="t"/>
          <a:lstStyle/>
          <a:p>
            <a:pPr marL="0" indent="0"/>
            <a:r>
              <a:rPr lang="en-US" sz="1800" dirty="0">
                <a:latin typeface="Arial"/>
              </a:rPr>
              <a:t>Original Research Articles Submitted from 1st January 2021</a:t>
            </a:r>
            <a:endParaRPr lang="en-US" sz="1800" dirty="0"/>
          </a:p>
          <a:p>
            <a:pPr marL="342900" indent="-342900">
              <a:buFont typeface="Arial"/>
              <a:buChar char="•"/>
            </a:pPr>
            <a:endParaRPr lang="en-US" sz="1800" dirty="0"/>
          </a:p>
          <a:p>
            <a:pPr marL="342900" indent="-342900">
              <a:buFont typeface="Arial"/>
              <a:buChar char="•"/>
            </a:pPr>
            <a:r>
              <a:rPr lang="en-US" sz="1800" dirty="0">
                <a:latin typeface="Arial"/>
              </a:rPr>
              <a:t>Freely available on PubMed Central</a:t>
            </a:r>
          </a:p>
          <a:p>
            <a:pPr marL="342900" indent="-342900">
              <a:buFont typeface="Arial"/>
              <a:buChar char="•"/>
            </a:pPr>
            <a:r>
              <a:rPr lang="en-US" sz="1800" dirty="0">
                <a:latin typeface="Arial"/>
              </a:rPr>
              <a:t>CC-BY (exception for ND by application)</a:t>
            </a:r>
          </a:p>
          <a:p>
            <a:pPr marL="342900" indent="-342900">
              <a:buFont typeface="Arial"/>
              <a:buChar char="•"/>
            </a:pPr>
            <a:r>
              <a:rPr lang="en-US" sz="1800" dirty="0">
                <a:latin typeface="Arial"/>
              </a:rPr>
              <a:t>Include statement on submission to publisher:</a:t>
            </a:r>
            <a:endParaRPr lang="en-US" sz="1800" dirty="0"/>
          </a:p>
          <a:p>
            <a:pPr marL="342900" indent="-342900">
              <a:buFont typeface="Arial"/>
              <a:buChar char="•"/>
            </a:pPr>
            <a:endParaRPr lang="en-US" sz="1800" dirty="0"/>
          </a:p>
          <a:p>
            <a:pPr marL="0" indent="0"/>
            <a:r>
              <a:rPr lang="en-US" sz="1800" dirty="0">
                <a:latin typeface="Arial"/>
                <a:cs typeface="Arial"/>
              </a:rPr>
              <a:t>'This research was funded in whole, or in part, by the Wellcome Trust [</a:t>
            </a:r>
            <a:r>
              <a:rPr lang="en-US" sz="1800" i="1" dirty="0">
                <a:latin typeface="Arial"/>
                <a:cs typeface="Arial"/>
              </a:rPr>
              <a:t>Grant number</a:t>
            </a:r>
            <a:r>
              <a:rPr lang="en-US" sz="1800" dirty="0">
                <a:latin typeface="Arial"/>
                <a:cs typeface="Arial"/>
              </a:rPr>
              <a:t>]. </a:t>
            </a:r>
            <a:r>
              <a:rPr lang="en-US" sz="1800" b="1" dirty="0">
                <a:latin typeface="Arial"/>
                <a:cs typeface="Arial"/>
              </a:rPr>
              <a:t>For the purpose of Open Access, the author has applied </a:t>
            </a:r>
            <a:r>
              <a:rPr lang="en-US" sz="1800" b="1">
                <a:latin typeface="Arial"/>
                <a:cs typeface="Arial"/>
              </a:rPr>
              <a:t>a CC-BY </a:t>
            </a:r>
            <a:r>
              <a:rPr lang="en-US" sz="1800" b="1" dirty="0">
                <a:latin typeface="Arial"/>
                <a:cs typeface="Arial"/>
              </a:rPr>
              <a:t>public copyright licence to any Author Accepted Manuscript version arising from this submission.</a:t>
            </a:r>
            <a:r>
              <a:rPr lang="en-US" sz="1800" dirty="0">
                <a:latin typeface="Arial"/>
                <a:cs typeface="Arial"/>
              </a:rPr>
              <a:t>' </a:t>
            </a:r>
            <a:endParaRPr lang="en-US" sz="1800" dirty="0">
              <a:latin typeface="Arial"/>
            </a:endParaRPr>
          </a:p>
          <a:p>
            <a:pPr marL="0" indent="0"/>
            <a:endParaRPr lang="en-US" sz="1800" dirty="0"/>
          </a:p>
          <a:p>
            <a:pPr marL="342900" indent="-342900"/>
            <a:r>
              <a:rPr lang="en-US" sz="1800" dirty="0">
                <a:latin typeface="Arial"/>
                <a:cs typeface="Arial"/>
              </a:rPr>
              <a:t>Fund open access journals or those transforming to open access.</a:t>
            </a:r>
            <a:endParaRPr lang="en-US" sz="1800" dirty="0">
              <a:latin typeface="Arial"/>
            </a:endParaRPr>
          </a:p>
          <a:p>
            <a:pPr marL="342900" indent="-342900"/>
            <a:endParaRPr lang="en-US" sz="1800" dirty="0">
              <a:latin typeface="Arial"/>
              <a:cs typeface="Arial"/>
            </a:endParaRPr>
          </a:p>
          <a:p>
            <a:pPr marL="342900" indent="-342900"/>
            <a:r>
              <a:rPr lang="en-US" sz="1800" dirty="0">
                <a:latin typeface="Arial"/>
                <a:cs typeface="Arial"/>
              </a:rPr>
              <a:t>Encouraged to share pre-prints</a:t>
            </a:r>
            <a:endParaRPr lang="en-US" sz="1800" dirty="0">
              <a:cs typeface="Arial"/>
            </a:endParaRPr>
          </a:p>
          <a:p>
            <a:pPr marL="342900" indent="-342900"/>
            <a:endParaRPr lang="en-US" sz="1800" dirty="0">
              <a:cs typeface="Arial"/>
            </a:endParaRPr>
          </a:p>
          <a:p>
            <a:pPr marL="342900" indent="-342900"/>
            <a:r>
              <a:rPr lang="en-US" sz="1800" dirty="0">
                <a:latin typeface="Arial"/>
                <a:cs typeface="Arial"/>
              </a:rPr>
              <a:t>Require open access for books and book chapters.</a:t>
            </a:r>
            <a:endParaRPr lang="en-US" sz="1800" dirty="0">
              <a:cs typeface="Arial"/>
            </a:endParaRPr>
          </a:p>
          <a:p>
            <a:pPr marL="342900" indent="-342900"/>
            <a:endParaRPr lang="en-US" sz="1800" dirty="0">
              <a:cs typeface="Arial"/>
            </a:endParaRPr>
          </a:p>
          <a:p>
            <a:pPr marL="0" indent="0"/>
            <a:br>
              <a:rPr lang="en-US" sz="1800" dirty="0"/>
            </a:br>
            <a:endParaRPr lang="en-US" sz="1800" dirty="0"/>
          </a:p>
        </p:txBody>
      </p:sp>
    </p:spTree>
    <p:extLst>
      <p:ext uri="{BB962C8B-B14F-4D97-AF65-F5344CB8AC3E}">
        <p14:creationId xmlns:p14="http://schemas.microsoft.com/office/powerpoint/2010/main" val="1396951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ICE Building">
            <a:extLst>
              <a:ext uri="{FF2B5EF4-FFF2-40B4-BE49-F238E27FC236}">
                <a16:creationId xmlns:a16="http://schemas.microsoft.com/office/drawing/2014/main" id="{F6FC9A54-CC1A-8748-8A94-EE43A79E8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8" cy="672073"/>
          </a:xfrm>
          <a:prstGeom prst="rect">
            <a:avLst/>
          </a:prstGeom>
        </p:spPr>
        <p:txBody>
          <a:bodyPr/>
          <a:lstStyle/>
          <a:p>
            <a:pPr algn="l"/>
            <a:r>
              <a:rPr lang="en-US" dirty="0">
                <a:solidFill>
                  <a:schemeClr val="tx1"/>
                </a:solidFill>
              </a:rPr>
              <a:t>Publisher Arrangements</a:t>
            </a: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0" indent="0">
              <a:buNone/>
            </a:pPr>
            <a:endParaRPr lang="en-US" kern="0" dirty="0">
              <a:solidFill>
                <a:schemeClr val="tx1"/>
              </a:solidFill>
              <a:latin typeface="Arial" charset="0"/>
              <a:ea typeface="Arial" charset="0"/>
              <a:cs typeface="Arial" charset="0"/>
            </a:endParaRPr>
          </a:p>
        </p:txBody>
      </p:sp>
      <p:pic>
        <p:nvPicPr>
          <p:cNvPr id="6" name="Picture 2" descr="http://www.univie.ac.at/constructivism/journal/logos/logoNieuw.jpg">
            <a:extLst>
              <a:ext uri="{FF2B5EF4-FFF2-40B4-BE49-F238E27FC236}">
                <a16:creationId xmlns:a16="http://schemas.microsoft.com/office/drawing/2014/main" id="{E5A30977-1FA6-4424-BD53-837DDBA61A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427" y="2478393"/>
            <a:ext cx="2646133" cy="10989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blog.openlibhums.org/wp-content/uploads/2015/02/OLH-logoBlue-large-1024x271.jpg">
            <a:extLst>
              <a:ext uri="{FF2B5EF4-FFF2-40B4-BE49-F238E27FC236}">
                <a16:creationId xmlns:a16="http://schemas.microsoft.com/office/drawing/2014/main" id="{19E6C417-46A4-4EF7-8A85-EAD48C1144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0465" y="4601374"/>
            <a:ext cx="2939843" cy="777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c2.staticflickr.com/4/3917/15071901407_bd6b3d33cf.jpg">
            <a:extLst>
              <a:ext uri="{FF2B5EF4-FFF2-40B4-BE49-F238E27FC236}">
                <a16:creationId xmlns:a16="http://schemas.microsoft.com/office/drawing/2014/main" id="{B550323A-6BB7-45EB-8B6F-CE13C322CD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1929" y="4084558"/>
            <a:ext cx="995128" cy="993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fwncwww14.wks.gorlaeus.net/images/home/news/OpenChoice2.jpg">
            <a:extLst>
              <a:ext uri="{FF2B5EF4-FFF2-40B4-BE49-F238E27FC236}">
                <a16:creationId xmlns:a16="http://schemas.microsoft.com/office/drawing/2014/main" id="{A8A1B498-9C13-4FD0-BAF3-028A07F9D7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470" y="2164040"/>
            <a:ext cx="2327059" cy="2149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EAE999-8DE1-42CB-8CF4-A0995675792A}"/>
              </a:ext>
            </a:extLst>
          </p:cNvPr>
          <p:cNvSpPr txBox="1"/>
          <p:nvPr/>
        </p:nvSpPr>
        <p:spPr>
          <a:xfrm>
            <a:off x="195531" y="5601419"/>
            <a:ext cx="11182708" cy="120032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hlinkClick r:id="rId8"/>
              </a:rPr>
              <a:t>https://www.gla.ac.uk/myglasgow/openaccess/howdoimakemypublicationsopenaccess/publisherarrangements/</a:t>
            </a:r>
            <a:endParaRPr lang="en-US" sz="2400" b="1">
              <a:cs typeface="Calibri"/>
            </a:endParaRPr>
          </a:p>
          <a:p>
            <a:endParaRPr lang="en-US" sz="2400" b="1" dirty="0">
              <a:cs typeface="Calibri"/>
            </a:endParaRPr>
          </a:p>
        </p:txBody>
      </p:sp>
    </p:spTree>
    <p:extLst>
      <p:ext uri="{BB962C8B-B14F-4D97-AF65-F5344CB8AC3E}">
        <p14:creationId xmlns:p14="http://schemas.microsoft.com/office/powerpoint/2010/main" val="315536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157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a:cs typeface="Arial" panose="020B0604020202020204" pitchFamily="34" charset="0"/>
              </a:rPr>
              <a:t>Open Access policies for the Research Excellence Framework (REF)</a:t>
            </a:r>
            <a:endParaRPr lang="en-GB" sz="6000" dirty="0"/>
          </a:p>
        </p:txBody>
      </p:sp>
    </p:spTree>
    <p:extLst>
      <p:ext uri="{BB962C8B-B14F-4D97-AF65-F5344CB8AC3E}">
        <p14:creationId xmlns:p14="http://schemas.microsoft.com/office/powerpoint/2010/main" val="359308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400" y="270001"/>
            <a:ext cx="6674400" cy="808523"/>
          </a:xfrm>
        </p:spPr>
        <p:txBody>
          <a:bodyPr/>
          <a:lstStyle/>
          <a:p>
            <a:r>
              <a:rPr lang="en-GB"/>
              <a:t>What is REF?</a:t>
            </a:r>
            <a:endParaRPr lang="en-GB" dirty="0"/>
          </a:p>
        </p:txBody>
      </p:sp>
      <p:sp>
        <p:nvSpPr>
          <p:cNvPr id="5" name="Content Placeholder 4"/>
          <p:cNvSpPr>
            <a:spLocks noGrp="1"/>
          </p:cNvSpPr>
          <p:nvPr>
            <p:ph sz="quarter" idx="10"/>
          </p:nvPr>
        </p:nvSpPr>
        <p:spPr>
          <a:xfrm>
            <a:off x="1977231" y="1253067"/>
            <a:ext cx="8229600" cy="5429087"/>
          </a:xfrm>
        </p:spPr>
        <p:txBody>
          <a:bodyPr/>
          <a:lstStyle/>
          <a:p>
            <a:pPr marL="0" indent="0">
              <a:spcBef>
                <a:spcPts val="600"/>
              </a:spcBef>
              <a:defRPr sz="1800">
                <a:solidFill>
                  <a:srgbClr val="000000"/>
                </a:solidFill>
              </a:defRPr>
            </a:pPr>
            <a:r>
              <a:rPr lang="en-GB" sz="2400" dirty="0">
                <a:latin typeface="Arial"/>
                <a:ea typeface="Arial"/>
                <a:cs typeface="Arial"/>
                <a:sym typeface="Arial"/>
              </a:rPr>
              <a:t>The Research Excellence Framework (REF) is a process of expert review of research outputs across UK universities. The exercise:</a:t>
            </a:r>
          </a:p>
          <a:p>
            <a:pPr marL="342900" indent="-34290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Provides accountability for public spending on research,</a:t>
            </a:r>
          </a:p>
          <a:p>
            <a:pPr marL="342900" indent="-34290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Provides benchmarking for the quality of outputs</a:t>
            </a:r>
          </a:p>
          <a:p>
            <a:pPr marL="342900" indent="-34290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Informs the selective allocation of funding to universities.</a:t>
            </a:r>
          </a:p>
          <a:p>
            <a:pPr marL="0" indent="0">
              <a:spcBef>
                <a:spcPts val="600"/>
              </a:spcBef>
              <a:defRPr sz="1800">
                <a:solidFill>
                  <a:srgbClr val="000000"/>
                </a:solidFill>
              </a:defRPr>
            </a:pPr>
            <a:endParaRPr lang="en-GB" sz="2400" dirty="0">
              <a:latin typeface="Arial"/>
              <a:ea typeface="Arial"/>
              <a:cs typeface="Arial"/>
              <a:sym typeface="Arial"/>
            </a:endParaRPr>
          </a:p>
          <a:p>
            <a:pPr marL="0" indent="0">
              <a:spcBef>
                <a:spcPts val="600"/>
              </a:spcBef>
              <a:defRPr sz="1800">
                <a:solidFill>
                  <a:srgbClr val="000000"/>
                </a:solidFill>
              </a:defRPr>
            </a:pPr>
            <a:r>
              <a:rPr lang="en-GB" sz="2400" dirty="0">
                <a:latin typeface="Arial"/>
                <a:ea typeface="Arial"/>
                <a:cs typeface="Arial"/>
                <a:sym typeface="Arial"/>
              </a:rPr>
              <a:t>For each submission, three distinct elements are assessed: the quality of </a:t>
            </a:r>
            <a:r>
              <a:rPr lang="en-GB" sz="2400" b="1" dirty="0">
                <a:latin typeface="Arial"/>
                <a:ea typeface="Arial"/>
                <a:cs typeface="Arial"/>
                <a:sym typeface="Arial"/>
              </a:rPr>
              <a:t>outputs</a:t>
            </a:r>
            <a:r>
              <a:rPr lang="en-GB" sz="2400" dirty="0">
                <a:latin typeface="Arial"/>
                <a:ea typeface="Arial"/>
                <a:cs typeface="Arial"/>
                <a:sym typeface="Arial"/>
              </a:rPr>
              <a:t> (e.g. publications, performances, and exhibitions), their </a:t>
            </a:r>
            <a:r>
              <a:rPr lang="en-GB" sz="2400" b="1" dirty="0">
                <a:latin typeface="Arial"/>
                <a:ea typeface="Arial"/>
                <a:cs typeface="Arial"/>
                <a:sym typeface="Arial"/>
              </a:rPr>
              <a:t>impact</a:t>
            </a:r>
            <a:r>
              <a:rPr lang="en-GB" sz="2400" dirty="0">
                <a:latin typeface="Arial"/>
                <a:ea typeface="Arial"/>
                <a:cs typeface="Arial"/>
                <a:sym typeface="Arial"/>
              </a:rPr>
              <a:t> beyond academia, and the </a:t>
            </a:r>
            <a:r>
              <a:rPr lang="en-GB" sz="2400" b="1" dirty="0">
                <a:latin typeface="Arial"/>
                <a:ea typeface="Arial"/>
                <a:cs typeface="Arial"/>
                <a:sym typeface="Arial"/>
              </a:rPr>
              <a:t>environment</a:t>
            </a:r>
            <a:r>
              <a:rPr lang="en-GB" sz="2400" dirty="0">
                <a:latin typeface="Arial"/>
                <a:ea typeface="Arial"/>
                <a:cs typeface="Arial"/>
                <a:sym typeface="Arial"/>
              </a:rPr>
              <a:t> that supports research. </a:t>
            </a:r>
          </a:p>
          <a:p>
            <a:pPr marL="0" indent="0">
              <a:spcBef>
                <a:spcPts val="600"/>
              </a:spcBef>
              <a:defRPr sz="1800">
                <a:solidFill>
                  <a:srgbClr val="000000"/>
                </a:solidFill>
              </a:defRPr>
            </a:pPr>
            <a:r>
              <a:rPr lang="en-GB" sz="2400" b="1" dirty="0">
                <a:solidFill>
                  <a:srgbClr val="FF0000"/>
                </a:solidFill>
                <a:latin typeface="Arial"/>
                <a:ea typeface="Arial"/>
                <a:cs typeface="Arial"/>
                <a:sym typeface="Arial"/>
              </a:rPr>
              <a:t>Articles and conference proceedings submitted to REF must be open access! </a:t>
            </a:r>
            <a:r>
              <a:rPr lang="en-GB" sz="1800" dirty="0">
                <a:hlinkClick r:id="rId3"/>
              </a:rPr>
              <a:t>https://www.ref.ac.uk/about/what-is-the-ref/</a:t>
            </a:r>
            <a:endParaRPr lang="en-GB" sz="2400" dirty="0">
              <a:latin typeface="Arial"/>
              <a:ea typeface="Arial"/>
              <a:cs typeface="Arial"/>
              <a:sym typeface="Arial"/>
            </a:endParaRPr>
          </a:p>
        </p:txBody>
      </p:sp>
    </p:spTree>
    <p:extLst>
      <p:ext uri="{BB962C8B-B14F-4D97-AF65-F5344CB8AC3E}">
        <p14:creationId xmlns:p14="http://schemas.microsoft.com/office/powerpoint/2010/main" val="2556168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400" y="173190"/>
            <a:ext cx="6674400" cy="1143000"/>
          </a:xfrm>
        </p:spPr>
        <p:txBody>
          <a:bodyPr/>
          <a:lstStyle/>
          <a:p>
            <a:r>
              <a:rPr lang="en-GB" sz="3600" dirty="0"/>
              <a:t>REF Open Access Policy</a:t>
            </a:r>
          </a:p>
        </p:txBody>
      </p:sp>
      <p:sp>
        <p:nvSpPr>
          <p:cNvPr id="3" name="Content Placeholder 2"/>
          <p:cNvSpPr>
            <a:spLocks noGrp="1"/>
          </p:cNvSpPr>
          <p:nvPr>
            <p:ph sz="quarter" idx="10"/>
          </p:nvPr>
        </p:nvSpPr>
        <p:spPr>
          <a:xfrm>
            <a:off x="1981200" y="1557867"/>
            <a:ext cx="8229600" cy="5069356"/>
          </a:xfrm>
        </p:spPr>
        <p:txBody>
          <a:bodyPr lIns="91440" tIns="45720" rIns="91440" bIns="45720" anchor="t"/>
          <a:lstStyle/>
          <a:p>
            <a:pPr marL="0" indent="0">
              <a:spcBef>
                <a:spcPts val="1200"/>
              </a:spcBef>
              <a:defRPr sz="1800">
                <a:solidFill>
                  <a:srgbClr val="000000"/>
                </a:solidFill>
              </a:defRPr>
            </a:pPr>
            <a:r>
              <a:rPr lang="en-GB" sz="1800" b="1" dirty="0">
                <a:solidFill>
                  <a:schemeClr val="tx1"/>
                </a:solidFill>
                <a:latin typeface="Arial"/>
                <a:ea typeface="Arial"/>
                <a:cs typeface="Arial"/>
                <a:sym typeface="Arial"/>
              </a:rPr>
              <a:t>Applies to </a:t>
            </a:r>
            <a:r>
              <a:rPr lang="en-GB" sz="1800" b="1">
                <a:solidFill>
                  <a:schemeClr val="tx1"/>
                </a:solidFill>
                <a:latin typeface="Arial"/>
                <a:ea typeface="Arial"/>
                <a:cs typeface="Arial"/>
                <a:sym typeface="Arial"/>
              </a:rPr>
              <a:t>articles and conference proceedings</a:t>
            </a:r>
            <a:endParaRPr lang="en-GB" sz="1800" b="1">
              <a:solidFill>
                <a:schemeClr val="tx1"/>
              </a:solidFill>
              <a:latin typeface="Arial"/>
              <a:ea typeface="Arial"/>
              <a:cs typeface="Arial"/>
            </a:endParaRPr>
          </a:p>
          <a:p>
            <a:pPr marL="0" indent="0">
              <a:spcBef>
                <a:spcPts val="1200"/>
              </a:spcBef>
              <a:defRPr sz="1800">
                <a:solidFill>
                  <a:srgbClr val="000000"/>
                </a:solidFill>
              </a:defRPr>
            </a:pPr>
            <a:r>
              <a:rPr lang="en-GB" sz="1800" dirty="0"/>
              <a:t>The output must have been deposited in a repository as soon after the point of </a:t>
            </a:r>
            <a:r>
              <a:rPr lang="en-GB" sz="1800" b="1" dirty="0"/>
              <a:t>acceptance</a:t>
            </a:r>
            <a:r>
              <a:rPr lang="en-GB" sz="1800" b="1" dirty="0">
                <a:solidFill>
                  <a:srgbClr val="C00000"/>
                </a:solidFill>
              </a:rPr>
              <a:t>*</a:t>
            </a:r>
            <a:r>
              <a:rPr lang="en-GB" sz="1800" b="1" dirty="0"/>
              <a:t> </a:t>
            </a:r>
            <a:r>
              <a:rPr lang="en-GB" sz="1800" dirty="0"/>
              <a:t>as possible, and no later than </a:t>
            </a:r>
            <a:r>
              <a:rPr lang="en-GB" sz="1800" b="1" dirty="0"/>
              <a:t>three months </a:t>
            </a:r>
            <a:r>
              <a:rPr lang="en-GB" sz="1800" dirty="0"/>
              <a:t>after this date.</a:t>
            </a:r>
            <a:endParaRPr lang="en-GB" sz="1800" dirty="0">
              <a:latin typeface="Arial"/>
              <a:ea typeface="Arial"/>
              <a:cs typeface="Arial"/>
              <a:sym typeface="Arial"/>
            </a:endParaRPr>
          </a:p>
          <a:p>
            <a:pPr marL="457200" indent="-457200">
              <a:spcBef>
                <a:spcPts val="1200"/>
              </a:spcBef>
              <a:buFont typeface="Arial" panose="020B0604020202020204" pitchFamily="34" charset="0"/>
              <a:buChar char="•"/>
              <a:defRPr sz="1800">
                <a:solidFill>
                  <a:srgbClr val="000000"/>
                </a:solidFill>
              </a:defRPr>
            </a:pPr>
            <a:r>
              <a:rPr lang="en-GB" sz="1800" dirty="0">
                <a:latin typeface="Arial"/>
                <a:ea typeface="Arial"/>
                <a:cs typeface="Arial"/>
                <a:sym typeface="Arial"/>
              </a:rPr>
              <a:t>Author Accepted manuscript – </a:t>
            </a:r>
            <a:r>
              <a:rPr lang="en-GB" sz="1800" b="1" dirty="0">
                <a:latin typeface="Arial"/>
                <a:ea typeface="Arial"/>
                <a:cs typeface="Arial"/>
                <a:sym typeface="Arial"/>
              </a:rPr>
              <a:t>final agreed text </a:t>
            </a:r>
            <a:r>
              <a:rPr lang="en-GB" sz="1800" dirty="0">
                <a:latin typeface="Arial"/>
                <a:ea typeface="Arial"/>
                <a:cs typeface="Arial"/>
                <a:sym typeface="Arial"/>
              </a:rPr>
              <a:t>before publisher adds </a:t>
            </a:r>
            <a:r>
              <a:rPr lang="en-GB" sz="1800">
                <a:latin typeface="Arial"/>
                <a:ea typeface="Arial"/>
                <a:cs typeface="Arial"/>
                <a:sym typeface="Arial"/>
              </a:rPr>
              <a:t>logos and mark-up*</a:t>
            </a:r>
            <a:endParaRPr lang="en-GB" sz="1800">
              <a:latin typeface="Arial"/>
              <a:ea typeface="Arial"/>
              <a:cs typeface="Arial"/>
            </a:endParaRPr>
          </a:p>
          <a:p>
            <a:pPr marL="0" indent="0">
              <a:spcBef>
                <a:spcPts val="1200"/>
              </a:spcBef>
              <a:defRPr sz="1800">
                <a:solidFill>
                  <a:srgbClr val="000000"/>
                </a:solidFill>
              </a:defRPr>
            </a:pPr>
            <a:endParaRPr lang="en-GB" sz="1800" dirty="0">
              <a:latin typeface="Arial"/>
              <a:ea typeface="Arial"/>
              <a:cs typeface="Arial"/>
            </a:endParaRPr>
          </a:p>
          <a:p>
            <a:pPr marL="0" indent="0">
              <a:spcBef>
                <a:spcPts val="1200"/>
              </a:spcBef>
              <a:defRPr sz="1800">
                <a:solidFill>
                  <a:srgbClr val="000000"/>
                </a:solidFill>
              </a:defRPr>
            </a:pPr>
            <a:r>
              <a:rPr lang="en-GB" sz="1800" dirty="0">
                <a:latin typeface="Arial"/>
                <a:ea typeface="Arial"/>
                <a:cs typeface="Arial"/>
                <a:sym typeface="Arial"/>
              </a:rPr>
              <a:t>The author is responsible for ensuring that this policy is followed.</a:t>
            </a:r>
          </a:p>
          <a:p>
            <a:pPr marL="0" indent="0">
              <a:spcBef>
                <a:spcPts val="1200"/>
              </a:spcBef>
              <a:defRPr sz="1800">
                <a:solidFill>
                  <a:srgbClr val="000000"/>
                </a:solidFill>
              </a:defRPr>
            </a:pPr>
            <a:r>
              <a:rPr lang="en-GB" sz="1800">
                <a:latin typeface="Arial"/>
                <a:ea typeface="Arial"/>
                <a:cs typeface="Arial"/>
                <a:sym typeface="Arial"/>
              </a:rPr>
              <a:t>There are limited exceptions.</a:t>
            </a:r>
            <a:endParaRPr lang="en-GB" sz="1800">
              <a:latin typeface="Arial"/>
              <a:ea typeface="Arial"/>
              <a:cs typeface="Arial"/>
            </a:endParaRPr>
          </a:p>
          <a:p>
            <a:pPr marL="0" indent="0">
              <a:spcBef>
                <a:spcPts val="1200"/>
              </a:spcBef>
              <a:defRPr sz="1800">
                <a:solidFill>
                  <a:srgbClr val="000000"/>
                </a:solidFill>
              </a:defRPr>
            </a:pPr>
            <a:endParaRPr lang="en-GB" sz="1800" dirty="0">
              <a:latin typeface="Arial"/>
              <a:ea typeface="Arial"/>
              <a:cs typeface="Arial"/>
              <a:sym typeface="Arial"/>
            </a:endParaRPr>
          </a:p>
          <a:p>
            <a:pPr marL="342900" indent="-342900"/>
            <a:endParaRPr lang="en-GB" sz="1800" dirty="0"/>
          </a:p>
          <a:p>
            <a:pPr marL="342900" indent="-342900"/>
            <a:r>
              <a:rPr lang="en-GB" sz="1800" dirty="0"/>
              <a:t>	</a:t>
            </a:r>
            <a:r>
              <a:rPr lang="en-GB" sz="1800" dirty="0">
                <a:solidFill>
                  <a:schemeClr val="tx1">
                    <a:lumMod val="50000"/>
                    <a:lumOff val="50000"/>
                  </a:schemeClr>
                </a:solidFill>
              </a:rPr>
              <a:t>*final acceptance - all changes made and ready to typeset – not the date that the publisher says they will publish subject to amendments</a:t>
            </a:r>
          </a:p>
        </p:txBody>
      </p:sp>
    </p:spTree>
    <p:extLst>
      <p:ext uri="{BB962C8B-B14F-4D97-AF65-F5344CB8AC3E}">
        <p14:creationId xmlns:p14="http://schemas.microsoft.com/office/powerpoint/2010/main" val="196894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400" y="173190"/>
            <a:ext cx="6674400" cy="1143000"/>
          </a:xfrm>
        </p:spPr>
        <p:txBody>
          <a:bodyPr/>
          <a:lstStyle/>
          <a:p>
            <a:r>
              <a:rPr lang="en-GB" sz="3600" dirty="0"/>
              <a:t>REF Eligibility – </a:t>
            </a:r>
            <a:br>
              <a:rPr lang="en-GB" sz="3600" dirty="0"/>
            </a:br>
            <a:r>
              <a:rPr lang="en-GB" sz="3600" dirty="0"/>
              <a:t>The Library can help</a:t>
            </a:r>
          </a:p>
        </p:txBody>
      </p:sp>
      <p:sp>
        <p:nvSpPr>
          <p:cNvPr id="3" name="Content Placeholder 2"/>
          <p:cNvSpPr>
            <a:spLocks noGrp="1"/>
          </p:cNvSpPr>
          <p:nvPr>
            <p:ph sz="quarter" idx="10"/>
          </p:nvPr>
        </p:nvSpPr>
        <p:spPr/>
        <p:txBody>
          <a:bodyPr lIns="91440" tIns="45720" rIns="91440" bIns="45720" anchor="t"/>
          <a:lstStyle/>
          <a:p>
            <a:pPr marL="530860" indent="-530860">
              <a:lnSpc>
                <a:spcPct val="80000"/>
              </a:lnSpc>
              <a:spcBef>
                <a:spcPts val="1200"/>
              </a:spcBef>
              <a:defRPr sz="1800">
                <a:solidFill>
                  <a:srgbClr val="000000"/>
                </a:solidFill>
              </a:defRPr>
            </a:pPr>
            <a:endParaRPr lang="en-GB" sz="2800" dirty="0">
              <a:latin typeface="Arial"/>
              <a:ea typeface="Arial"/>
              <a:cs typeface="Arial"/>
            </a:endParaRPr>
          </a:p>
          <a:p>
            <a:pPr marL="530860" indent="-530860">
              <a:lnSpc>
                <a:spcPct val="80000"/>
              </a:lnSpc>
              <a:spcBef>
                <a:spcPts val="2400"/>
              </a:spcBef>
              <a:defRPr sz="1800">
                <a:solidFill>
                  <a:srgbClr val="000000"/>
                </a:solidFill>
              </a:defRPr>
            </a:pPr>
            <a:r>
              <a:rPr lang="en-GB" sz="2800" dirty="0">
                <a:latin typeface="Arial"/>
                <a:ea typeface="Arial"/>
                <a:cs typeface="Arial"/>
                <a:sym typeface="Arial"/>
              </a:rPr>
              <a:t>REF accepts embargo periods:</a:t>
            </a:r>
            <a:endParaRPr lang="en-GB" sz="2800" dirty="0">
              <a:latin typeface="Arial"/>
              <a:ea typeface="Arial"/>
              <a:cs typeface="Arial"/>
            </a:endParaRPr>
          </a:p>
          <a:p>
            <a:pPr marL="457200" indent="-457200">
              <a:lnSpc>
                <a:spcPct val="80000"/>
              </a:lnSpc>
              <a:spcBef>
                <a:spcPts val="1500"/>
              </a:spcBef>
              <a:buFont typeface="Arial" panose="020B0604020202020204" pitchFamily="34" charset="0"/>
              <a:buChar char="•"/>
              <a:defRPr sz="1800">
                <a:solidFill>
                  <a:srgbClr val="000000"/>
                </a:solidFill>
              </a:defRPr>
            </a:pPr>
            <a:r>
              <a:rPr lang="en-GB" sz="2400" dirty="0">
                <a:latin typeface="Arial"/>
                <a:ea typeface="Arial"/>
                <a:cs typeface="Arial"/>
                <a:sym typeface="Arial"/>
              </a:rPr>
              <a:t>12 months for Science, Technology and Medicine</a:t>
            </a:r>
          </a:p>
          <a:p>
            <a:pPr marL="457200" indent="-457200">
              <a:lnSpc>
                <a:spcPct val="80000"/>
              </a:lnSpc>
              <a:spcBef>
                <a:spcPts val="1500"/>
              </a:spcBef>
              <a:buFont typeface="Arial" panose="020B0604020202020204" pitchFamily="34" charset="0"/>
              <a:buChar char="•"/>
              <a:defRPr sz="1800">
                <a:solidFill>
                  <a:srgbClr val="000000"/>
                </a:solidFill>
              </a:defRPr>
            </a:pPr>
            <a:r>
              <a:rPr lang="en-GB" sz="2400" dirty="0">
                <a:latin typeface="Arial"/>
                <a:ea typeface="Arial"/>
                <a:cs typeface="Arial"/>
                <a:sym typeface="Arial"/>
              </a:rPr>
              <a:t>24 months for Arts and Social Sciences</a:t>
            </a:r>
          </a:p>
          <a:p>
            <a:pPr marL="457200" indent="-457200">
              <a:lnSpc>
                <a:spcPct val="80000"/>
              </a:lnSpc>
              <a:spcBef>
                <a:spcPts val="1500"/>
              </a:spcBef>
              <a:buFont typeface="Arial" panose="020B0604020202020204" pitchFamily="34" charset="0"/>
              <a:buChar char="•"/>
              <a:defRPr sz="1800">
                <a:solidFill>
                  <a:srgbClr val="000000"/>
                </a:solidFill>
              </a:defRPr>
            </a:pPr>
            <a:endParaRPr lang="en-GB" sz="2400" dirty="0">
              <a:cs typeface="Arial"/>
            </a:endParaRPr>
          </a:p>
          <a:p>
            <a:pPr marL="0" indent="0">
              <a:lnSpc>
                <a:spcPct val="80000"/>
              </a:lnSpc>
              <a:spcBef>
                <a:spcPts val="1500"/>
              </a:spcBef>
              <a:defRPr sz="1800">
                <a:solidFill>
                  <a:srgbClr val="000000"/>
                </a:solidFill>
              </a:defRPr>
            </a:pPr>
            <a:r>
              <a:rPr lang="en-GB" sz="2400" dirty="0">
                <a:latin typeface="Arial"/>
                <a:cs typeface="Arial"/>
              </a:rPr>
              <a:t>If the library have been notified and the author has provided the accepted </a:t>
            </a:r>
            <a:r>
              <a:rPr lang="en-GB" sz="2400">
                <a:latin typeface="Arial"/>
                <a:cs typeface="Arial"/>
              </a:rPr>
              <a:t>manuscript the library can release the full text after any publisher embargo.</a:t>
            </a:r>
            <a:endParaRPr lang="en-GB" sz="2400" dirty="0">
              <a:cs typeface="Arial"/>
            </a:endParaRPr>
          </a:p>
          <a:p>
            <a:pPr marL="342900" indent="-342900">
              <a:defRPr sz="1800">
                <a:solidFill>
                  <a:srgbClr val="000000"/>
                </a:solidFill>
              </a:defRPr>
            </a:pPr>
            <a:endParaRPr lang="en-GB" dirty="0"/>
          </a:p>
        </p:txBody>
      </p:sp>
    </p:spTree>
    <p:extLst>
      <p:ext uri="{BB962C8B-B14F-4D97-AF65-F5344CB8AC3E}">
        <p14:creationId xmlns:p14="http://schemas.microsoft.com/office/powerpoint/2010/main" val="7290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400" y="610821"/>
            <a:ext cx="6674400" cy="533136"/>
          </a:xfrm>
        </p:spPr>
        <p:txBody>
          <a:bodyPr/>
          <a:lstStyle/>
          <a:p>
            <a:r>
              <a:rPr lang="en-GB" sz="3200" dirty="0"/>
              <a:t>What is open access?</a:t>
            </a:r>
          </a:p>
        </p:txBody>
      </p:sp>
      <p:sp>
        <p:nvSpPr>
          <p:cNvPr id="8" name="Rectangle 7">
            <a:extLst>
              <a:ext uri="{FF2B5EF4-FFF2-40B4-BE49-F238E27FC236}">
                <a16:creationId xmlns:a16="http://schemas.microsoft.com/office/drawing/2014/main" id="{45276377-0780-4B85-8721-88287D067947}"/>
              </a:ext>
            </a:extLst>
          </p:cNvPr>
          <p:cNvSpPr/>
          <p:nvPr/>
        </p:nvSpPr>
        <p:spPr>
          <a:xfrm>
            <a:off x="1746740" y="1147532"/>
            <a:ext cx="8921261" cy="5724644"/>
          </a:xfrm>
          <a:prstGeom prst="rect">
            <a:avLst/>
          </a:prstGeom>
        </p:spPr>
        <p:txBody>
          <a:bodyPr wrap="square">
            <a:spAutoFit/>
          </a:bodyPr>
          <a:lstStyle/>
          <a:p>
            <a:pPr fontAlgn="base">
              <a:spcBef>
                <a:spcPct val="0"/>
              </a:spcBef>
              <a:spcAft>
                <a:spcPct val="0"/>
              </a:spcAft>
            </a:pPr>
            <a:r>
              <a:rPr lang="en-GB" sz="2400" b="1" dirty="0">
                <a:solidFill>
                  <a:srgbClr val="000000"/>
                </a:solidFill>
                <a:latin typeface="Arial" charset="0"/>
                <a:ea typeface="ＭＳ Ｐゴシック" charset="0"/>
              </a:rPr>
              <a:t>Open Access </a:t>
            </a:r>
            <a:r>
              <a:rPr lang="en-GB" sz="2400" dirty="0">
                <a:solidFill>
                  <a:srgbClr val="000000"/>
                </a:solidFill>
                <a:latin typeface="Arial" charset="0"/>
                <a:ea typeface="ＭＳ Ｐゴシック" charset="0"/>
              </a:rPr>
              <a:t>is the principle that a research output should be presented in a form that allows anyone with internet access to search electronically within the text, read it and download it without charge.</a:t>
            </a:r>
          </a:p>
          <a:p>
            <a:pPr fontAlgn="base">
              <a:spcBef>
                <a:spcPct val="0"/>
              </a:spcBef>
              <a:spcAft>
                <a:spcPct val="0"/>
              </a:spcAft>
            </a:pPr>
            <a:endParaRPr lang="en-GB" sz="2400" dirty="0">
              <a:solidFill>
                <a:srgbClr val="000000"/>
              </a:solidFill>
              <a:latin typeface="Arial" charset="0"/>
              <a:ea typeface="ＭＳ Ｐゴシック" charset="0"/>
            </a:endParaRPr>
          </a:p>
          <a:p>
            <a:pPr fontAlgn="base">
              <a:spcBef>
                <a:spcPct val="0"/>
              </a:spcBef>
              <a:spcAft>
                <a:spcPct val="0"/>
              </a:spcAft>
            </a:pPr>
            <a:r>
              <a:rPr lang="en-GB" sz="2400" dirty="0">
                <a:solidFill>
                  <a:srgbClr val="000000"/>
                </a:solidFill>
                <a:latin typeface="Arial" charset="0"/>
                <a:ea typeface="ＭＳ Ｐゴシック" charset="0"/>
              </a:rPr>
              <a:t>The copyright holder of an output can make it open access by applying an </a:t>
            </a:r>
            <a:r>
              <a:rPr lang="en-GB" sz="2400" b="1" dirty="0">
                <a:solidFill>
                  <a:srgbClr val="000000"/>
                </a:solidFill>
                <a:latin typeface="Arial" charset="0"/>
                <a:ea typeface="ＭＳ Ｐゴシック" charset="0"/>
              </a:rPr>
              <a:t>open access licence</a:t>
            </a:r>
            <a:r>
              <a:rPr lang="en-GB" sz="2400" dirty="0">
                <a:solidFill>
                  <a:srgbClr val="000000"/>
                </a:solidFill>
                <a:latin typeface="Arial" charset="0"/>
                <a:ea typeface="ＭＳ Ｐゴシック" charset="0"/>
              </a:rPr>
              <a:t> to it. </a:t>
            </a:r>
          </a:p>
          <a:p>
            <a:pPr fontAlgn="base">
              <a:spcBef>
                <a:spcPct val="0"/>
              </a:spcBef>
              <a:spcAft>
                <a:spcPct val="0"/>
              </a:spcAft>
            </a:pPr>
            <a:endParaRPr lang="en-GB" sz="2400" b="1" dirty="0">
              <a:solidFill>
                <a:srgbClr val="000000"/>
              </a:solidFill>
              <a:latin typeface="Arial" charset="0"/>
              <a:ea typeface="ＭＳ Ｐゴシック" charset="0"/>
            </a:endParaRPr>
          </a:p>
          <a:p>
            <a:pPr fontAlgn="base">
              <a:spcBef>
                <a:spcPct val="0"/>
              </a:spcBef>
              <a:spcAft>
                <a:spcPct val="0"/>
              </a:spcAft>
            </a:pPr>
            <a:r>
              <a:rPr lang="en-GB" sz="2400" dirty="0">
                <a:solidFill>
                  <a:srgbClr val="000000"/>
                </a:solidFill>
                <a:latin typeface="Arial" charset="0"/>
                <a:ea typeface="ＭＳ Ｐゴシック" charset="0"/>
              </a:rPr>
              <a:t>For example, a journal article or dataset with an open access licence can be accessed by anyone, and </a:t>
            </a:r>
          </a:p>
          <a:p>
            <a:pPr fontAlgn="base">
              <a:spcBef>
                <a:spcPct val="0"/>
              </a:spcBef>
              <a:spcAft>
                <a:spcPct val="0"/>
              </a:spcAft>
            </a:pPr>
            <a:r>
              <a:rPr lang="en-GB" sz="2400" dirty="0">
                <a:solidFill>
                  <a:srgbClr val="000000"/>
                </a:solidFill>
                <a:latin typeface="Arial" charset="0"/>
                <a:ea typeface="ＭＳ Ｐゴシック" charset="0"/>
              </a:rPr>
              <a:t>there will be no (or very few*) restrictions on </a:t>
            </a:r>
          </a:p>
          <a:p>
            <a:pPr fontAlgn="base">
              <a:spcBef>
                <a:spcPct val="0"/>
              </a:spcBef>
              <a:spcAft>
                <a:spcPct val="0"/>
              </a:spcAft>
            </a:pPr>
            <a:r>
              <a:rPr lang="en-GB" sz="2400" dirty="0">
                <a:solidFill>
                  <a:srgbClr val="000000"/>
                </a:solidFill>
                <a:latin typeface="Arial" charset="0"/>
                <a:ea typeface="ＭＳ Ｐゴシック" charset="0"/>
              </a:rPr>
              <a:t>How people can reuse the item.</a:t>
            </a:r>
          </a:p>
          <a:p>
            <a:pPr fontAlgn="base">
              <a:spcBef>
                <a:spcPct val="0"/>
              </a:spcBef>
              <a:spcAft>
                <a:spcPct val="0"/>
              </a:spcAft>
            </a:pPr>
            <a:endParaRPr lang="en-GB" sz="2400" dirty="0">
              <a:solidFill>
                <a:srgbClr val="000000"/>
              </a:solidFill>
              <a:latin typeface="Arial" charset="0"/>
              <a:ea typeface="ＭＳ Ｐゴシック" charset="0"/>
            </a:endParaRPr>
          </a:p>
          <a:p>
            <a:pPr fontAlgn="base">
              <a:spcBef>
                <a:spcPct val="0"/>
              </a:spcBef>
              <a:spcAft>
                <a:spcPct val="0"/>
              </a:spcAft>
            </a:pPr>
            <a:r>
              <a:rPr lang="en-GB" dirty="0">
                <a:solidFill>
                  <a:srgbClr val="000000">
                    <a:lumMod val="50000"/>
                    <a:lumOff val="50000"/>
                  </a:srgbClr>
                </a:solidFill>
                <a:latin typeface="Arial" charset="0"/>
                <a:ea typeface="ＭＳ Ｐゴシック" charset="0"/>
              </a:rPr>
              <a:t>*Common restrictions include: the author must be </a:t>
            </a:r>
          </a:p>
          <a:p>
            <a:pPr fontAlgn="base">
              <a:spcBef>
                <a:spcPct val="0"/>
              </a:spcBef>
              <a:spcAft>
                <a:spcPct val="0"/>
              </a:spcAft>
            </a:pPr>
            <a:r>
              <a:rPr lang="en-GB" dirty="0">
                <a:solidFill>
                  <a:srgbClr val="000000">
                    <a:lumMod val="50000"/>
                    <a:lumOff val="50000"/>
                  </a:srgbClr>
                </a:solidFill>
                <a:latin typeface="Arial" charset="0"/>
                <a:ea typeface="ＭＳ Ｐゴシック" charset="0"/>
              </a:rPr>
              <a:t>acknowledged; any derivative work must also be </a:t>
            </a:r>
          </a:p>
          <a:p>
            <a:pPr fontAlgn="base">
              <a:spcBef>
                <a:spcPct val="0"/>
              </a:spcBef>
              <a:spcAft>
                <a:spcPct val="0"/>
              </a:spcAft>
            </a:pPr>
            <a:r>
              <a:rPr lang="en-GB" dirty="0">
                <a:solidFill>
                  <a:srgbClr val="000000">
                    <a:lumMod val="50000"/>
                    <a:lumOff val="50000"/>
                  </a:srgbClr>
                </a:solidFill>
                <a:latin typeface="Arial" charset="0"/>
                <a:ea typeface="ＭＳ Ｐゴシック" charset="0"/>
              </a:rPr>
              <a:t>open access; only non-commercial reuse permitted.</a:t>
            </a:r>
          </a:p>
        </p:txBody>
      </p:sp>
      <p:pic>
        <p:nvPicPr>
          <p:cNvPr id="4" name="Picture 3" descr="A close up of a sign&#10;&#10;Description automatically generated">
            <a:extLst>
              <a:ext uri="{FF2B5EF4-FFF2-40B4-BE49-F238E27FC236}">
                <a16:creationId xmlns:a16="http://schemas.microsoft.com/office/drawing/2014/main" id="{49AF3A87-86F0-4F78-9B74-055E26380E9D}"/>
              </a:ext>
            </a:extLst>
          </p:cNvPr>
          <p:cNvPicPr>
            <a:picLocks noChangeAspect="1"/>
          </p:cNvPicPr>
          <p:nvPr/>
        </p:nvPicPr>
        <p:blipFill>
          <a:blip r:embed="rId3"/>
          <a:stretch>
            <a:fillRect/>
          </a:stretch>
        </p:blipFill>
        <p:spPr>
          <a:xfrm>
            <a:off x="8067676" y="4551181"/>
            <a:ext cx="2143125" cy="2143125"/>
          </a:xfrm>
          <a:prstGeom prst="rect">
            <a:avLst/>
          </a:prstGeom>
        </p:spPr>
      </p:pic>
    </p:spTree>
    <p:extLst>
      <p:ext uri="{BB962C8B-B14F-4D97-AF65-F5344CB8AC3E}">
        <p14:creationId xmlns:p14="http://schemas.microsoft.com/office/powerpoint/2010/main" val="1267477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earchers at the Kelvin Hall">
            <a:extLst>
              <a:ext uri="{FF2B5EF4-FFF2-40B4-BE49-F238E27FC236}">
                <a16:creationId xmlns:a16="http://schemas.microsoft.com/office/drawing/2014/main" id="{50FFF2EB-66F5-C04C-BC5F-8F1E93ADE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7192656" cy="4112828"/>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2" y="1604800"/>
            <a:ext cx="6655455" cy="672073"/>
          </a:xfrm>
          <a:prstGeom prst="rect">
            <a:avLst/>
          </a:prstGeom>
        </p:spPr>
        <p:txBody>
          <a:bodyPr/>
          <a:lstStyle/>
          <a:p>
            <a:pPr algn="l"/>
            <a:r>
              <a:rPr lang="en-US" dirty="0">
                <a:solidFill>
                  <a:schemeClr val="tx1"/>
                </a:solidFill>
              </a:rPr>
              <a:t>What do researchers need to do?</a:t>
            </a:r>
          </a:p>
        </p:txBody>
      </p:sp>
      <p:sp>
        <p:nvSpPr>
          <p:cNvPr id="6" name="Content Placeholder 2"/>
          <p:cNvSpPr>
            <a:spLocks noGrp="1"/>
          </p:cNvSpPr>
          <p:nvPr>
            <p:ph idx="4294967295"/>
          </p:nvPr>
        </p:nvSpPr>
        <p:spPr>
          <a:xfrm>
            <a:off x="750932" y="2180864"/>
            <a:ext cx="7194889" cy="3851802"/>
          </a:xfrm>
          <a:prstGeom prst="rect">
            <a:avLst/>
          </a:prstGeom>
        </p:spPr>
        <p:txBody>
          <a:bodyPr>
            <a:noAutofit/>
          </a:bodyPr>
          <a:lstStyle/>
          <a:p>
            <a:pPr>
              <a:spcBef>
                <a:spcPts val="600"/>
              </a:spcBef>
              <a:defRPr sz="1800">
                <a:solidFill>
                  <a:srgbClr val="000000"/>
                </a:solidFill>
              </a:defRPr>
            </a:pPr>
            <a:r>
              <a:rPr lang="en-GB" sz="2000" dirty="0"/>
              <a:t>When a paper is accepted, make sure it is added to Enlighten:</a:t>
            </a:r>
          </a:p>
          <a:p>
            <a:pPr marL="285750" indent="-285750">
              <a:spcBef>
                <a:spcPts val="600"/>
              </a:spcBef>
              <a:buFont typeface="Arial" panose="020B0604020202020204" pitchFamily="34" charset="0"/>
              <a:buChar char="•"/>
              <a:defRPr sz="1800">
                <a:solidFill>
                  <a:srgbClr val="000000"/>
                </a:solidFill>
              </a:defRPr>
            </a:pPr>
            <a:r>
              <a:rPr lang="en-GB" sz="2000" dirty="0"/>
              <a:t>Notify </a:t>
            </a:r>
            <a:r>
              <a:rPr lang="en-GB" sz="2000" dirty="0">
                <a:solidFill>
                  <a:srgbClr val="0070C0"/>
                </a:solidFill>
              </a:rPr>
              <a:t>research-openaccess@glasgow.ac.uk </a:t>
            </a:r>
          </a:p>
          <a:p>
            <a:pPr marL="285750" indent="-285750">
              <a:spcBef>
                <a:spcPts val="600"/>
              </a:spcBef>
              <a:buFont typeface="Arial" panose="020B0604020202020204" pitchFamily="34" charset="0"/>
              <a:buChar char="•"/>
              <a:defRPr sz="1800">
                <a:solidFill>
                  <a:srgbClr val="000000"/>
                </a:solidFill>
              </a:defRPr>
            </a:pPr>
            <a:r>
              <a:rPr lang="en-GB" sz="2000" b="1" dirty="0">
                <a:solidFill>
                  <a:schemeClr val="tx1"/>
                </a:solidFill>
              </a:rPr>
              <a:t>Include the final accepted manuscript</a:t>
            </a:r>
          </a:p>
          <a:p>
            <a:pPr marL="285750" indent="-285750">
              <a:spcBef>
                <a:spcPts val="600"/>
              </a:spcBef>
              <a:buFont typeface="Arial" panose="020B0604020202020204" pitchFamily="34" charset="0"/>
              <a:buChar char="•"/>
              <a:defRPr sz="1800">
                <a:solidFill>
                  <a:srgbClr val="000000"/>
                </a:solidFill>
              </a:defRPr>
            </a:pPr>
            <a:r>
              <a:rPr lang="en-GB" sz="2000" dirty="0">
                <a:solidFill>
                  <a:schemeClr val="tx1"/>
                </a:solidFill>
              </a:rPr>
              <a:t>Include award* numbers on papers</a:t>
            </a:r>
          </a:p>
          <a:p>
            <a:pPr marL="285750" indent="-285750">
              <a:spcBef>
                <a:spcPts val="600"/>
              </a:spcBef>
              <a:buFont typeface="Arial" panose="020B0604020202020204" pitchFamily="34" charset="0"/>
              <a:buChar char="•"/>
              <a:defRPr sz="1800">
                <a:solidFill>
                  <a:srgbClr val="000000"/>
                </a:solidFill>
              </a:defRPr>
            </a:pPr>
            <a:r>
              <a:rPr lang="en-GB" sz="2000" b="1" dirty="0">
                <a:solidFill>
                  <a:schemeClr val="tx1"/>
                </a:solidFill>
              </a:rPr>
              <a:t>Don’t agree to pay if don’t have ££</a:t>
            </a:r>
          </a:p>
          <a:p>
            <a:pPr marL="285750" indent="-285750">
              <a:spcBef>
                <a:spcPts val="600"/>
              </a:spcBef>
              <a:buFont typeface="Arial" panose="020B0604020202020204" pitchFamily="34" charset="0"/>
              <a:buChar char="•"/>
              <a:defRPr sz="1800">
                <a:solidFill>
                  <a:srgbClr val="000000"/>
                </a:solidFill>
              </a:defRPr>
            </a:pPr>
            <a:r>
              <a:rPr lang="en-GB" sz="2000" dirty="0">
                <a:solidFill>
                  <a:schemeClr val="tx1"/>
                </a:solidFill>
              </a:rPr>
              <a:t>Use University email address and affiliation</a:t>
            </a:r>
          </a:p>
          <a:p>
            <a:pPr marL="285750" indent="-285750">
              <a:spcBef>
                <a:spcPts val="600"/>
              </a:spcBef>
              <a:buFont typeface="Arial" panose="020B0604020202020204" pitchFamily="34" charset="0"/>
              <a:buChar char="•"/>
              <a:defRPr sz="1800">
                <a:solidFill>
                  <a:srgbClr val="000000"/>
                </a:solidFill>
              </a:defRPr>
            </a:pPr>
            <a:endParaRPr lang="en-GB" sz="2000" dirty="0">
              <a:solidFill>
                <a:schemeClr val="tx1"/>
              </a:solidFill>
            </a:endParaRPr>
          </a:p>
          <a:p>
            <a:pPr marL="285750" indent="-285750">
              <a:spcBef>
                <a:spcPts val="600"/>
              </a:spcBef>
              <a:buFont typeface="Arial" panose="020B0604020202020204" pitchFamily="34" charset="0"/>
              <a:buChar char="•"/>
              <a:defRPr sz="1800">
                <a:solidFill>
                  <a:srgbClr val="000000"/>
                </a:solidFill>
              </a:defRPr>
            </a:pPr>
            <a:r>
              <a:rPr lang="en-GB" sz="2000" dirty="0">
                <a:solidFill>
                  <a:schemeClr val="tx1"/>
                </a:solidFill>
              </a:rPr>
              <a:t>*The funds available are based on awards to the University </a:t>
            </a:r>
          </a:p>
          <a:p>
            <a:pPr marL="380990" indent="-380990"/>
            <a:endParaRPr lang="en-US" sz="2000" dirty="0">
              <a:solidFill>
                <a:schemeClr val="tx1"/>
              </a:solidFill>
            </a:endParaRPr>
          </a:p>
        </p:txBody>
      </p:sp>
    </p:spTree>
    <p:extLst>
      <p:ext uri="{BB962C8B-B14F-4D97-AF65-F5344CB8AC3E}">
        <p14:creationId xmlns:p14="http://schemas.microsoft.com/office/powerpoint/2010/main" val="332551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students studying together">
            <a:extLst>
              <a:ext uri="{FF2B5EF4-FFF2-40B4-BE49-F238E27FC236}">
                <a16:creationId xmlns:a16="http://schemas.microsoft.com/office/drawing/2014/main" id="{6B7FFDB7-9835-8E44-AF0C-6AC5DE162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r>
              <a:rPr lang="en-US" dirty="0">
                <a:solidFill>
                  <a:schemeClr val="tx1"/>
                </a:solidFill>
              </a:rPr>
              <a:t>What does the library do?</a:t>
            </a: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42900" indent="-342900">
              <a:lnSpc>
                <a:spcPct val="80000"/>
              </a:lnSpc>
              <a:spcBef>
                <a:spcPts val="1200"/>
              </a:spcBef>
              <a:buFont typeface="Arial" panose="020B0604020202020204" pitchFamily="34" charset="0"/>
              <a:buChar char="•"/>
              <a:defRPr sz="1800">
                <a:solidFill>
                  <a:srgbClr val="000000"/>
                </a:solidFill>
              </a:defRPr>
            </a:pPr>
            <a:r>
              <a:rPr lang="en-GB" sz="2000" dirty="0">
                <a:latin typeface="Arial"/>
                <a:ea typeface="Arial"/>
                <a:cs typeface="Arial"/>
                <a:sym typeface="Arial"/>
              </a:rPr>
              <a:t>Check funder requirements</a:t>
            </a:r>
          </a:p>
          <a:p>
            <a:pPr marL="342900" indent="-342900">
              <a:lnSpc>
                <a:spcPct val="80000"/>
              </a:lnSpc>
              <a:spcBef>
                <a:spcPts val="1200"/>
              </a:spcBef>
              <a:buFont typeface="Arial" panose="020B0604020202020204" pitchFamily="34" charset="0"/>
              <a:buChar char="•"/>
              <a:defRPr sz="1800">
                <a:solidFill>
                  <a:srgbClr val="000000"/>
                </a:solidFill>
              </a:defRPr>
            </a:pPr>
            <a:r>
              <a:rPr lang="en-GB" sz="2000" dirty="0">
                <a:latin typeface="Arial"/>
                <a:ea typeface="Arial"/>
                <a:cs typeface="Arial"/>
                <a:sym typeface="Arial"/>
              </a:rPr>
              <a:t>Check the publisher copyright policy</a:t>
            </a:r>
          </a:p>
          <a:p>
            <a:pPr marL="342900" indent="-342900">
              <a:lnSpc>
                <a:spcPct val="80000"/>
              </a:lnSpc>
              <a:spcBef>
                <a:spcPts val="1200"/>
              </a:spcBef>
              <a:buFont typeface="Arial" panose="020B0604020202020204" pitchFamily="34" charset="0"/>
              <a:buChar char="•"/>
              <a:defRPr sz="1800">
                <a:solidFill>
                  <a:srgbClr val="000000"/>
                </a:solidFill>
              </a:defRPr>
            </a:pPr>
            <a:r>
              <a:rPr lang="en-GB" sz="2000" dirty="0">
                <a:latin typeface="Arial"/>
                <a:ea typeface="Arial"/>
                <a:cs typeface="Arial"/>
                <a:sym typeface="Arial"/>
              </a:rPr>
              <a:t>Act as researcher’s memory</a:t>
            </a:r>
          </a:p>
          <a:p>
            <a:pPr marL="342900" indent="-342900">
              <a:lnSpc>
                <a:spcPct val="80000"/>
              </a:lnSpc>
              <a:spcBef>
                <a:spcPts val="1200"/>
              </a:spcBef>
              <a:buFont typeface="Arial" panose="020B0604020202020204" pitchFamily="34" charset="0"/>
              <a:buChar char="•"/>
              <a:defRPr sz="1800">
                <a:solidFill>
                  <a:srgbClr val="000000"/>
                </a:solidFill>
              </a:defRPr>
            </a:pPr>
            <a:r>
              <a:rPr lang="en-GB" sz="2000" dirty="0">
                <a:latin typeface="Arial"/>
                <a:ea typeface="Arial"/>
                <a:cs typeface="Arial"/>
                <a:sym typeface="Arial"/>
              </a:rPr>
              <a:t>Pay from UKRI or Charities Open Access funds if appropriate</a:t>
            </a:r>
          </a:p>
          <a:p>
            <a:pPr marL="342900" indent="-342900">
              <a:lnSpc>
                <a:spcPct val="80000"/>
              </a:lnSpc>
              <a:spcBef>
                <a:spcPts val="1200"/>
              </a:spcBef>
              <a:buFont typeface="Arial" panose="020B0604020202020204" pitchFamily="34" charset="0"/>
              <a:buChar char="•"/>
              <a:defRPr sz="1800">
                <a:solidFill>
                  <a:srgbClr val="000000"/>
                </a:solidFill>
              </a:defRPr>
            </a:pPr>
            <a:r>
              <a:rPr lang="en-GB" sz="2000" dirty="0">
                <a:latin typeface="Arial"/>
                <a:ea typeface="Arial"/>
                <a:cs typeface="Arial"/>
                <a:sym typeface="Arial"/>
              </a:rPr>
              <a:t>Deposit manuscript and release after embargo</a:t>
            </a:r>
          </a:p>
          <a:p>
            <a:pPr marL="342900" indent="-342900">
              <a:lnSpc>
                <a:spcPct val="80000"/>
              </a:lnSpc>
              <a:spcBef>
                <a:spcPts val="1200"/>
              </a:spcBef>
              <a:buFont typeface="Arial" panose="020B0604020202020204" pitchFamily="34" charset="0"/>
              <a:buChar char="•"/>
              <a:defRPr sz="1800">
                <a:solidFill>
                  <a:srgbClr val="000000"/>
                </a:solidFill>
              </a:defRPr>
            </a:pPr>
            <a:r>
              <a:rPr lang="en-GB" sz="2000" dirty="0">
                <a:latin typeface="Arial"/>
                <a:ea typeface="Arial"/>
                <a:cs typeface="Arial"/>
                <a:sym typeface="Arial"/>
              </a:rPr>
              <a:t>Compliance reporting and checking</a:t>
            </a:r>
          </a:p>
          <a:p>
            <a:endParaRPr lang="en-US" sz="3600" dirty="0"/>
          </a:p>
        </p:txBody>
      </p:sp>
    </p:spTree>
    <p:extLst>
      <p:ext uri="{BB962C8B-B14F-4D97-AF65-F5344CB8AC3E}">
        <p14:creationId xmlns:p14="http://schemas.microsoft.com/office/powerpoint/2010/main" val="72211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South Front of the University">
            <a:extLst>
              <a:ext uri="{FF2B5EF4-FFF2-40B4-BE49-F238E27FC236}">
                <a16:creationId xmlns:a16="http://schemas.microsoft.com/office/drawing/2014/main" id="{F5289F01-9C4E-404B-A711-E83C3A36364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8573154"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US" dirty="0">
                <a:solidFill>
                  <a:schemeClr val="tx1"/>
                </a:solidFill>
              </a:rPr>
              <a:t>Open Access to Research Data</a:t>
            </a:r>
          </a:p>
        </p:txBody>
      </p:sp>
      <p:sp>
        <p:nvSpPr>
          <p:cNvPr id="6" name="Content Placeholder 2"/>
          <p:cNvSpPr>
            <a:spLocks noGrp="1"/>
          </p:cNvSpPr>
          <p:nvPr>
            <p:ph idx="4294967295"/>
          </p:nvPr>
        </p:nvSpPr>
        <p:spPr>
          <a:xfrm>
            <a:off x="761443" y="2180864"/>
            <a:ext cx="8576768" cy="3851802"/>
          </a:xfrm>
          <a:prstGeom prst="rect">
            <a:avLst/>
          </a:prstGeom>
        </p:spPr>
        <p:txBody>
          <a:bodyPr vert="horz" lIns="91440" tIns="45720" rIns="91440" bIns="45720" rtlCol="0" anchor="t">
            <a:noAutofit/>
          </a:bodyPr>
          <a:lstStyle/>
          <a:p>
            <a:pPr marL="0" indent="0">
              <a:spcBef>
                <a:spcPts val="600"/>
              </a:spcBef>
              <a:buNone/>
              <a:defRPr sz="1800">
                <a:solidFill>
                  <a:srgbClr val="000000"/>
                </a:solidFill>
              </a:defRPr>
            </a:pPr>
            <a:endParaRPr lang="en-GB" sz="2400" dirty="0"/>
          </a:p>
          <a:p>
            <a:pPr marL="0" indent="0">
              <a:spcBef>
                <a:spcPts val="600"/>
              </a:spcBef>
              <a:buNone/>
              <a:defRPr sz="1800">
                <a:solidFill>
                  <a:srgbClr val="000000"/>
                </a:solidFill>
              </a:defRPr>
            </a:pPr>
            <a:r>
              <a:rPr lang="en-GB" sz="2800">
                <a:latin typeface="Arial"/>
                <a:cs typeface="Arial"/>
              </a:rPr>
              <a:t>Funders and the University expect data to be </a:t>
            </a:r>
            <a:r>
              <a:rPr lang="en-GB" sz="2800" dirty="0">
                <a:latin typeface="Arial"/>
                <a:cs typeface="Arial"/>
              </a:rPr>
              <a:t>made open access where appropriate.  </a:t>
            </a:r>
          </a:p>
          <a:p>
            <a:pPr marL="0" indent="0">
              <a:spcBef>
                <a:spcPts val="600"/>
              </a:spcBef>
              <a:buNone/>
              <a:defRPr sz="1800">
                <a:solidFill>
                  <a:srgbClr val="000000"/>
                </a:solidFill>
              </a:defRPr>
            </a:pPr>
            <a:endParaRPr lang="en-GB" dirty="0">
              <a:latin typeface="Arial"/>
              <a:cs typeface="Arial"/>
            </a:endParaRPr>
          </a:p>
          <a:p>
            <a:pPr marL="0" indent="0">
              <a:spcBef>
                <a:spcPts val="600"/>
              </a:spcBef>
              <a:buNone/>
              <a:defRPr sz="1800">
                <a:solidFill>
                  <a:srgbClr val="000000"/>
                </a:solidFill>
              </a:defRPr>
            </a:pPr>
            <a:r>
              <a:rPr lang="en-GB" sz="2800" dirty="0">
                <a:latin typeface="Arial"/>
                <a:cs typeface="Arial"/>
              </a:rPr>
              <a:t>Include a data statement on papers - including those </a:t>
            </a:r>
            <a:r>
              <a:rPr lang="en-GB" sz="2800">
                <a:latin typeface="Arial"/>
                <a:cs typeface="Arial"/>
              </a:rPr>
              <a:t>with no data or partial data sharing</a:t>
            </a:r>
            <a:endParaRPr lang="en-GB" sz="2800"/>
          </a:p>
          <a:p>
            <a:pPr marL="285750" indent="-285750">
              <a:spcBef>
                <a:spcPts val="600"/>
              </a:spcBef>
              <a:defRPr sz="1800">
                <a:solidFill>
                  <a:srgbClr val="000000"/>
                </a:solidFill>
              </a:defRPr>
            </a:pPr>
            <a:endParaRPr lang="en-GB" dirty="0"/>
          </a:p>
          <a:p>
            <a:pPr marL="0" indent="0">
              <a:spcBef>
                <a:spcPts val="600"/>
              </a:spcBef>
              <a:buNone/>
              <a:defRPr sz="1800">
                <a:solidFill>
                  <a:srgbClr val="000000"/>
                </a:solidFill>
              </a:defRPr>
            </a:pPr>
            <a:r>
              <a:rPr lang="en-GB" sz="2800" dirty="0">
                <a:latin typeface="Arial"/>
                <a:cs typeface="Arial"/>
              </a:rPr>
              <a:t> </a:t>
            </a:r>
            <a:r>
              <a:rPr lang="en-GB" sz="2800" dirty="0">
                <a:latin typeface="Arial"/>
                <a:cs typeface="Arial"/>
                <a:hlinkClick r:id="rId4"/>
              </a:rPr>
              <a:t>https://www.gla.ac.uk/myglasgow/datamanagement/</a:t>
            </a:r>
            <a:r>
              <a:rPr lang="en-GB" sz="2800" dirty="0">
                <a:latin typeface="Arial"/>
                <a:cs typeface="Arial"/>
              </a:rPr>
              <a:t> </a:t>
            </a:r>
            <a:endParaRPr lang="en-GB" sz="2800" dirty="0"/>
          </a:p>
          <a:p>
            <a:pPr marL="0" indent="0">
              <a:spcBef>
                <a:spcPts val="600"/>
              </a:spcBef>
              <a:buNone/>
            </a:pPr>
            <a:endParaRPr lang="en-GB" dirty="0">
              <a:solidFill>
                <a:srgbClr val="000000"/>
              </a:solidFill>
              <a:latin typeface="Arial" charset="0"/>
              <a:ea typeface="Arial" charset="0"/>
              <a:cs typeface="Arial" charset="0"/>
            </a:endParaRPr>
          </a:p>
          <a:p>
            <a:pPr marL="0" indent="0">
              <a:buNone/>
            </a:pPr>
            <a:endParaRPr lang="en-US"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98183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27">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29">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itle 1"/>
          <p:cNvSpPr txBox="1">
            <a:spLocks/>
          </p:cNvSpPr>
          <p:nvPr/>
        </p:nvSpPr>
        <p:spPr>
          <a:xfrm>
            <a:off x="1184744" y="5198168"/>
            <a:ext cx="9859618" cy="642797"/>
          </a:xfrm>
          <a:prstGeom prst="rect">
            <a:avLst/>
          </a:prstGeom>
        </p:spPr>
        <p:txBody>
          <a:bodyPr vert="horz" lIns="91440" tIns="45720" rIns="91440" bIns="45720" rtlCol="0" anchor="b">
            <a:normAutofit/>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lgn="ctr">
              <a:spcAft>
                <a:spcPts val="600"/>
              </a:spcAft>
              <a:defRPr/>
            </a:pPr>
            <a:r>
              <a:rPr lang="en-US" sz="3600">
                <a:solidFill>
                  <a:schemeClr val="tx1"/>
                </a:solidFill>
                <a:latin typeface="+mj-lt"/>
                <a:cs typeface="+mj-cs"/>
              </a:rPr>
              <a:t>Other Hints and Tips</a:t>
            </a:r>
          </a:p>
        </p:txBody>
      </p:sp>
      <p:sp>
        <p:nvSpPr>
          <p:cNvPr id="48" name="Freeform: Shape 31">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 name="Picture 22"/>
          <p:cNvPicPr>
            <a:picLocks noChangeAspect="1"/>
          </p:cNvPicPr>
          <p:nvPr/>
        </p:nvPicPr>
        <p:blipFill rotWithShape="1">
          <a:blip r:embed="rId3"/>
          <a:srcRect t="7535" r="-1" b="16532"/>
          <a:stretch/>
        </p:blipFill>
        <p:spPr>
          <a:xfrm>
            <a:off x="2079812" y="805516"/>
            <a:ext cx="8032376" cy="4074026"/>
          </a:xfrm>
          <a:prstGeom prst="rect">
            <a:avLst/>
          </a:prstGeom>
        </p:spPr>
      </p:pic>
      <p:sp>
        <p:nvSpPr>
          <p:cNvPr id="20" name="Content Placeholder 2"/>
          <p:cNvSpPr txBox="1">
            <a:spLocks/>
          </p:cNvSpPr>
          <p:nvPr/>
        </p:nvSpPr>
        <p:spPr bwMode="auto">
          <a:xfrm>
            <a:off x="2259992" y="3309764"/>
            <a:ext cx="5400675" cy="1008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600" spc="-30">
                <a:solidFill>
                  <a:srgbClr val="002D4A"/>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endParaRPr lang="en-US" altLang="en-US" kern="0">
              <a:solidFill>
                <a:srgbClr val="FFFFFF"/>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1972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72A2-982C-47CF-B2E0-3A10868B01FB}"/>
              </a:ext>
            </a:extLst>
          </p:cNvPr>
          <p:cNvSpPr>
            <a:spLocks noGrp="1"/>
          </p:cNvSpPr>
          <p:nvPr>
            <p:ph type="title"/>
          </p:nvPr>
        </p:nvSpPr>
        <p:spPr/>
        <p:txBody>
          <a:bodyPr/>
          <a:lstStyle/>
          <a:p>
            <a:r>
              <a:rPr lang="en-GB" dirty="0"/>
              <a:t>Identifying Trusted Journals</a:t>
            </a:r>
          </a:p>
        </p:txBody>
      </p:sp>
      <p:sp>
        <p:nvSpPr>
          <p:cNvPr id="3" name="Content Placeholder 2">
            <a:extLst>
              <a:ext uri="{FF2B5EF4-FFF2-40B4-BE49-F238E27FC236}">
                <a16:creationId xmlns:a16="http://schemas.microsoft.com/office/drawing/2014/main" id="{E0E18F89-42FB-44C5-8D56-970240AD84A4}"/>
              </a:ext>
            </a:extLst>
          </p:cNvPr>
          <p:cNvSpPr>
            <a:spLocks noGrp="1"/>
          </p:cNvSpPr>
          <p:nvPr>
            <p:ph sz="quarter" idx="10"/>
          </p:nvPr>
        </p:nvSpPr>
        <p:spPr/>
        <p:txBody>
          <a:bodyPr/>
          <a:lstStyle/>
          <a:p>
            <a:pPr>
              <a:buFont typeface="Arial" panose="020B0604020202020204" pitchFamily="34" charset="0"/>
              <a:buChar char="•"/>
            </a:pPr>
            <a:r>
              <a:rPr lang="en-GB" sz="2400" dirty="0"/>
              <a:t>Most publishers are reputable.</a:t>
            </a:r>
          </a:p>
          <a:p>
            <a:pPr>
              <a:buFont typeface="Arial" panose="020B0604020202020204" pitchFamily="34" charset="0"/>
              <a:buChar char="•"/>
            </a:pPr>
            <a:r>
              <a:rPr lang="en-GB" sz="2400" dirty="0"/>
              <a:t>Beware of those that do not deliver appropriate standards of peer review and service.  </a:t>
            </a:r>
          </a:p>
          <a:p>
            <a:pPr>
              <a:buFont typeface="Arial" panose="020B0604020202020204" pitchFamily="34" charset="0"/>
              <a:buChar char="•"/>
            </a:pPr>
            <a:r>
              <a:rPr lang="en-GB" sz="2400" dirty="0"/>
              <a:t>These are sometimes known as ‘predatory’ journals.</a:t>
            </a:r>
          </a:p>
          <a:p>
            <a:pPr>
              <a:buFont typeface="Arial" panose="020B0604020202020204" pitchFamily="34" charset="0"/>
              <a:buChar char="•"/>
            </a:pPr>
            <a:r>
              <a:rPr lang="en-GB" sz="2400" dirty="0"/>
              <a:t>Use a practical checklist such as </a:t>
            </a:r>
            <a:r>
              <a:rPr lang="en-GB" sz="2400" dirty="0">
                <a:hlinkClick r:id="rId3" tooltip="https://thinkchecksubmit.org/"/>
              </a:rPr>
              <a:t>https://thinkchecksubmit.org/</a:t>
            </a:r>
            <a:r>
              <a:rPr lang="en-GB" sz="2400" dirty="0"/>
              <a:t> to help identify trusted journals</a:t>
            </a:r>
          </a:p>
          <a:p>
            <a:pPr>
              <a:buFont typeface="Arial" panose="020B0604020202020204" pitchFamily="34" charset="0"/>
              <a:buChar char="•"/>
            </a:pPr>
            <a:r>
              <a:rPr lang="en-GB" sz="2400" dirty="0"/>
              <a:t>Trusted journals will usually be indexed in a suitable database.   See </a:t>
            </a:r>
            <a:r>
              <a:rPr lang="en-GB" sz="2400" dirty="0">
                <a:hlinkClick r:id="rId4"/>
              </a:rPr>
              <a:t>https://www.gla.ac.uk/myglasgow/library/specificsearch/databasesbysubject/</a:t>
            </a:r>
            <a:r>
              <a:rPr lang="en-GB" sz="2400" dirty="0"/>
              <a:t> </a:t>
            </a:r>
          </a:p>
        </p:txBody>
      </p:sp>
    </p:spTree>
    <p:extLst>
      <p:ext uri="{BB962C8B-B14F-4D97-AF65-F5344CB8AC3E}">
        <p14:creationId xmlns:p14="http://schemas.microsoft.com/office/powerpoint/2010/main" val="253655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A920635-09A7-5642-A47F-EF4C789CF716}"/>
              </a:ext>
            </a:extLst>
          </p:cNvPr>
          <p:cNvGraphicFramePr>
            <a:graphicFrameLocks noGrp="1"/>
          </p:cNvGraphicFramePr>
          <p:nvPr/>
        </p:nvGraphicFramePr>
        <p:xfrm>
          <a:off x="3388521" y="344816"/>
          <a:ext cx="7311628" cy="5427057"/>
        </p:xfrm>
        <a:graphic>
          <a:graphicData uri="http://schemas.openxmlformats.org/drawingml/2006/table">
            <a:tbl>
              <a:tblPr firstRow="1" bandRow="1">
                <a:tableStyleId>{793D81CF-94F2-401A-BA57-92F5A7B2D0C5}</a:tableStyleId>
              </a:tblPr>
              <a:tblGrid>
                <a:gridCol w="1360884">
                  <a:extLst>
                    <a:ext uri="{9D8B030D-6E8A-4147-A177-3AD203B41FA5}">
                      <a16:colId xmlns:a16="http://schemas.microsoft.com/office/drawing/2014/main" val="20000"/>
                    </a:ext>
                  </a:extLst>
                </a:gridCol>
                <a:gridCol w="5950744">
                  <a:extLst>
                    <a:ext uri="{9D8B030D-6E8A-4147-A177-3AD203B41FA5}">
                      <a16:colId xmlns:a16="http://schemas.microsoft.com/office/drawing/2014/main" val="20001"/>
                    </a:ext>
                  </a:extLst>
                </a:gridCol>
              </a:tblGrid>
              <a:tr h="230189">
                <a:tc>
                  <a:txBody>
                    <a:bodyPr/>
                    <a:lstStyle>
                      <a:lvl1pPr marL="0" algn="l" defTabSz="609585" rtl="0" eaLnBrk="1" latinLnBrk="0" hangingPunct="1">
                        <a:defRPr sz="2400" b="1" kern="1200">
                          <a:solidFill>
                            <a:schemeClr val="lt1"/>
                          </a:solidFill>
                          <a:latin typeface="Century Gothic"/>
                        </a:defRPr>
                      </a:lvl1pPr>
                      <a:lvl2pPr marL="609585" algn="l" defTabSz="609585" rtl="0" eaLnBrk="1" latinLnBrk="0" hangingPunct="1">
                        <a:defRPr sz="2400" b="1" kern="1200">
                          <a:solidFill>
                            <a:schemeClr val="lt1"/>
                          </a:solidFill>
                          <a:latin typeface="Century Gothic"/>
                        </a:defRPr>
                      </a:lvl2pPr>
                      <a:lvl3pPr marL="1219170" algn="l" defTabSz="609585" rtl="0" eaLnBrk="1" latinLnBrk="0" hangingPunct="1">
                        <a:defRPr sz="2400" b="1" kern="1200">
                          <a:solidFill>
                            <a:schemeClr val="lt1"/>
                          </a:solidFill>
                          <a:latin typeface="Century Gothic"/>
                        </a:defRPr>
                      </a:lvl3pPr>
                      <a:lvl4pPr marL="1828754" algn="l" defTabSz="609585" rtl="0" eaLnBrk="1" latinLnBrk="0" hangingPunct="1">
                        <a:defRPr sz="2400" b="1" kern="1200">
                          <a:solidFill>
                            <a:schemeClr val="lt1"/>
                          </a:solidFill>
                          <a:latin typeface="Century Gothic"/>
                        </a:defRPr>
                      </a:lvl4pPr>
                      <a:lvl5pPr marL="2438339" algn="l" defTabSz="609585" rtl="0" eaLnBrk="1" latinLnBrk="0" hangingPunct="1">
                        <a:defRPr sz="2400" b="1" kern="1200">
                          <a:solidFill>
                            <a:schemeClr val="lt1"/>
                          </a:solidFill>
                          <a:latin typeface="Century Gothic"/>
                        </a:defRPr>
                      </a:lvl5pPr>
                      <a:lvl6pPr marL="3047924" algn="l" defTabSz="609585" rtl="0" eaLnBrk="1" latinLnBrk="0" hangingPunct="1">
                        <a:defRPr sz="2400" b="1" kern="1200">
                          <a:solidFill>
                            <a:schemeClr val="lt1"/>
                          </a:solidFill>
                          <a:latin typeface="Century Gothic"/>
                        </a:defRPr>
                      </a:lvl6pPr>
                      <a:lvl7pPr marL="3657509" algn="l" defTabSz="609585" rtl="0" eaLnBrk="1" latinLnBrk="0" hangingPunct="1">
                        <a:defRPr sz="2400" b="1" kern="1200">
                          <a:solidFill>
                            <a:schemeClr val="lt1"/>
                          </a:solidFill>
                          <a:latin typeface="Century Gothic"/>
                        </a:defRPr>
                      </a:lvl7pPr>
                      <a:lvl8pPr marL="4267093" algn="l" defTabSz="609585" rtl="0" eaLnBrk="1" latinLnBrk="0" hangingPunct="1">
                        <a:defRPr sz="2400" b="1" kern="1200">
                          <a:solidFill>
                            <a:schemeClr val="lt1"/>
                          </a:solidFill>
                          <a:latin typeface="Century Gothic"/>
                        </a:defRPr>
                      </a:lvl8pPr>
                      <a:lvl9pPr marL="4876678" algn="l" defTabSz="609585" rtl="0" eaLnBrk="1" latinLnBrk="0" hangingPunct="1">
                        <a:defRPr sz="2400" b="1" kern="1200">
                          <a:solidFill>
                            <a:schemeClr val="lt1"/>
                          </a:solidFill>
                          <a:latin typeface="Century Gothic"/>
                        </a:defRPr>
                      </a:lvl9pPr>
                    </a:lstStyle>
                    <a:p>
                      <a:pPr algn="ctr"/>
                      <a:r>
                        <a:rPr lang="en-GB" sz="900" dirty="0"/>
                        <a:t>Term</a:t>
                      </a:r>
                      <a:endParaRPr lang="en-GB" sz="9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b="1" kern="1200">
                          <a:solidFill>
                            <a:schemeClr val="lt1"/>
                          </a:solidFill>
                          <a:latin typeface="Century Gothic"/>
                        </a:defRPr>
                      </a:lvl1pPr>
                      <a:lvl2pPr marL="609585" algn="l" defTabSz="609585" rtl="0" eaLnBrk="1" latinLnBrk="0" hangingPunct="1">
                        <a:defRPr sz="2400" b="1" kern="1200">
                          <a:solidFill>
                            <a:schemeClr val="lt1"/>
                          </a:solidFill>
                          <a:latin typeface="Century Gothic"/>
                        </a:defRPr>
                      </a:lvl2pPr>
                      <a:lvl3pPr marL="1219170" algn="l" defTabSz="609585" rtl="0" eaLnBrk="1" latinLnBrk="0" hangingPunct="1">
                        <a:defRPr sz="2400" b="1" kern="1200">
                          <a:solidFill>
                            <a:schemeClr val="lt1"/>
                          </a:solidFill>
                          <a:latin typeface="Century Gothic"/>
                        </a:defRPr>
                      </a:lvl3pPr>
                      <a:lvl4pPr marL="1828754" algn="l" defTabSz="609585" rtl="0" eaLnBrk="1" latinLnBrk="0" hangingPunct="1">
                        <a:defRPr sz="2400" b="1" kern="1200">
                          <a:solidFill>
                            <a:schemeClr val="lt1"/>
                          </a:solidFill>
                          <a:latin typeface="Century Gothic"/>
                        </a:defRPr>
                      </a:lvl4pPr>
                      <a:lvl5pPr marL="2438339" algn="l" defTabSz="609585" rtl="0" eaLnBrk="1" latinLnBrk="0" hangingPunct="1">
                        <a:defRPr sz="2400" b="1" kern="1200">
                          <a:solidFill>
                            <a:schemeClr val="lt1"/>
                          </a:solidFill>
                          <a:latin typeface="Century Gothic"/>
                        </a:defRPr>
                      </a:lvl5pPr>
                      <a:lvl6pPr marL="3047924" algn="l" defTabSz="609585" rtl="0" eaLnBrk="1" latinLnBrk="0" hangingPunct="1">
                        <a:defRPr sz="2400" b="1" kern="1200">
                          <a:solidFill>
                            <a:schemeClr val="lt1"/>
                          </a:solidFill>
                          <a:latin typeface="Century Gothic"/>
                        </a:defRPr>
                      </a:lvl6pPr>
                      <a:lvl7pPr marL="3657509" algn="l" defTabSz="609585" rtl="0" eaLnBrk="1" latinLnBrk="0" hangingPunct="1">
                        <a:defRPr sz="2400" b="1" kern="1200">
                          <a:solidFill>
                            <a:schemeClr val="lt1"/>
                          </a:solidFill>
                          <a:latin typeface="Century Gothic"/>
                        </a:defRPr>
                      </a:lvl7pPr>
                      <a:lvl8pPr marL="4267093" algn="l" defTabSz="609585" rtl="0" eaLnBrk="1" latinLnBrk="0" hangingPunct="1">
                        <a:defRPr sz="2400" b="1" kern="1200">
                          <a:solidFill>
                            <a:schemeClr val="lt1"/>
                          </a:solidFill>
                          <a:latin typeface="Century Gothic"/>
                        </a:defRPr>
                      </a:lvl8pPr>
                      <a:lvl9pPr marL="4876678" algn="l" defTabSz="609585" rtl="0" eaLnBrk="1" latinLnBrk="0" hangingPunct="1">
                        <a:defRPr sz="2400" b="1" kern="1200">
                          <a:solidFill>
                            <a:schemeClr val="lt1"/>
                          </a:solidFill>
                          <a:latin typeface="Century Gothic"/>
                        </a:defRPr>
                      </a:lvl9pPr>
                    </a:lstStyle>
                    <a:p>
                      <a:pPr algn="ctr"/>
                      <a:r>
                        <a:rPr lang="en-GB" sz="900" dirty="0"/>
                        <a:t>Definition</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0"/>
                  </a:ext>
                </a:extLst>
              </a:tr>
              <a:tr h="2286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Conceptualization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Ideas; formulation or evolution of overarching research goals and aims.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1"/>
                  </a:ext>
                </a:extLst>
              </a:tr>
              <a:tr h="2286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Methodology</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Development or design of methodology; creation of models.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2"/>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Software</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Programming, software development; designing computer programs; implementation of the computer code and supporting algorithms; testing of existing code components.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3"/>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Validation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Verification, whether as a part of the activity or separate, of the overall replication/reproducibility of results/experiments and other research outputs.</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4"/>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Formal </a:t>
                      </a:r>
                      <a:br>
                        <a:rPr lang="en-GB" sz="1100" dirty="0"/>
                      </a:br>
                      <a:r>
                        <a:rPr lang="en-GB" sz="1100" dirty="0"/>
                        <a:t>Analysis </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Application of statistical, mathematical, computational, or other formal techniques to analyse or synthesize study data.</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5"/>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Investigation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Conducting a research and investigation process, specifically performing the experiments, or data/evidence collection.</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6"/>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Resources</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Provision of study materials, reagents, materials, patients, laboratory samples, animals, instrumentation, computing resources, or other analysis tools.</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7"/>
                  </a:ext>
                </a:extLst>
              </a:tr>
              <a:tr h="48006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Data </a:t>
                      </a:r>
                      <a:br>
                        <a:rPr lang="en-GB" sz="1100" dirty="0"/>
                      </a:br>
                      <a:r>
                        <a:rPr lang="en-GB" sz="1100" dirty="0"/>
                        <a:t>Curation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Management activities to annotate (produce metadata), scrub data and maintain research data (including software code, where it is necessary for interpreting the data itself) for initial use and later re-use.</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8"/>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Writing – </a:t>
                      </a:r>
                      <a:br>
                        <a:rPr lang="en-GB" sz="1100" dirty="0"/>
                      </a:br>
                      <a:r>
                        <a:rPr lang="en-GB" sz="1100" dirty="0"/>
                        <a:t>Original Draft</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Preparation, creation and/or presentation of the published work, specifically writing the initial draft (including substantive translation).</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09"/>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Writing – </a:t>
                      </a:r>
                      <a:br>
                        <a:rPr lang="en-GB" sz="1100" dirty="0"/>
                      </a:br>
                      <a:r>
                        <a:rPr lang="en-GB" sz="1100" dirty="0"/>
                        <a:t>Review &amp; Editing</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900" dirty="0"/>
                        <a:t>Preparation, creation and/or presentation of the published work by those from the original research group, specifically critical review, commentary or revision – including pre- or post-publication stages.</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0"/>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Visualization</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Preparation, creation and/or presentation of the published work, specifically visualization/data presentation.</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1"/>
                  </a:ext>
                </a:extLst>
              </a:tr>
              <a:tr h="34290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Supervision</a:t>
                      </a:r>
                      <a:endParaRPr lang="en-GB" sz="1100" b="1"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Oversight and leadership responsibility for the research activity planning and execution, including mentorship external to the core team.</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2"/>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Project </a:t>
                      </a:r>
                      <a:br>
                        <a:rPr lang="en-GB" sz="1100" dirty="0"/>
                      </a:br>
                      <a:r>
                        <a:rPr lang="en-GB" sz="1100" dirty="0"/>
                        <a:t>Administration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Management and coordination responsibility for the research activity planning and execution.</a:t>
                      </a:r>
                      <a:endParaRPr lang="en-GB" sz="900"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3"/>
                  </a:ext>
                </a:extLst>
              </a:tr>
              <a:tr h="388622">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r>
                        <a:rPr lang="en-GB" sz="1100" dirty="0"/>
                        <a:t>Funding </a:t>
                      </a:r>
                      <a:br>
                        <a:rPr lang="en-GB" sz="1100" dirty="0"/>
                      </a:br>
                      <a:r>
                        <a:rPr lang="en-GB" sz="1100" dirty="0"/>
                        <a:t>Acquisition</a:t>
                      </a:r>
                      <a:endParaRPr lang="en-GB" sz="1100" dirty="0">
                        <a:latin typeface="Arial" panose="020B0604020202020204" pitchFamily="34" charset="0"/>
                        <a:cs typeface="Arial" panose="020B0604020202020204" pitchFamily="34" charset="0"/>
                      </a:endParaRPr>
                    </a:p>
                  </a:txBody>
                  <a:tcPr marL="68587" marR="68587" marT="34291" marB="34291"/>
                </a:tc>
                <a:tc>
                  <a:txBody>
                    <a:bodyPr/>
                    <a:lstStyle>
                      <a:lvl1pPr marL="0" algn="l" defTabSz="609585" rtl="0" eaLnBrk="1" latinLnBrk="0" hangingPunct="1">
                        <a:defRPr sz="2400" kern="1200">
                          <a:solidFill>
                            <a:schemeClr val="dk1"/>
                          </a:solidFill>
                          <a:latin typeface="Century Gothic"/>
                        </a:defRPr>
                      </a:lvl1pPr>
                      <a:lvl2pPr marL="609585" algn="l" defTabSz="609585" rtl="0" eaLnBrk="1" latinLnBrk="0" hangingPunct="1">
                        <a:defRPr sz="2400" kern="1200">
                          <a:solidFill>
                            <a:schemeClr val="dk1"/>
                          </a:solidFill>
                          <a:latin typeface="Century Gothic"/>
                        </a:defRPr>
                      </a:lvl2pPr>
                      <a:lvl3pPr marL="1219170" algn="l" defTabSz="609585" rtl="0" eaLnBrk="1" latinLnBrk="0" hangingPunct="1">
                        <a:defRPr sz="2400" kern="1200">
                          <a:solidFill>
                            <a:schemeClr val="dk1"/>
                          </a:solidFill>
                          <a:latin typeface="Century Gothic"/>
                        </a:defRPr>
                      </a:lvl3pPr>
                      <a:lvl4pPr marL="1828754" algn="l" defTabSz="609585" rtl="0" eaLnBrk="1" latinLnBrk="0" hangingPunct="1">
                        <a:defRPr sz="2400" kern="1200">
                          <a:solidFill>
                            <a:schemeClr val="dk1"/>
                          </a:solidFill>
                          <a:latin typeface="Century Gothic"/>
                        </a:defRPr>
                      </a:lvl4pPr>
                      <a:lvl5pPr marL="2438339" algn="l" defTabSz="609585" rtl="0" eaLnBrk="1" latinLnBrk="0" hangingPunct="1">
                        <a:defRPr sz="2400" kern="1200">
                          <a:solidFill>
                            <a:schemeClr val="dk1"/>
                          </a:solidFill>
                          <a:latin typeface="Century Gothic"/>
                        </a:defRPr>
                      </a:lvl5pPr>
                      <a:lvl6pPr marL="3047924" algn="l" defTabSz="609585" rtl="0" eaLnBrk="1" latinLnBrk="0" hangingPunct="1">
                        <a:defRPr sz="2400" kern="1200">
                          <a:solidFill>
                            <a:schemeClr val="dk1"/>
                          </a:solidFill>
                          <a:latin typeface="Century Gothic"/>
                        </a:defRPr>
                      </a:lvl6pPr>
                      <a:lvl7pPr marL="3657509" algn="l" defTabSz="609585" rtl="0" eaLnBrk="1" latinLnBrk="0" hangingPunct="1">
                        <a:defRPr sz="2400" kern="1200">
                          <a:solidFill>
                            <a:schemeClr val="dk1"/>
                          </a:solidFill>
                          <a:latin typeface="Century Gothic"/>
                        </a:defRPr>
                      </a:lvl7pPr>
                      <a:lvl8pPr marL="4267093" algn="l" defTabSz="609585" rtl="0" eaLnBrk="1" latinLnBrk="0" hangingPunct="1">
                        <a:defRPr sz="2400" kern="1200">
                          <a:solidFill>
                            <a:schemeClr val="dk1"/>
                          </a:solidFill>
                          <a:latin typeface="Century Gothic"/>
                        </a:defRPr>
                      </a:lvl8pPr>
                      <a:lvl9pPr marL="4876678" algn="l" defTabSz="609585" rtl="0" eaLnBrk="1" latinLnBrk="0" hangingPunct="1">
                        <a:defRPr sz="24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t>Acquisition of the financial support for the project leading to this publication.</a:t>
                      </a:r>
                      <a:endParaRPr lang="en-GB" sz="900" i="1" dirty="0">
                        <a:latin typeface="Arial" panose="020B0604020202020204" pitchFamily="34" charset="0"/>
                        <a:cs typeface="Arial" panose="020B0604020202020204" pitchFamily="34" charset="0"/>
                      </a:endParaRPr>
                    </a:p>
                  </a:txBody>
                  <a:tcPr marL="68587" marR="68587" marT="34291" marB="34291"/>
                </a:tc>
                <a:extLst>
                  <a:ext uri="{0D108BD9-81ED-4DB2-BD59-A6C34878D82A}">
                    <a16:rowId xmlns:a16="http://schemas.microsoft.com/office/drawing/2014/main" val="10014"/>
                  </a:ext>
                </a:extLst>
              </a:tr>
            </a:tbl>
          </a:graphicData>
        </a:graphic>
      </p:graphicFrame>
      <p:sp>
        <p:nvSpPr>
          <p:cNvPr id="8" name="Title 7">
            <a:extLst>
              <a:ext uri="{FF2B5EF4-FFF2-40B4-BE49-F238E27FC236}">
                <a16:creationId xmlns:a16="http://schemas.microsoft.com/office/drawing/2014/main" id="{C905FF61-A507-3B41-BDE8-3D691CC6D8CE}"/>
              </a:ext>
            </a:extLst>
          </p:cNvPr>
          <p:cNvSpPr>
            <a:spLocks noGrp="1"/>
          </p:cNvSpPr>
          <p:nvPr>
            <p:ph type="title"/>
          </p:nvPr>
        </p:nvSpPr>
        <p:spPr>
          <a:xfrm>
            <a:off x="1677790" y="2264449"/>
            <a:ext cx="1517849" cy="504055"/>
          </a:xfrm>
        </p:spPr>
        <p:txBody>
          <a:bodyPr/>
          <a:lstStyle/>
          <a:p>
            <a:r>
              <a:rPr lang="en-US" dirty="0"/>
              <a:t>14 </a:t>
            </a:r>
            <a:r>
              <a:rPr lang="en-US" dirty="0" err="1"/>
              <a:t>CRediT</a:t>
            </a:r>
            <a:br>
              <a:rPr lang="en-US" dirty="0"/>
            </a:br>
            <a:r>
              <a:rPr lang="en-US" dirty="0"/>
              <a:t>Roles</a:t>
            </a:r>
          </a:p>
        </p:txBody>
      </p:sp>
      <p:sp>
        <p:nvSpPr>
          <p:cNvPr id="2" name="Rectangle 1">
            <a:extLst>
              <a:ext uri="{FF2B5EF4-FFF2-40B4-BE49-F238E27FC236}">
                <a16:creationId xmlns:a16="http://schemas.microsoft.com/office/drawing/2014/main" id="{188F3336-AC40-4F7A-B854-3D1852B6496B}"/>
              </a:ext>
            </a:extLst>
          </p:cNvPr>
          <p:cNvSpPr/>
          <p:nvPr/>
        </p:nvSpPr>
        <p:spPr>
          <a:xfrm>
            <a:off x="1901952" y="5782571"/>
            <a:ext cx="8388096" cy="830997"/>
          </a:xfrm>
          <a:prstGeom prst="rect">
            <a:avLst/>
          </a:prstGeom>
        </p:spPr>
        <p:txBody>
          <a:bodyPr wrap="square">
            <a:spAutoFit/>
          </a:bodyPr>
          <a:lstStyle/>
          <a:p>
            <a:pPr fontAlgn="base">
              <a:spcBef>
                <a:spcPct val="0"/>
              </a:spcBef>
              <a:spcAft>
                <a:spcPct val="0"/>
              </a:spcAft>
            </a:pPr>
            <a:r>
              <a:rPr lang="en-GB" sz="2400" dirty="0">
                <a:solidFill>
                  <a:srgbClr val="002542"/>
                </a:solidFill>
                <a:latin typeface="Arial" charset="0"/>
                <a:ea typeface="ＭＳ Ｐゴシック" charset="0"/>
                <a:hlinkClick r:id="rId3"/>
              </a:rPr>
              <a:t>https://www.gla.ac.uk/myglasgow/openaccess/howdoimakemypublicationsopenaccess/beforesubmittingyourmanuscript/</a:t>
            </a:r>
            <a:endParaRPr lang="en-GB" sz="2400" dirty="0">
              <a:solidFill>
                <a:srgbClr val="002542"/>
              </a:solidFill>
              <a:latin typeface="Arial" charset="0"/>
              <a:ea typeface="ＭＳ Ｐゴシック" charset="0"/>
            </a:endParaRPr>
          </a:p>
        </p:txBody>
      </p:sp>
    </p:spTree>
    <p:extLst>
      <p:ext uri="{BB962C8B-B14F-4D97-AF65-F5344CB8AC3E}">
        <p14:creationId xmlns:p14="http://schemas.microsoft.com/office/powerpoint/2010/main" val="382999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6513788" y="365125"/>
            <a:ext cx="4840010" cy="1807305"/>
          </a:xfrm>
          <a:prstGeom prst="rect">
            <a:avLst/>
          </a:prstGeom>
        </p:spPr>
        <p:txBody>
          <a:bodyPr vert="horz" lIns="91440" tIns="45720" rIns="91440" bIns="45720" rtlCol="0" anchor="ctr">
            <a:normAutofit/>
          </a:bodyPr>
          <a:lstStyle>
            <a:lvl1pPr algn="l" rtl="0" eaLnBrk="1" fontAlgn="base" hangingPunct="1">
              <a:lnSpc>
                <a:spcPct val="90000"/>
              </a:lnSpc>
              <a:spcBef>
                <a:spcPct val="0"/>
              </a:spcBef>
              <a:spcAft>
                <a:spcPct val="0"/>
              </a:spcAft>
              <a:defRPr sz="2400" b="1" spc="-10" baseline="0">
                <a:solidFill>
                  <a:srgbClr val="002D4A"/>
                </a:solidFill>
                <a:latin typeface="Arial" charset="0"/>
                <a:ea typeface="+mj-ea"/>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ＭＳ Ｐゴシック" charset="-128"/>
                <a:cs typeface="Times New Roman" pitchFamily="18" charset="0"/>
              </a:defRPr>
            </a:lvl5pPr>
            <a:lvl6pPr marL="45721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3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45"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61"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pPr>
              <a:spcAft>
                <a:spcPts val="600"/>
              </a:spcAft>
              <a:defRPr/>
            </a:pPr>
            <a:r>
              <a:rPr lang="en-US" sz="4400">
                <a:solidFill>
                  <a:schemeClr val="tx1"/>
                </a:solidFill>
                <a:latin typeface="+mj-lt"/>
                <a:cs typeface="+mj-cs"/>
              </a:rPr>
              <a:t>Thank you</a:t>
            </a:r>
          </a:p>
        </p:txBody>
      </p:sp>
      <p:pic>
        <p:nvPicPr>
          <p:cNvPr id="23" name="Picture 22"/>
          <p:cNvPicPr>
            <a:picLocks noChangeAspect="1"/>
          </p:cNvPicPr>
          <p:nvPr/>
        </p:nvPicPr>
        <p:blipFill rotWithShape="1">
          <a:blip r:embed="rId3"/>
          <a:srcRect l="21792" r="1889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0" name="Content Placeholder 2"/>
          <p:cNvSpPr txBox="1">
            <a:spLocks/>
          </p:cNvSpPr>
          <p:nvPr/>
        </p:nvSpPr>
        <p:spPr bwMode="auto">
          <a:xfrm>
            <a:off x="5705573" y="3164569"/>
            <a:ext cx="6307281" cy="3843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lIns="91440" tIns="45720" rIns="91440" bIns="45720" numCol="1" rtlCol="0" anchorCtr="0" compatLnSpc="1">
            <a:prstTxWarp prst="textNoShape">
              <a:avLst/>
            </a:prstTxWarp>
            <a:normAutofit/>
          </a:bodyPr>
          <a:lstStyle>
            <a:lvl1pPr marL="0" indent="0" algn="l" rtl="0" eaLnBrk="1" fontAlgn="base" hangingPunct="1">
              <a:spcBef>
                <a:spcPct val="20000"/>
              </a:spcBef>
              <a:spcAft>
                <a:spcPct val="0"/>
              </a:spcAft>
              <a:buNone/>
              <a:defRPr sz="1600" spc="-30">
                <a:solidFill>
                  <a:srgbClr val="002D4A"/>
                </a:solidFill>
                <a:latin typeface="+mn-lt"/>
                <a:ea typeface="+mn-ea"/>
                <a:cs typeface="+mn-cs"/>
              </a:defRPr>
            </a:lvl1pPr>
            <a:lvl2pPr marL="457215" indent="0" algn="ctr" rtl="0" eaLnBrk="1" fontAlgn="base" hangingPunct="1">
              <a:spcBef>
                <a:spcPct val="20000"/>
              </a:spcBef>
              <a:spcAft>
                <a:spcPct val="0"/>
              </a:spcAft>
              <a:buNone/>
              <a:defRPr sz="1200">
                <a:solidFill>
                  <a:srgbClr val="00213B"/>
                </a:solidFill>
                <a:latin typeface="+mn-lt"/>
                <a:ea typeface="+mn-ea"/>
                <a:cs typeface="ＭＳ Ｐゴシック" charset="0"/>
              </a:defRPr>
            </a:lvl2pPr>
            <a:lvl3pPr marL="914431" indent="0" algn="ctr" rtl="0" eaLnBrk="1" fontAlgn="base" hangingPunct="1">
              <a:spcBef>
                <a:spcPct val="20000"/>
              </a:spcBef>
              <a:spcAft>
                <a:spcPct val="0"/>
              </a:spcAft>
              <a:buNone/>
              <a:defRPr sz="1200" b="1">
                <a:solidFill>
                  <a:srgbClr val="00213B"/>
                </a:solidFill>
                <a:latin typeface="+mn-lt"/>
                <a:ea typeface="+mn-ea"/>
                <a:cs typeface="ＭＳ Ｐゴシック" charset="0"/>
              </a:defRPr>
            </a:lvl3pPr>
            <a:lvl4pPr marL="1371645" indent="0" algn="ctr" rtl="0" eaLnBrk="1" fontAlgn="base" hangingPunct="1">
              <a:spcBef>
                <a:spcPct val="20000"/>
              </a:spcBef>
              <a:spcAft>
                <a:spcPct val="0"/>
              </a:spcAft>
              <a:buNone/>
              <a:defRPr sz="1200">
                <a:solidFill>
                  <a:srgbClr val="00213B"/>
                </a:solidFill>
                <a:latin typeface="+mn-lt"/>
                <a:ea typeface="+mn-ea"/>
                <a:cs typeface="ＭＳ Ｐゴシック" charset="0"/>
              </a:defRPr>
            </a:lvl4pPr>
            <a:lvl5pPr marL="1828861" indent="0" algn="ctr" rtl="0" eaLnBrk="1" fontAlgn="base" hangingPunct="1">
              <a:spcBef>
                <a:spcPct val="20000"/>
              </a:spcBef>
              <a:spcAft>
                <a:spcPct val="0"/>
              </a:spcAft>
              <a:buNone/>
              <a:defRPr sz="1200">
                <a:solidFill>
                  <a:srgbClr val="00213B"/>
                </a:solidFill>
                <a:latin typeface="+mn-lt"/>
                <a:ea typeface="+mn-ea"/>
                <a:cs typeface="ＭＳ Ｐゴシック" charset="0"/>
              </a:defRPr>
            </a:lvl5pPr>
            <a:lvl6pPr marL="2286076" indent="0" algn="ctr" rtl="0" eaLnBrk="1" fontAlgn="base" hangingPunct="1">
              <a:spcBef>
                <a:spcPct val="20000"/>
              </a:spcBef>
              <a:spcAft>
                <a:spcPct val="0"/>
              </a:spcAft>
              <a:buNone/>
              <a:defRPr sz="1600">
                <a:solidFill>
                  <a:srgbClr val="00213B"/>
                </a:solidFill>
                <a:latin typeface="+mn-lt"/>
                <a:ea typeface="+mn-ea"/>
              </a:defRPr>
            </a:lvl6pPr>
            <a:lvl7pPr marL="2743292" indent="0" algn="ctr" rtl="0" eaLnBrk="1" fontAlgn="base" hangingPunct="1">
              <a:spcBef>
                <a:spcPct val="20000"/>
              </a:spcBef>
              <a:spcAft>
                <a:spcPct val="0"/>
              </a:spcAft>
              <a:buNone/>
              <a:defRPr sz="1600">
                <a:solidFill>
                  <a:srgbClr val="00213B"/>
                </a:solidFill>
                <a:latin typeface="+mn-lt"/>
                <a:ea typeface="+mn-ea"/>
              </a:defRPr>
            </a:lvl7pPr>
            <a:lvl8pPr marL="3200507" indent="0" algn="ctr" rtl="0" eaLnBrk="1" fontAlgn="base" hangingPunct="1">
              <a:spcBef>
                <a:spcPct val="20000"/>
              </a:spcBef>
              <a:spcAft>
                <a:spcPct val="0"/>
              </a:spcAft>
              <a:buNone/>
              <a:defRPr sz="1600">
                <a:solidFill>
                  <a:srgbClr val="00213B"/>
                </a:solidFill>
                <a:latin typeface="+mn-lt"/>
                <a:ea typeface="+mn-ea"/>
              </a:defRPr>
            </a:lvl8pPr>
            <a:lvl9pPr marL="3657722" indent="0" algn="ctr" rtl="0" eaLnBrk="1" fontAlgn="base" hangingPunct="1">
              <a:spcBef>
                <a:spcPct val="20000"/>
              </a:spcBef>
              <a:spcAft>
                <a:spcPct val="0"/>
              </a:spcAft>
              <a:buNone/>
              <a:defRPr sz="1600">
                <a:solidFill>
                  <a:srgbClr val="00213B"/>
                </a:solidFill>
                <a:latin typeface="+mn-lt"/>
                <a:ea typeface="+mn-ea"/>
              </a:defRPr>
            </a:lvl9pPr>
          </a:lstStyle>
          <a:p>
            <a:pPr>
              <a:lnSpc>
                <a:spcPct val="90000"/>
              </a:lnSpc>
            </a:pPr>
            <a:r>
              <a:rPr lang="en-US" sz="2400" b="1" dirty="0">
                <a:solidFill>
                  <a:schemeClr val="tx1"/>
                </a:solidFill>
                <a:hlinkClick r:id="rId4"/>
              </a:rPr>
              <a:t>research-openaccess@glasgow.ac.uk</a:t>
            </a:r>
            <a:endParaRPr lang="en-US" sz="2400" b="1" dirty="0">
              <a:solidFill>
                <a:schemeClr val="tx1"/>
              </a:solidFill>
            </a:endParaRPr>
          </a:p>
          <a:p>
            <a:pPr indent="-228600">
              <a:lnSpc>
                <a:spcPct val="90000"/>
              </a:lnSpc>
              <a:buFont typeface="Arial" panose="020B0604020202020204" pitchFamily="34" charset="0"/>
              <a:buChar char="•"/>
            </a:pPr>
            <a:endParaRPr lang="en-US" sz="2400" b="1" dirty="0">
              <a:solidFill>
                <a:schemeClr val="tx1"/>
              </a:solidFill>
              <a:hlinkClick r:id="rId5"/>
            </a:endParaRPr>
          </a:p>
          <a:p>
            <a:pPr>
              <a:lnSpc>
                <a:spcPct val="90000"/>
              </a:lnSpc>
            </a:pPr>
            <a:r>
              <a:rPr lang="en-US" sz="2400" b="1" dirty="0">
                <a:solidFill>
                  <a:schemeClr val="tx1"/>
                </a:solidFill>
                <a:hlinkClick r:id="rId5"/>
              </a:rPr>
              <a:t>research-datamanagement@glasgow.ac.uk</a:t>
            </a:r>
            <a:endParaRPr lang="en-US" sz="2400" b="1" dirty="0">
              <a:solidFill>
                <a:schemeClr val="tx1"/>
              </a:solidFill>
            </a:endParaRPr>
          </a:p>
          <a:p>
            <a:pPr indent="-228600">
              <a:lnSpc>
                <a:spcPct val="90000"/>
              </a:lnSpc>
              <a:buFont typeface="Arial" panose="020B0604020202020204" pitchFamily="34" charset="0"/>
              <a:buChar char="•"/>
            </a:pPr>
            <a:endParaRPr lang="en-US" sz="2400" b="1" dirty="0">
              <a:solidFill>
                <a:schemeClr val="tx1"/>
              </a:solidFill>
            </a:endParaRPr>
          </a:p>
          <a:p>
            <a:pPr indent="-228600">
              <a:lnSpc>
                <a:spcPct val="90000"/>
              </a:lnSpc>
              <a:buFont typeface="Arial" panose="020B0604020202020204" pitchFamily="34" charset="0"/>
              <a:buChar char="•"/>
            </a:pPr>
            <a:endParaRPr lang="en-US" sz="2400" b="1" dirty="0">
              <a:solidFill>
                <a:schemeClr val="tx1"/>
              </a:solidFill>
            </a:endParaRPr>
          </a:p>
          <a:p>
            <a:pPr indent="-228600">
              <a:lnSpc>
                <a:spcPct val="90000"/>
              </a:lnSpc>
              <a:buFont typeface="Arial" panose="020B0604020202020204" pitchFamily="34" charset="0"/>
              <a:buChar char="•"/>
            </a:pPr>
            <a:endParaRPr lang="en-US" sz="2400" b="1" dirty="0">
              <a:solidFill>
                <a:schemeClr val="tx1"/>
              </a:solidFill>
            </a:endParaRPr>
          </a:p>
          <a:p>
            <a:pPr indent="-228600">
              <a:lnSpc>
                <a:spcPct val="90000"/>
              </a:lnSpc>
              <a:buFont typeface="Arial" panose="020B0604020202020204" pitchFamily="34" charset="0"/>
              <a:buChar char="•"/>
            </a:pPr>
            <a:endParaRPr lang="en-US" altLang="en-US" sz="2400" dirty="0">
              <a:solidFill>
                <a:schemeClr val="tx1"/>
              </a:solidFill>
            </a:endParaRPr>
          </a:p>
        </p:txBody>
      </p:sp>
    </p:spTree>
    <p:extLst>
      <p:ext uri="{BB962C8B-B14F-4D97-AF65-F5344CB8AC3E}">
        <p14:creationId xmlns:p14="http://schemas.microsoft.com/office/powerpoint/2010/main" val="42691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6763" y="238665"/>
            <a:ext cx="6674400" cy="533136"/>
          </a:xfrm>
        </p:spPr>
        <p:txBody>
          <a:bodyPr/>
          <a:lstStyle/>
          <a:p>
            <a:r>
              <a:rPr lang="en-GB" sz="3200" dirty="0"/>
              <a:t>Benefits of being open</a:t>
            </a:r>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4001" y="1239847"/>
            <a:ext cx="7300409" cy="5484813"/>
          </a:xfrm>
        </p:spPr>
      </p:pic>
      <p:sp>
        <p:nvSpPr>
          <p:cNvPr id="5" name="TextBox 4"/>
          <p:cNvSpPr txBox="1"/>
          <p:nvPr/>
        </p:nvSpPr>
        <p:spPr>
          <a:xfrm>
            <a:off x="8134351" y="1771560"/>
            <a:ext cx="2379177" cy="707886"/>
          </a:xfrm>
          <a:prstGeom prst="rect">
            <a:avLst/>
          </a:prstGeom>
          <a:noFill/>
        </p:spPr>
        <p:txBody>
          <a:bodyPr wrap="none" rtlCol="0">
            <a:spAutoFit/>
          </a:bodyPr>
          <a:lstStyle/>
          <a:p>
            <a:pPr fontAlgn="base">
              <a:spcBef>
                <a:spcPct val="0"/>
              </a:spcBef>
              <a:spcAft>
                <a:spcPct val="0"/>
              </a:spcAft>
              <a:defRPr/>
            </a:pPr>
            <a:r>
              <a:rPr lang="en-GB" sz="2400" dirty="0">
                <a:solidFill>
                  <a:srgbClr val="000000"/>
                </a:solidFill>
                <a:latin typeface="Arial" charset="0"/>
                <a:ea typeface="ＭＳ Ｐゴシック" charset="0"/>
              </a:rPr>
              <a:t>+ Integrity</a:t>
            </a:r>
          </a:p>
          <a:p>
            <a:pPr fontAlgn="base">
              <a:spcBef>
                <a:spcPct val="0"/>
              </a:spcBef>
              <a:spcAft>
                <a:spcPct val="0"/>
              </a:spcAft>
              <a:defRPr/>
            </a:pPr>
            <a:r>
              <a:rPr lang="en-GB" sz="1600" dirty="0">
                <a:solidFill>
                  <a:srgbClr val="000000"/>
                </a:solidFill>
                <a:latin typeface="Arial" charset="0"/>
                <a:ea typeface="ＭＳ Ｐゴシック" charset="0"/>
                <a:hlinkClick r:id="rId4"/>
              </a:rPr>
              <a:t>https://casrai.org/credit/</a:t>
            </a:r>
            <a:r>
              <a:rPr lang="en-GB" sz="1600" dirty="0">
                <a:solidFill>
                  <a:srgbClr val="000000"/>
                </a:solidFill>
                <a:latin typeface="Arial" charset="0"/>
                <a:ea typeface="ＭＳ Ｐゴシック" charset="0"/>
              </a:rPr>
              <a:t> </a:t>
            </a:r>
          </a:p>
        </p:txBody>
      </p:sp>
      <p:sp>
        <p:nvSpPr>
          <p:cNvPr id="6" name="TextBox 5"/>
          <p:cNvSpPr txBox="1"/>
          <p:nvPr/>
        </p:nvSpPr>
        <p:spPr>
          <a:xfrm>
            <a:off x="8134351" y="2905035"/>
            <a:ext cx="1930337" cy="1077218"/>
          </a:xfrm>
          <a:prstGeom prst="rect">
            <a:avLst/>
          </a:prstGeom>
          <a:noFill/>
        </p:spPr>
        <p:txBody>
          <a:bodyPr wrap="none" rtlCol="0">
            <a:spAutoFit/>
          </a:bodyPr>
          <a:lstStyle/>
          <a:p>
            <a:pPr fontAlgn="base">
              <a:spcBef>
                <a:spcPct val="0"/>
              </a:spcBef>
              <a:spcAft>
                <a:spcPct val="0"/>
              </a:spcAft>
              <a:defRPr/>
            </a:pPr>
            <a:r>
              <a:rPr lang="en-GB" sz="2400" dirty="0">
                <a:solidFill>
                  <a:srgbClr val="000000"/>
                </a:solidFill>
                <a:latin typeface="Arial" charset="0"/>
                <a:ea typeface="ＭＳ Ｐゴシック" charset="0"/>
              </a:rPr>
              <a:t>+ Research</a:t>
            </a:r>
          </a:p>
          <a:p>
            <a:pPr fontAlgn="base">
              <a:spcBef>
                <a:spcPct val="0"/>
              </a:spcBef>
              <a:spcAft>
                <a:spcPct val="0"/>
              </a:spcAft>
              <a:defRPr/>
            </a:pPr>
            <a:r>
              <a:rPr lang="en-GB" sz="2400" dirty="0">
                <a:solidFill>
                  <a:srgbClr val="000000"/>
                </a:solidFill>
                <a:latin typeface="Arial" charset="0"/>
                <a:ea typeface="ＭＳ Ｐゴシック" charset="0"/>
              </a:rPr>
              <a:t>Environment</a:t>
            </a:r>
          </a:p>
          <a:p>
            <a:pPr fontAlgn="base">
              <a:spcBef>
                <a:spcPct val="0"/>
              </a:spcBef>
              <a:spcAft>
                <a:spcPct val="0"/>
              </a:spcAft>
              <a:defRPr/>
            </a:pPr>
            <a:endParaRPr lang="en-GB" sz="1600" dirty="0">
              <a:solidFill>
                <a:srgbClr val="BBE0E3">
                  <a:lumMod val="50000"/>
                </a:srgbClr>
              </a:solidFill>
              <a:latin typeface="Arial" charset="0"/>
              <a:ea typeface="ＭＳ Ｐゴシック" charset="0"/>
            </a:endParaRPr>
          </a:p>
        </p:txBody>
      </p:sp>
      <p:sp>
        <p:nvSpPr>
          <p:cNvPr id="3" name="Rectangle 2">
            <a:extLst>
              <a:ext uri="{FF2B5EF4-FFF2-40B4-BE49-F238E27FC236}">
                <a16:creationId xmlns:a16="http://schemas.microsoft.com/office/drawing/2014/main" id="{B9395079-96D6-4DC5-9614-75AF4A84DD9F}"/>
              </a:ext>
            </a:extLst>
          </p:cNvPr>
          <p:cNvSpPr/>
          <p:nvPr/>
        </p:nvSpPr>
        <p:spPr>
          <a:xfrm>
            <a:off x="8134351" y="5136960"/>
            <a:ext cx="2258257" cy="1477328"/>
          </a:xfrm>
          <a:prstGeom prst="rect">
            <a:avLst/>
          </a:prstGeom>
        </p:spPr>
        <p:txBody>
          <a:bodyPr wrap="square">
            <a:spAutoFit/>
          </a:bodyPr>
          <a:lstStyle/>
          <a:p>
            <a:pPr fontAlgn="base">
              <a:spcBef>
                <a:spcPct val="0"/>
              </a:spcBef>
              <a:spcAft>
                <a:spcPct val="0"/>
              </a:spcAft>
            </a:pPr>
            <a:r>
              <a:rPr lang="en-GB" dirty="0">
                <a:solidFill>
                  <a:srgbClr val="000000"/>
                </a:solidFill>
                <a:latin typeface="Arial" charset="0"/>
                <a:ea typeface="ＭＳ Ｐゴシック" charset="0"/>
              </a:rPr>
              <a:t>More on OA:</a:t>
            </a:r>
            <a:endParaRPr lang="en-GB" dirty="0">
              <a:solidFill>
                <a:srgbClr val="000000"/>
              </a:solidFill>
              <a:latin typeface="Arial" charset="0"/>
              <a:ea typeface="ＭＳ Ｐゴシック" charset="0"/>
              <a:hlinkClick r:id="" action="ppaction://noaction"/>
            </a:endParaRPr>
          </a:p>
          <a:p>
            <a:pPr fontAlgn="base">
              <a:spcBef>
                <a:spcPct val="0"/>
              </a:spcBef>
              <a:spcAft>
                <a:spcPct val="0"/>
              </a:spcAft>
            </a:pPr>
            <a:r>
              <a:rPr lang="en-GB" dirty="0">
                <a:solidFill>
                  <a:srgbClr val="000000"/>
                </a:solidFill>
                <a:latin typeface="Arial" charset="0"/>
                <a:ea typeface="ＭＳ Ｐゴシック" charset="0"/>
                <a:hlinkClick r:id="" action="ppaction://noaction"/>
              </a:rPr>
              <a:t>https://www.gla.ac.uk/myglasgow/openaccess/whatisopenaccess/</a:t>
            </a:r>
            <a:endParaRPr lang="en-GB"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06675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Routes to Open Access</a:t>
            </a:r>
          </a:p>
        </p:txBody>
      </p:sp>
      <p:sp>
        <p:nvSpPr>
          <p:cNvPr id="5" name="Content Placeholder 4"/>
          <p:cNvSpPr>
            <a:spLocks noGrp="1"/>
          </p:cNvSpPr>
          <p:nvPr>
            <p:ph sz="quarter" idx="10"/>
          </p:nvPr>
        </p:nvSpPr>
        <p:spPr/>
        <p:txBody>
          <a:bodyPr lIns="91440" tIns="45720" rIns="91440" bIns="45720" anchor="t"/>
          <a:lstStyle/>
          <a:p>
            <a:pPr marL="0" indent="0">
              <a:spcBef>
                <a:spcPts val="600"/>
              </a:spcBef>
              <a:defRPr sz="1800">
                <a:solidFill>
                  <a:srgbClr val="000000"/>
                </a:solidFill>
              </a:defRPr>
            </a:pPr>
            <a:r>
              <a:rPr lang="en-GB" sz="2400" dirty="0">
                <a:latin typeface="Arial"/>
                <a:ea typeface="Arial"/>
                <a:cs typeface="Arial"/>
                <a:sym typeface="Arial"/>
              </a:rPr>
              <a:t>For journal articles and conference papers there are two routes to Open Access:</a:t>
            </a:r>
          </a:p>
          <a:p>
            <a:pPr marL="342900" indent="-342900">
              <a:spcBef>
                <a:spcPts val="1200"/>
              </a:spcBef>
              <a:defRPr sz="1800">
                <a:solidFill>
                  <a:srgbClr val="000000"/>
                </a:solidFill>
              </a:defRPr>
            </a:pPr>
            <a:r>
              <a:rPr lang="en-GB" sz="2400" b="1" dirty="0">
                <a:solidFill>
                  <a:srgbClr val="FFC000"/>
                </a:solidFill>
                <a:latin typeface="Arial"/>
                <a:ea typeface="Arial"/>
                <a:cs typeface="Arial"/>
                <a:sym typeface="Arial"/>
              </a:rPr>
              <a:t>Gold (often paid for)</a:t>
            </a:r>
            <a:endParaRPr lang="en-GB" sz="2400" b="1" dirty="0">
              <a:solidFill>
                <a:srgbClr val="FFC000"/>
              </a:solidFill>
              <a:latin typeface="Arial"/>
              <a:ea typeface="Arial"/>
              <a:cs typeface="Arial"/>
            </a:endParaRP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Article is immediately freely available </a:t>
            </a: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Usually a payment of a fee or ‘Article Processing Charge’ (APC)</a:t>
            </a:r>
            <a:endParaRPr lang="en-GB" sz="2400" dirty="0">
              <a:latin typeface="Arial"/>
              <a:ea typeface="Arial"/>
              <a:cs typeface="Arial"/>
            </a:endParaRPr>
          </a:p>
          <a:p>
            <a:pPr marL="342900" indent="-342900">
              <a:spcBef>
                <a:spcPts val="1200"/>
              </a:spcBef>
              <a:defRPr sz="1800">
                <a:solidFill>
                  <a:srgbClr val="000000"/>
                </a:solidFill>
              </a:defRPr>
            </a:pPr>
            <a:r>
              <a:rPr lang="en-GB" sz="2400" b="1" dirty="0">
                <a:solidFill>
                  <a:srgbClr val="00B050"/>
                </a:solidFill>
                <a:latin typeface="Arial"/>
                <a:ea typeface="Arial"/>
                <a:cs typeface="Arial"/>
                <a:sym typeface="Arial"/>
              </a:rPr>
              <a:t>Green ('free’) </a:t>
            </a:r>
            <a:endParaRPr lang="en-GB" sz="2400" b="1" dirty="0">
              <a:solidFill>
                <a:srgbClr val="00B050"/>
              </a:solidFill>
              <a:latin typeface="Arial"/>
              <a:ea typeface="Arial"/>
              <a:cs typeface="Arial"/>
            </a:endParaRP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Deposit (usually accepted final version) in online repository </a:t>
            </a:r>
          </a:p>
          <a:p>
            <a:pPr marL="285750" indent="-285750">
              <a:spcBef>
                <a:spcPts val="600"/>
              </a:spcBef>
              <a:buFont typeface="Arial" panose="020B0604020202020204" pitchFamily="34" charset="0"/>
              <a:buChar char="•"/>
              <a:defRPr sz="1800">
                <a:solidFill>
                  <a:srgbClr val="000000"/>
                </a:solidFill>
              </a:defRPr>
            </a:pPr>
            <a:r>
              <a:rPr lang="en-GB" sz="2400" dirty="0">
                <a:latin typeface="Arial"/>
                <a:ea typeface="Arial"/>
                <a:cs typeface="Arial"/>
                <a:sym typeface="Arial"/>
              </a:rPr>
              <a:t>Usually an embargo period to making this visible</a:t>
            </a:r>
          </a:p>
          <a:p>
            <a:pPr marL="342900" indent="-342900">
              <a:spcBef>
                <a:spcPts val="2400"/>
              </a:spcBef>
              <a:defRPr sz="1800">
                <a:solidFill>
                  <a:srgbClr val="000000"/>
                </a:solidFill>
              </a:defRPr>
            </a:pPr>
            <a:r>
              <a:rPr lang="en-GB" sz="2400" b="1" dirty="0">
                <a:latin typeface="Arial"/>
                <a:ea typeface="Arial"/>
                <a:cs typeface="Arial"/>
                <a:sym typeface="Arial"/>
              </a:rPr>
              <a:t>University direction </a:t>
            </a:r>
            <a:r>
              <a:rPr lang="en-GB" sz="2400" dirty="0">
                <a:latin typeface="Arial"/>
                <a:ea typeface="Arial"/>
                <a:cs typeface="Arial"/>
                <a:sym typeface="Arial"/>
              </a:rPr>
              <a:t>- go </a:t>
            </a:r>
            <a:r>
              <a:rPr lang="en-GB" sz="2400" b="1" dirty="0">
                <a:solidFill>
                  <a:srgbClr val="00B050"/>
                </a:solidFill>
                <a:latin typeface="Arial"/>
                <a:ea typeface="Arial"/>
                <a:cs typeface="Arial"/>
                <a:sym typeface="Arial"/>
              </a:rPr>
              <a:t>Green (‘free’) </a:t>
            </a:r>
            <a:r>
              <a:rPr lang="en-GB" sz="2400" dirty="0">
                <a:latin typeface="Arial"/>
                <a:ea typeface="Arial"/>
                <a:cs typeface="Arial"/>
                <a:sym typeface="Arial"/>
              </a:rPr>
              <a:t>wherever possible</a:t>
            </a:r>
            <a:endParaRPr lang="en-GB" sz="2400" dirty="0">
              <a:latin typeface="Arial"/>
              <a:ea typeface="Arial"/>
              <a:cs typeface="Arial"/>
            </a:endParaRPr>
          </a:p>
        </p:txBody>
      </p:sp>
    </p:spTree>
    <p:extLst>
      <p:ext uri="{BB962C8B-B14F-4D97-AF65-F5344CB8AC3E}">
        <p14:creationId xmlns:p14="http://schemas.microsoft.com/office/powerpoint/2010/main" val="284672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553200"/>
            <a:ext cx="9144000" cy="3600000"/>
          </a:xfrm>
        </p:spPr>
        <p:txBody>
          <a:bodyPr/>
          <a:lstStyle/>
          <a:p>
            <a:r>
              <a:rPr lang="en-US" sz="6000" dirty="0">
                <a:cs typeface="Arial" panose="020B0604020202020204" pitchFamily="34" charset="0"/>
              </a:rPr>
              <a:t>Notify </a:t>
            </a:r>
            <a:r>
              <a:rPr lang="en-US" sz="6000" dirty="0">
                <a:solidFill>
                  <a:schemeClr val="accent3"/>
                </a:solidFill>
                <a:cs typeface="Arial" panose="020B0604020202020204" pitchFamily="34" charset="0"/>
                <a:hlinkClick r:id="rId3">
                  <a:extLst>
                    <a:ext uri="{A12FA001-AC4F-418D-AE19-62706E023703}">
                      <ahyp:hlinkClr xmlns:ahyp="http://schemas.microsoft.com/office/drawing/2018/hyperlinkcolor" val="tx"/>
                    </a:ext>
                  </a:extLst>
                </a:hlinkClick>
              </a:rPr>
              <a:t>research-openaccess@glasgow.ac.uk</a:t>
            </a:r>
            <a:r>
              <a:rPr lang="en-US" sz="6000" dirty="0">
                <a:solidFill>
                  <a:schemeClr val="accent3"/>
                </a:solidFill>
                <a:cs typeface="Arial" panose="020B0604020202020204" pitchFamily="34" charset="0"/>
              </a:rPr>
              <a:t> </a:t>
            </a:r>
            <a:r>
              <a:rPr lang="en-US" sz="6000" dirty="0">
                <a:cs typeface="Arial" panose="020B0604020202020204" pitchFamily="34" charset="0"/>
              </a:rPr>
              <a:t>when you have a paper accepted, and we will advise on the appropriate route.</a:t>
            </a:r>
            <a:endParaRPr lang="en-GB" sz="6000" dirty="0"/>
          </a:p>
        </p:txBody>
      </p:sp>
    </p:spTree>
    <p:extLst>
      <p:ext uri="{BB962C8B-B14F-4D97-AF65-F5344CB8AC3E}">
        <p14:creationId xmlns:p14="http://schemas.microsoft.com/office/powerpoint/2010/main" val="238401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629DF9-2843-456C-AFC1-44F4ABB97AEA}"/>
              </a:ext>
            </a:extLst>
          </p:cNvPr>
          <p:cNvPicPr>
            <a:picLocks noChangeAspect="1"/>
          </p:cNvPicPr>
          <p:nvPr/>
        </p:nvPicPr>
        <p:blipFill>
          <a:blip r:embed="rId3"/>
          <a:stretch>
            <a:fillRect/>
          </a:stretch>
        </p:blipFill>
        <p:spPr>
          <a:xfrm>
            <a:off x="1655185" y="795338"/>
            <a:ext cx="8715375" cy="3571875"/>
          </a:xfrm>
          <a:prstGeom prst="rect">
            <a:avLst/>
          </a:prstGeom>
        </p:spPr>
      </p:pic>
      <p:pic>
        <p:nvPicPr>
          <p:cNvPr id="3" name="Picture 2">
            <a:extLst>
              <a:ext uri="{FF2B5EF4-FFF2-40B4-BE49-F238E27FC236}">
                <a16:creationId xmlns:a16="http://schemas.microsoft.com/office/drawing/2014/main" id="{E1F8A632-C768-4D16-B469-B9A1C421EC8F}"/>
              </a:ext>
            </a:extLst>
          </p:cNvPr>
          <p:cNvPicPr>
            <a:picLocks noChangeAspect="1"/>
          </p:cNvPicPr>
          <p:nvPr/>
        </p:nvPicPr>
        <p:blipFill>
          <a:blip r:embed="rId4"/>
          <a:stretch>
            <a:fillRect/>
          </a:stretch>
        </p:blipFill>
        <p:spPr>
          <a:xfrm>
            <a:off x="1771650" y="4276726"/>
            <a:ext cx="8648700" cy="2581275"/>
          </a:xfrm>
          <a:prstGeom prst="rect">
            <a:avLst/>
          </a:prstGeom>
        </p:spPr>
      </p:pic>
      <p:sp>
        <p:nvSpPr>
          <p:cNvPr id="4" name="TextBox 3">
            <a:extLst>
              <a:ext uri="{FF2B5EF4-FFF2-40B4-BE49-F238E27FC236}">
                <a16:creationId xmlns:a16="http://schemas.microsoft.com/office/drawing/2014/main" id="{FF8163B7-A628-427D-9190-9A8F77A7E2DA}"/>
              </a:ext>
            </a:extLst>
          </p:cNvPr>
          <p:cNvSpPr txBox="1"/>
          <p:nvPr/>
        </p:nvSpPr>
        <p:spPr>
          <a:xfrm>
            <a:off x="1821441" y="105509"/>
            <a:ext cx="8648700" cy="461665"/>
          </a:xfrm>
          <a:prstGeom prst="rect">
            <a:avLst/>
          </a:prstGeom>
          <a:noFill/>
        </p:spPr>
        <p:txBody>
          <a:bodyPr wrap="square" rtlCol="0">
            <a:spAutoFit/>
          </a:bodyPr>
          <a:lstStyle/>
          <a:p>
            <a:pPr fontAlgn="base">
              <a:spcBef>
                <a:spcPct val="0"/>
              </a:spcBef>
              <a:spcAft>
                <a:spcPct val="0"/>
              </a:spcAft>
            </a:pPr>
            <a:r>
              <a:rPr lang="en-GB" sz="2400" dirty="0">
                <a:solidFill>
                  <a:srgbClr val="000000"/>
                </a:solidFill>
                <a:latin typeface="Arial" charset="0"/>
                <a:ea typeface="ＭＳ Ｐゴシック" charset="0"/>
              </a:rPr>
              <a:t>If you notify us, your article will be recorded in Enlighten</a:t>
            </a:r>
          </a:p>
        </p:txBody>
      </p:sp>
    </p:spTree>
    <p:extLst>
      <p:ext uri="{BB962C8B-B14F-4D97-AF65-F5344CB8AC3E}">
        <p14:creationId xmlns:p14="http://schemas.microsoft.com/office/powerpoint/2010/main" val="175162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2E74CC-D7BA-4381-8807-60453FCE21E9}"/>
              </a:ext>
            </a:extLst>
          </p:cNvPr>
          <p:cNvPicPr>
            <a:picLocks noGrp="1" noChangeAspect="1"/>
          </p:cNvPicPr>
          <p:nvPr>
            <p:ph sz="quarter" idx="10"/>
          </p:nvPr>
        </p:nvPicPr>
        <p:blipFill>
          <a:blip r:embed="rId3"/>
          <a:stretch>
            <a:fillRect/>
          </a:stretch>
        </p:blipFill>
        <p:spPr>
          <a:xfrm>
            <a:off x="1690078" y="1241359"/>
            <a:ext cx="8178799" cy="2874726"/>
          </a:xfrm>
          <a:prstGeom prst="rect">
            <a:avLst/>
          </a:prstGeom>
        </p:spPr>
      </p:pic>
      <p:sp>
        <p:nvSpPr>
          <p:cNvPr id="2" name="TextBox 1">
            <a:extLst>
              <a:ext uri="{FF2B5EF4-FFF2-40B4-BE49-F238E27FC236}">
                <a16:creationId xmlns:a16="http://schemas.microsoft.com/office/drawing/2014/main" id="{50B9A4CA-5AB2-40A3-9075-00F2CE1CCDD3}"/>
              </a:ext>
            </a:extLst>
          </p:cNvPr>
          <p:cNvSpPr txBox="1"/>
          <p:nvPr/>
        </p:nvSpPr>
        <p:spPr>
          <a:xfrm>
            <a:off x="2579078" y="4116085"/>
            <a:ext cx="6940061" cy="2308324"/>
          </a:xfrm>
          <a:prstGeom prst="rect">
            <a:avLst/>
          </a:prstGeom>
          <a:noFill/>
        </p:spPr>
        <p:txBody>
          <a:bodyPr wrap="square" rtlCol="0">
            <a:spAutoFit/>
          </a:bodyPr>
          <a:lstStyle/>
          <a:p>
            <a:pPr fontAlgn="base">
              <a:spcBef>
                <a:spcPct val="0"/>
              </a:spcBef>
              <a:spcAft>
                <a:spcPct val="0"/>
              </a:spcAft>
            </a:pPr>
            <a:r>
              <a:rPr lang="en-GB" sz="2400" dirty="0">
                <a:solidFill>
                  <a:srgbClr val="000000"/>
                </a:solidFill>
                <a:latin typeface="Arial" charset="0"/>
                <a:ea typeface="ＭＳ Ｐゴシック" charset="0"/>
              </a:rPr>
              <a:t>Items in Enlighten with a relevant funder’s reference number acknowledged will be uploaded to </a:t>
            </a:r>
            <a:r>
              <a:rPr lang="en-GB" sz="2400" b="1" dirty="0" err="1">
                <a:solidFill>
                  <a:srgbClr val="000000"/>
                </a:solidFill>
                <a:latin typeface="Arial" charset="0"/>
                <a:ea typeface="ＭＳ Ｐゴシック" charset="0"/>
              </a:rPr>
              <a:t>Researchfish</a:t>
            </a:r>
            <a:r>
              <a:rPr lang="en-GB" sz="2400" dirty="0">
                <a:solidFill>
                  <a:srgbClr val="000000"/>
                </a:solidFill>
                <a:latin typeface="Arial" charset="0"/>
                <a:ea typeface="ＭＳ Ｐゴシック" charset="0"/>
              </a:rPr>
              <a:t>. </a:t>
            </a:r>
          </a:p>
          <a:p>
            <a:pPr fontAlgn="base">
              <a:spcBef>
                <a:spcPct val="0"/>
              </a:spcBef>
              <a:spcAft>
                <a:spcPct val="0"/>
              </a:spcAft>
            </a:pPr>
            <a:endParaRPr lang="en-GB" sz="2400" dirty="0">
              <a:solidFill>
                <a:srgbClr val="000000"/>
              </a:solidFill>
              <a:latin typeface="Arial" charset="0"/>
              <a:ea typeface="ＭＳ Ｐゴシック" charset="0"/>
            </a:endParaRPr>
          </a:p>
          <a:p>
            <a:pPr fontAlgn="base">
              <a:spcBef>
                <a:spcPct val="0"/>
              </a:spcBef>
              <a:spcAft>
                <a:spcPct val="0"/>
              </a:spcAft>
            </a:pPr>
            <a:r>
              <a:rPr lang="en-GB" sz="2400" dirty="0">
                <a:solidFill>
                  <a:srgbClr val="000000"/>
                </a:solidFill>
                <a:latin typeface="Arial" charset="0"/>
                <a:ea typeface="ＭＳ Ｐゴシック" charset="0"/>
              </a:rPr>
              <a:t>All staff publications will be uploaded to the </a:t>
            </a:r>
            <a:r>
              <a:rPr lang="en-GB" sz="2400" b="1" dirty="0">
                <a:solidFill>
                  <a:srgbClr val="000000"/>
                </a:solidFill>
                <a:latin typeface="Arial" charset="0"/>
                <a:ea typeface="ＭＳ Ｐゴシック" charset="0"/>
              </a:rPr>
              <a:t>Performance and Development Review</a:t>
            </a:r>
            <a:r>
              <a:rPr lang="en-GB" sz="2400" dirty="0">
                <a:solidFill>
                  <a:srgbClr val="000000"/>
                </a:solidFill>
                <a:latin typeface="Arial" charset="0"/>
                <a:ea typeface="ＭＳ Ｐゴシック" charset="0"/>
              </a:rPr>
              <a:t> tool.</a:t>
            </a:r>
          </a:p>
        </p:txBody>
      </p:sp>
    </p:spTree>
    <p:extLst>
      <p:ext uri="{BB962C8B-B14F-4D97-AF65-F5344CB8AC3E}">
        <p14:creationId xmlns:p14="http://schemas.microsoft.com/office/powerpoint/2010/main" val="35597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578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6000" dirty="0">
                <a:latin typeface="Arial"/>
                <a:cs typeface="Arial"/>
              </a:rPr>
              <a:t>Open Access requirements:</a:t>
            </a:r>
            <a:br>
              <a:rPr lang="en-US" sz="6000" dirty="0">
                <a:cs typeface="Arial" panose="020B0604020202020204" pitchFamily="34" charset="0"/>
              </a:rPr>
            </a:br>
            <a:r>
              <a:rPr lang="en-US" sz="6000" dirty="0">
                <a:latin typeface="Arial"/>
                <a:cs typeface="Arial"/>
              </a:rPr>
              <a:t>University, Funders </a:t>
            </a:r>
            <a:br>
              <a:rPr lang="en-US" sz="6000" dirty="0">
                <a:cs typeface="Arial" panose="020B0604020202020204" pitchFamily="34" charset="0"/>
              </a:rPr>
            </a:br>
            <a:r>
              <a:rPr lang="en-US" sz="6000" dirty="0">
                <a:latin typeface="Arial"/>
                <a:cs typeface="Arial"/>
              </a:rPr>
              <a:t>and REF</a:t>
            </a:r>
            <a:endParaRPr lang="en-GB" sz="6000" dirty="0">
              <a:latin typeface="Arial"/>
              <a:cs typeface="Arial"/>
            </a:endParaRPr>
          </a:p>
        </p:txBody>
      </p:sp>
    </p:spTree>
    <p:extLst>
      <p:ext uri="{BB962C8B-B14F-4D97-AF65-F5344CB8AC3E}">
        <p14:creationId xmlns:p14="http://schemas.microsoft.com/office/powerpoint/2010/main" val="166733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74" t="14082" r="8188" b="263"/>
          <a:stretch/>
        </p:blipFill>
        <p:spPr bwMode="auto">
          <a:xfrm>
            <a:off x="7211921" y="2439363"/>
            <a:ext cx="3240360" cy="386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www.gla.ac.uk/t4/visualidentity/files/downloads/University%20marque/Boxed%20University%20Marques/A5%20-%20UofG%20keyline%20boxed%20marque%20(with%203mm%20left%20ble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14" y="113809"/>
            <a:ext cx="1360627" cy="69860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txBox="1">
            <a:spLocks/>
          </p:cNvSpPr>
          <p:nvPr/>
        </p:nvSpPr>
        <p:spPr>
          <a:xfrm>
            <a:off x="2999657" y="113809"/>
            <a:ext cx="5832445" cy="698602"/>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dirty="0">
                <a:solidFill>
                  <a:srgbClr val="003865"/>
                </a:solidFill>
                <a:latin typeface="Calibri" panose="020F0502020204030204" pitchFamily="34" charset="0"/>
                <a:cs typeface="Calibri" panose="020F0502020204030204" pitchFamily="34" charset="0"/>
              </a:rPr>
              <a:t>University of Glasgow policies</a:t>
            </a:r>
          </a:p>
        </p:txBody>
      </p:sp>
      <p:sp>
        <p:nvSpPr>
          <p:cNvPr id="9" name="Content Placeholder 8"/>
          <p:cNvSpPr>
            <a:spLocks noGrp="1"/>
          </p:cNvSpPr>
          <p:nvPr>
            <p:ph sz="half" idx="1"/>
          </p:nvPr>
        </p:nvSpPr>
        <p:spPr>
          <a:xfrm>
            <a:off x="1817077" y="2224091"/>
            <a:ext cx="5161703" cy="4525963"/>
          </a:xfrm>
        </p:spPr>
        <p:txBody>
          <a:bodyPr>
            <a:normAutofit/>
          </a:bodyPr>
          <a:lstStyle/>
          <a:p>
            <a:pPr marL="0" indent="0">
              <a:buNone/>
            </a:pPr>
            <a:r>
              <a:rPr lang="en-GB" dirty="0">
                <a:solidFill>
                  <a:srgbClr val="003865"/>
                </a:solidFill>
              </a:rPr>
              <a:t>Code of Good Practice in Research </a:t>
            </a:r>
            <a:r>
              <a:rPr lang="en-GB" sz="1200" dirty="0">
                <a:solidFill>
                  <a:srgbClr val="00B0F0"/>
                </a:solidFill>
                <a:hlinkClick r:id="rId5"/>
              </a:rPr>
              <a:t>https://www.gla.ac.uk/media/media_490311_en.pdf</a:t>
            </a:r>
            <a:endParaRPr lang="en-GB" sz="1200" dirty="0">
              <a:solidFill>
                <a:srgbClr val="00B0F0"/>
              </a:solidFill>
            </a:endParaRPr>
          </a:p>
          <a:p>
            <a:pPr marL="0" indent="0">
              <a:buNone/>
            </a:pPr>
            <a:endParaRPr lang="en-GB" dirty="0">
              <a:solidFill>
                <a:srgbClr val="003865"/>
              </a:solidFill>
            </a:endParaRPr>
          </a:p>
          <a:p>
            <a:pPr marL="0" indent="0">
              <a:buNone/>
            </a:pPr>
            <a:r>
              <a:rPr lang="en-GB" dirty="0">
                <a:solidFill>
                  <a:srgbClr val="003865"/>
                </a:solidFill>
              </a:rPr>
              <a:t>Postgraduate Research Code of Practice </a:t>
            </a:r>
            <a:r>
              <a:rPr lang="en-GB" sz="1200" dirty="0">
                <a:solidFill>
                  <a:srgbClr val="00B0F0"/>
                </a:solidFill>
              </a:rPr>
              <a:t>http://www.gla.ac.uk/services/postgraduateresearch/pgrcodeofpractice/</a:t>
            </a:r>
          </a:p>
          <a:p>
            <a:pPr marL="0" indent="0">
              <a:buNone/>
            </a:pPr>
            <a:endParaRPr lang="en-GB" dirty="0">
              <a:solidFill>
                <a:srgbClr val="003865"/>
              </a:solidFill>
            </a:endParaRPr>
          </a:p>
          <a:p>
            <a:pPr marL="0" indent="0">
              <a:buNone/>
            </a:pPr>
            <a:r>
              <a:rPr lang="en-GB" dirty="0">
                <a:solidFill>
                  <a:srgbClr val="003865"/>
                </a:solidFill>
              </a:rPr>
              <a:t>Good Management of Research Data Policy </a:t>
            </a:r>
          </a:p>
          <a:p>
            <a:pPr marL="0" indent="0">
              <a:spcBef>
                <a:spcPts val="0"/>
              </a:spcBef>
              <a:buNone/>
            </a:pPr>
            <a:r>
              <a:rPr lang="en-GB" sz="1100" dirty="0">
                <a:solidFill>
                  <a:srgbClr val="00B0F0"/>
                </a:solidFill>
              </a:rPr>
              <a:t>https://www.gla.ac.uk/media/media_555892_en.pdf</a:t>
            </a:r>
            <a:endParaRPr lang="en-GB" dirty="0"/>
          </a:p>
        </p:txBody>
      </p:sp>
      <p:sp>
        <p:nvSpPr>
          <p:cNvPr id="2" name="TextBox 1">
            <a:extLst>
              <a:ext uri="{FF2B5EF4-FFF2-40B4-BE49-F238E27FC236}">
                <a16:creationId xmlns:a16="http://schemas.microsoft.com/office/drawing/2014/main" id="{EB3FCFF1-0986-4C24-8980-C0B4B259430C}"/>
              </a:ext>
            </a:extLst>
          </p:cNvPr>
          <p:cNvSpPr txBox="1"/>
          <p:nvPr/>
        </p:nvSpPr>
        <p:spPr>
          <a:xfrm>
            <a:off x="2204326" y="1309356"/>
            <a:ext cx="7983416" cy="461665"/>
          </a:xfrm>
          <a:prstGeom prst="rect">
            <a:avLst/>
          </a:prstGeom>
          <a:noFill/>
        </p:spPr>
        <p:txBody>
          <a:bodyPr wrap="square" rtlCol="0">
            <a:spAutoFit/>
          </a:bodyPr>
          <a:lstStyle/>
          <a:p>
            <a:pPr fontAlgn="base">
              <a:spcBef>
                <a:spcPct val="0"/>
              </a:spcBef>
              <a:spcAft>
                <a:spcPct val="0"/>
              </a:spcAft>
            </a:pPr>
            <a:r>
              <a:rPr lang="en-GB" sz="2400" dirty="0">
                <a:solidFill>
                  <a:prstClr val="black"/>
                </a:solidFill>
                <a:latin typeface="Arial" charset="0"/>
                <a:ea typeface="ＭＳ Ｐゴシック" charset="0"/>
              </a:rPr>
              <a:t>Outputs should be made open access where possible.</a:t>
            </a:r>
          </a:p>
        </p:txBody>
      </p:sp>
    </p:spTree>
    <p:extLst>
      <p:ext uri="{BB962C8B-B14F-4D97-AF65-F5344CB8AC3E}">
        <p14:creationId xmlns:p14="http://schemas.microsoft.com/office/powerpoint/2010/main" val="2851327575"/>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Default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 new style powerpoint 16-9.pptx" id="{97C22F46-F125-4D00-95EF-3D823F2A9098}" vid="{7CB73F60-E4EE-4883-BE06-99F2F56663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D0083AC74D2E4590B8524DD7021A9B" ma:contentTypeVersion="12" ma:contentTypeDescription="Create a new document." ma:contentTypeScope="" ma:versionID="1448fbc6dc9bb1d3d6d4ddd0d4c4454e">
  <xsd:schema xmlns:xsd="http://www.w3.org/2001/XMLSchema" xmlns:xs="http://www.w3.org/2001/XMLSchema" xmlns:p="http://schemas.microsoft.com/office/2006/metadata/properties" xmlns:ns2="1ab7be79-c801-4e96-acf6-c65ea3e7b6d8" xmlns:ns3="27c7aaf3-e526-47b6-9e6a-014ac67d4cb7" targetNamespace="http://schemas.microsoft.com/office/2006/metadata/properties" ma:root="true" ma:fieldsID="feebbbb24943c64172cea8bbe5d24efb" ns2:_="" ns3:_="">
    <xsd:import namespace="1ab7be79-c801-4e96-acf6-c65ea3e7b6d8"/>
    <xsd:import namespace="27c7aaf3-e526-47b6-9e6a-014ac67d4c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7be79-c801-4e96-acf6-c65ea3e7b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c7aaf3-e526-47b6-9e6a-014ac67d4c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DE25B-13CF-44C4-A520-C4B803838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7be79-c801-4e96-acf6-c65ea3e7b6d8"/>
    <ds:schemaRef ds:uri="27c7aaf3-e526-47b6-9e6a-014ac67d4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DDFEF-2070-4DFE-862B-16580A6FE7B5}">
  <ds:schemaRefs>
    <ds:schemaRef ds:uri="http://schemas.microsoft.com/sharepoint/v3/contenttype/forms"/>
  </ds:schemaRefs>
</ds:datastoreItem>
</file>

<file path=customXml/itemProps3.xml><?xml version="1.0" encoding="utf-8"?>
<ds:datastoreItem xmlns:ds="http://schemas.openxmlformats.org/officeDocument/2006/customXml" ds:itemID="{729AD683-09B8-481D-8150-4896DC8BC9E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2128</TotalTime>
  <Words>3675</Words>
  <Application>Microsoft Office PowerPoint</Application>
  <PresentationFormat>Widescreen</PresentationFormat>
  <Paragraphs>337</Paragraphs>
  <Slides>26</Slides>
  <Notes>26</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Default Theme</vt:lpstr>
      <vt:lpstr>1_Office Theme</vt:lpstr>
      <vt:lpstr>8_UoG_PowerPoint_16.9</vt:lpstr>
      <vt:lpstr>Introduction to Open Access</vt:lpstr>
      <vt:lpstr>What is open access?</vt:lpstr>
      <vt:lpstr>Benefits of being open</vt:lpstr>
      <vt:lpstr>Routes to Open Access</vt:lpstr>
      <vt:lpstr>Notify research-openaccess@glasgow.ac.uk when you have a paper accepted, and we will advise on the appropriate route.</vt:lpstr>
      <vt:lpstr>PowerPoint Presentation</vt:lpstr>
      <vt:lpstr>PowerPoint Presentation</vt:lpstr>
      <vt:lpstr>Open Access requirements: University, Funders  and REF</vt:lpstr>
      <vt:lpstr>PowerPoint Presentation</vt:lpstr>
      <vt:lpstr>Some funders have open access requirements – consider these before submitting an article  </vt:lpstr>
      <vt:lpstr>Acknowledging your Funders</vt:lpstr>
      <vt:lpstr>UKRI Open Access Policy</vt:lpstr>
      <vt:lpstr>Other support for Open Access </vt:lpstr>
      <vt:lpstr>Wellcome Trust</vt:lpstr>
      <vt:lpstr>Publisher Arrangements</vt:lpstr>
      <vt:lpstr>Open Access policies for the Research Excellence Framework (REF)</vt:lpstr>
      <vt:lpstr>What is REF?</vt:lpstr>
      <vt:lpstr>REF Open Access Policy</vt:lpstr>
      <vt:lpstr>REF Eligibility –  The Library can help</vt:lpstr>
      <vt:lpstr>What do researchers need to do?</vt:lpstr>
      <vt:lpstr>What does the library do?</vt:lpstr>
      <vt:lpstr>Open Access to Research Data</vt:lpstr>
      <vt:lpstr>PowerPoint Presentation</vt:lpstr>
      <vt:lpstr>Identifying Trusted Journals</vt:lpstr>
      <vt:lpstr>14 CRediT Roles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Valerie McCutcheon</cp:lastModifiedBy>
  <cp:revision>557</cp:revision>
  <dcterms:created xsi:type="dcterms:W3CDTF">2021-01-06T14:22:07Z</dcterms:created>
  <dcterms:modified xsi:type="dcterms:W3CDTF">2021-08-19T11:17:12Z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0x01010036D0083AC74D2E4590B8524DD7021A9B</vt:lpwstr>
  </property>
</Properties>
</file>