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02" r:id="rId2"/>
    <p:sldId id="257" r:id="rId3"/>
    <p:sldId id="260" r:id="rId4"/>
    <p:sldId id="280" r:id="rId5"/>
    <p:sldId id="261" r:id="rId6"/>
    <p:sldId id="263" r:id="rId7"/>
    <p:sldId id="262" r:id="rId8"/>
    <p:sldId id="286" r:id="rId9"/>
    <p:sldId id="287" r:id="rId10"/>
    <p:sldId id="288" r:id="rId11"/>
    <p:sldId id="289" r:id="rId12"/>
    <p:sldId id="290" r:id="rId13"/>
    <p:sldId id="282" r:id="rId14"/>
    <p:sldId id="270" r:id="rId15"/>
    <p:sldId id="283" r:id="rId16"/>
    <p:sldId id="285" r:id="rId17"/>
    <p:sldId id="284" r:id="rId18"/>
    <p:sldId id="274" r:id="rId19"/>
    <p:sldId id="297" r:id="rId20"/>
    <p:sldId id="292" r:id="rId21"/>
    <p:sldId id="298" r:id="rId22"/>
    <p:sldId id="299" r:id="rId23"/>
    <p:sldId id="300" r:id="rId24"/>
    <p:sldId id="301" r:id="rId25"/>
    <p:sldId id="303" r:id="rId26"/>
  </p:sldIdLst>
  <p:sldSz cx="9144000" cy="6858000" type="screen4x3"/>
  <p:notesSz cx="6834188" cy="99790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3">
          <p15:clr>
            <a:srgbClr val="A4A3A4"/>
          </p15:clr>
        </p15:guide>
        <p15:guide id="2" pos="215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1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8" autoAdjust="0"/>
    <p:restoredTop sz="95698" autoAdjust="0"/>
  </p:normalViewPr>
  <p:slideViewPr>
    <p:cSldViewPr>
      <p:cViewPr varScale="1">
        <p:scale>
          <a:sx n="110" d="100"/>
          <a:sy n="110" d="100"/>
        </p:scale>
        <p:origin x="166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2106" y="-102"/>
      </p:cViewPr>
      <p:guideLst>
        <p:guide orient="horz" pos="3143"/>
        <p:guide pos="215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0688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71913" y="0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0380FF7-6E7A-4C20-934B-39B06A1992E2}" type="datetimeFigureOut">
              <a:rPr lang="en-GB"/>
              <a:pPr>
                <a:defRPr/>
              </a:pPr>
              <a:t>23/01/2018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78963"/>
            <a:ext cx="2960688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71913" y="9478963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551C023-103F-459B-B729-C369C15F7F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0688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1913" y="0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CC1E6AB-B44B-4913-9EA3-77E8B91E8C58}" type="datetimeFigureOut">
              <a:rPr lang="en-GB"/>
              <a:pPr>
                <a:defRPr/>
              </a:pPr>
              <a:t>23/01/2018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740275"/>
            <a:ext cx="5467350" cy="4491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78963"/>
            <a:ext cx="2960688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1913" y="9478963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26AF2B5-DA49-46EF-AF4C-E46F08DE52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698F8A-91B6-4255-BFA4-C401A7EF8C04}" type="slidenum">
              <a:rPr lang="en-GB" smtClean="0">
                <a:ea typeface="ＭＳ Ｐゴシック"/>
                <a:cs typeface="ＭＳ Ｐゴシック"/>
              </a:rPr>
              <a:pPr/>
              <a:t>2</a:t>
            </a:fld>
            <a:endParaRPr lang="en-GB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3795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E76059B1-A879-4D07-A644-80657A07A6BB}" type="slidenum">
              <a:rPr lang="en-GB" sz="1200"/>
              <a:pPr algn="r" eaLnBrk="0" hangingPunct="0"/>
              <a:t>11</a:t>
            </a:fld>
            <a:endParaRPr lang="en-GB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3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A3727C5-48F8-4655-A0B7-9B3AD96806B4}" type="slidenum">
              <a:rPr lang="en-GB" sz="1200"/>
              <a:pPr algn="r" eaLnBrk="0" hangingPunct="0"/>
              <a:t>12</a:t>
            </a:fld>
            <a:endParaRPr lang="en-GB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37891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9A58A73E-FB41-486D-9867-72DEF26EA075}" type="slidenum">
              <a:rPr lang="en-GB" sz="1200"/>
              <a:pPr algn="r" eaLnBrk="0" hangingPunct="0"/>
              <a:t>13</a:t>
            </a:fld>
            <a:endParaRPr lang="en-GB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39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4280C78-B15E-48EC-8FA6-00A427B3E0B1}" type="slidenum">
              <a:rPr lang="en-GB" sz="1200"/>
              <a:pPr algn="r" eaLnBrk="0" hangingPunct="0"/>
              <a:t>14</a:t>
            </a:fld>
            <a:endParaRPr lang="en-GB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41987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9ADB5DDF-580E-41FE-A259-F7B3661EF6E9}" type="slidenum">
              <a:rPr lang="en-GB" sz="1200"/>
              <a:pPr algn="r" eaLnBrk="0" hangingPunct="0"/>
              <a:t>15</a:t>
            </a:fld>
            <a:endParaRPr lang="en-GB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69635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316DE629-36FB-483D-A02F-8479530A9146}" type="slidenum">
              <a:rPr lang="en-GB" sz="1200"/>
              <a:pPr algn="r" eaLnBrk="0" hangingPunct="0"/>
              <a:t>16</a:t>
            </a:fld>
            <a:endParaRPr lang="en-GB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71683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BFFE3B94-040F-4BDB-B7F8-495796DC2466}" type="slidenum">
              <a:rPr lang="en-GB" sz="1200"/>
              <a:pPr algn="r" eaLnBrk="0" hangingPunct="0"/>
              <a:t>17</a:t>
            </a:fld>
            <a:endParaRPr lang="en-GB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3731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0F6781AA-C25A-421C-A8CA-48128FA093D4}" type="slidenum">
              <a:rPr lang="en-GB" sz="1200"/>
              <a:pPr algn="r" eaLnBrk="0" hangingPunct="0"/>
              <a:t>18</a:t>
            </a:fld>
            <a:endParaRPr lang="en-GB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75779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397F1A9-AB68-4DB1-8049-5C21615169B8}" type="slidenum">
              <a:rPr lang="en-GB" sz="1200"/>
              <a:pPr algn="r" eaLnBrk="0" hangingPunct="0"/>
              <a:t>19</a:t>
            </a:fld>
            <a:endParaRPr lang="en-GB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7827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648DF925-996C-4038-9AFD-42155E153908}" type="slidenum">
              <a:rPr lang="en-GB" sz="1200"/>
              <a:pPr algn="r" eaLnBrk="0" hangingPunct="0"/>
              <a:t>20</a:t>
            </a:fld>
            <a:endParaRPr lang="en-GB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99A1DA4-90CC-4F61-9C23-1498AF156898}" type="slidenum">
              <a:rPr lang="en-GB" sz="1200"/>
              <a:pPr algn="r" eaLnBrk="0" hangingPunct="0"/>
              <a:t>3</a:t>
            </a:fld>
            <a:endParaRPr lang="en-GB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79875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ACA62C5-AF6A-4F24-B23B-754AFDACD93F}" type="slidenum">
              <a:rPr lang="en-GB" sz="1200"/>
              <a:pPr algn="r" eaLnBrk="0" hangingPunct="0"/>
              <a:t>21</a:t>
            </a:fld>
            <a:endParaRPr lang="en-GB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81923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86E4BDE-AFE2-4DF1-92A9-03B64B41F738}" type="slidenum">
              <a:rPr lang="en-GB" sz="1200"/>
              <a:pPr algn="r" eaLnBrk="0" hangingPunct="0"/>
              <a:t>22</a:t>
            </a:fld>
            <a:endParaRPr lang="en-GB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83971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95C7755-5F0F-4290-BC38-4DF808B3803C}" type="slidenum">
              <a:rPr lang="en-GB" sz="1200"/>
              <a:pPr algn="r" eaLnBrk="0" hangingPunct="0"/>
              <a:t>23</a:t>
            </a:fld>
            <a:endParaRPr lang="en-GB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86019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CB1018F-5EE8-4A5C-81C0-A38F20196B20}" type="slidenum">
              <a:rPr lang="en-GB" sz="1200"/>
              <a:pPr algn="r" eaLnBrk="0" hangingPunct="0"/>
              <a:t>24</a:t>
            </a:fld>
            <a:endParaRPr lang="en-GB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6BCCB16-3EE5-4919-BABE-1199112A8BC1}" type="slidenum">
              <a:rPr lang="en-GB" sz="1200"/>
              <a:pPr algn="r" eaLnBrk="0" hangingPunct="0"/>
              <a:t>4</a:t>
            </a:fld>
            <a:endParaRPr lang="en-GB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21507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BB58ABD2-CFD1-432E-A5C6-6620C42633B7}" type="slidenum">
              <a:rPr lang="en-GB" sz="1200"/>
              <a:pPr algn="r" eaLnBrk="0" hangingPunct="0"/>
              <a:t>5</a:t>
            </a:fld>
            <a:endParaRPr lang="en-GB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5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468F5B7-36F0-4605-BAD5-1ED6460A823F}" type="slidenum">
              <a:rPr lang="en-GB" sz="1200"/>
              <a:pPr algn="r" eaLnBrk="0" hangingPunct="0"/>
              <a:t>6</a:t>
            </a:fld>
            <a:endParaRPr lang="en-GB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3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201EF55-043A-473A-B257-C58C6429CE96}" type="slidenum">
              <a:rPr lang="en-GB" sz="1200"/>
              <a:pPr algn="r" eaLnBrk="0" hangingPunct="0"/>
              <a:t>7</a:t>
            </a:fld>
            <a:endParaRPr lang="en-GB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51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E3AA74B-FE1E-4DDD-9707-278AECE72AB3}" type="slidenum">
              <a:rPr lang="en-GB" sz="1200"/>
              <a:pPr algn="r" eaLnBrk="0" hangingPunct="0"/>
              <a:t>8</a:t>
            </a:fld>
            <a:endParaRPr lang="en-GB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908B59C6-3F41-4D4C-A21C-D93B92EB31BA}" type="slidenum">
              <a:rPr lang="en-GB" sz="1200"/>
              <a:pPr algn="r" eaLnBrk="0" hangingPunct="0"/>
              <a:t>9</a:t>
            </a:fld>
            <a:endParaRPr lang="en-GB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15E7066-3767-4F3A-9153-0DAD66850186}" type="slidenum">
              <a:rPr lang="en-GB" sz="1200"/>
              <a:pPr algn="r" eaLnBrk="0" hangingPunct="0"/>
              <a:t>10</a:t>
            </a:fld>
            <a:endParaRPr lang="en-GB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AE238-2CA0-49ED-A4E3-3BDF0F1BD4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CF993-D9AF-43E9-9BC8-3C59BC35B0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E11A8-3D14-49DF-A15B-A201AF1AA9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6AD21-93ED-4A36-B46E-154AE3BEDB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1DFC6-2607-4B73-BE32-86C0C8F49B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2209800"/>
            <a:ext cx="411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11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25C85-9B48-44A3-91F7-DF907ABA6B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36C43-3B15-4C5D-844F-4463A624CD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DF6F9-9B5E-4D79-A228-B5B3BB18B1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447800"/>
            <a:ext cx="838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2209800"/>
            <a:ext cx="8382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2484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213B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BBF8F77-D9EB-4C54-857D-674248D7BD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00213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40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pic>
        <p:nvPicPr>
          <p:cNvPr id="1032" name="Picture 5" descr="UoG_keyline.eps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2750" y="374650"/>
            <a:ext cx="19685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213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213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213B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rgbClr val="00213B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0213B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213B"/>
          </a:solidFill>
          <a:latin typeface="+mn-lt"/>
          <a:ea typeface="+mn-ea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213B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213B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213B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213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Relationship Id="rId14" Type="http://schemas.openxmlformats.org/officeDocument/2006/relationships/image" Target="../media/image4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archiveshub.jisc.ac.uk/" TargetMode="External"/><Relationship Id="rId3" Type="http://schemas.openxmlformats.org/officeDocument/2006/relationships/image" Target="../media/image49.png"/><Relationship Id="rId7" Type="http://schemas.openxmlformats.org/officeDocument/2006/relationships/hyperlink" Target="http://special.lib.gla.ac.uk/manuscripts/search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eleanor.lib.gla.ac.uk/search~S15/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hyperlink" Target="https://www.gla.ac.uk/myglasgow/incunabula/" TargetMode="External"/><Relationship Id="rId4" Type="http://schemas.openxmlformats.org/officeDocument/2006/relationships/oleObject" Target="../embeddings/oleObject1.bin"/><Relationship Id="rId9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00" y="0"/>
            <a:ext cx="623454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0774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0" y="292030"/>
            <a:ext cx="1584176" cy="4913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803" y="2207580"/>
            <a:ext cx="43204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23 Things (you might not know about)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Archives &amp; Special </a:t>
            </a:r>
            <a:r>
              <a:rPr lang="en-US" sz="3200" dirty="0" smtClean="0">
                <a:solidFill>
                  <a:schemeClr val="bg1"/>
                </a:solidFill>
              </a:rPr>
              <a:t>Collections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196" y="5541447"/>
            <a:ext cx="1193800" cy="1193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5441" y="932304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Archives and Special Collections Training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A261D-E7C9-4450-BD86-1CF5B9EA92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222" y="5730891"/>
            <a:ext cx="1847315" cy="6463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B9CB2C-93C1-485A-B9DB-93BF60FF2ED0}"/>
              </a:ext>
            </a:extLst>
          </p:cNvPr>
          <p:cNvSpPr/>
          <p:nvPr/>
        </p:nvSpPr>
        <p:spPr>
          <a:xfrm>
            <a:off x="113483" y="6396693"/>
            <a:ext cx="30183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This  work is made available under  a Creative Commons Attribution-Non Commercial 4.0 International License (CC BY-NC 4.0)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EE170B-E908-4C7E-B3D3-1A19F28FE5C8}"/>
              </a:ext>
            </a:extLst>
          </p:cNvPr>
          <p:cNvSpPr txBox="1"/>
          <p:nvPr/>
        </p:nvSpPr>
        <p:spPr>
          <a:xfrm>
            <a:off x="144240" y="4419451"/>
            <a:ext cx="41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Julie Gardham, Sarah Hepworth, Clare Paterson, Moira Rankin </a:t>
            </a:r>
            <a:endParaRPr lang="en-GB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500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 idx="4294967295"/>
          </p:nvPr>
        </p:nvSpPr>
        <p:spPr>
          <a:xfrm>
            <a:off x="323850" y="1484313"/>
            <a:ext cx="8382000" cy="685800"/>
          </a:xfrm>
        </p:spPr>
        <p:txBody>
          <a:bodyPr/>
          <a:lstStyle/>
          <a:p>
            <a:pPr eaLnBrk="1" hangingPunct="1"/>
            <a:r>
              <a:rPr lang="en-GB" sz="2400" smtClean="0"/>
              <a:t>9. We take care of the tiniest things…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sz="half" idx="4294967295"/>
          </p:nvPr>
        </p:nvSpPr>
        <p:spPr>
          <a:xfrm>
            <a:off x="3419475" y="2205038"/>
            <a:ext cx="5256213" cy="41036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An illustrated miniature Bible, printed by David Bryce &amp; Son, Glasgow.  Produced for the Glasgow International Exhibition of 1901.</a:t>
            </a:r>
          </a:p>
          <a:p>
            <a:pPr eaLnBrk="1" hangingPunct="1">
              <a:buFontTx/>
              <a:buNone/>
            </a:pPr>
            <a:r>
              <a:rPr lang="en-GB" smtClean="0"/>
              <a:t>Presented to the Library in 1919 by Col. A Napier. </a:t>
            </a:r>
          </a:p>
          <a:p>
            <a:pPr eaLnBrk="1" hangingPunct="1">
              <a:buFontTx/>
              <a:buNone/>
            </a:pPr>
            <a:r>
              <a:rPr lang="en-GB" smtClean="0"/>
              <a:t>Measures 4.8 cm x 3.3 cm, and a magnifying glass is needed to read the text. </a:t>
            </a:r>
          </a:p>
          <a:p>
            <a:pPr>
              <a:buFontTx/>
              <a:buNone/>
            </a:pPr>
            <a:r>
              <a:rPr lang="en-GB" smtClean="0"/>
              <a:t>Sp Coll Dd-1.13</a:t>
            </a:r>
          </a:p>
          <a:p>
            <a:pPr eaLnBrk="1" hangingPunct="1">
              <a:buFontTx/>
              <a:buNone/>
            </a:pPr>
            <a:endParaRPr lang="en-GB" smtClean="0"/>
          </a:p>
          <a:p>
            <a:pPr eaLnBrk="1" hangingPunct="1">
              <a:buFontTx/>
              <a:buNone/>
            </a:pPr>
            <a:endParaRPr lang="en-GB" smtClean="0"/>
          </a:p>
        </p:txBody>
      </p:sp>
      <p:pic>
        <p:nvPicPr>
          <p:cNvPr id="30723" name="Picture 4" descr="Dd-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205038"/>
            <a:ext cx="3171825" cy="454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10. … by ensuring we have the right environment 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</p:txBody>
      </p:sp>
      <p:pic>
        <p:nvPicPr>
          <p:cNvPr id="32771" name="Picture 9" descr="P106088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9925" y="4149725"/>
            <a:ext cx="1951038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0" descr="P106035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4149725"/>
            <a:ext cx="195103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7" descr="P108001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2133600"/>
            <a:ext cx="22352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9" descr="07 - 137 Archives photo storeroom (5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2997200"/>
            <a:ext cx="421481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11. … and through conservation work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</p:txBody>
      </p:sp>
      <p:pic>
        <p:nvPicPr>
          <p:cNvPr id="34819" name="Picture 7" descr="P103068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789363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 descr="http://universityofglasgowlibrary.files.wordpress.com/2012/06/conservation_lou.jpg?w=7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2060575"/>
            <a:ext cx="32924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http://universityofglasgowlibrary.files.wordpress.com/2011/05/cullen_0142.jpg?w=75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3143250"/>
            <a:ext cx="23812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 idx="4294967295"/>
          </p:nvPr>
        </p:nvSpPr>
        <p:spPr>
          <a:xfrm>
            <a:off x="45298" y="1423955"/>
            <a:ext cx="8382000" cy="685800"/>
          </a:xfrm>
        </p:spPr>
        <p:txBody>
          <a:bodyPr/>
          <a:lstStyle/>
          <a:p>
            <a:pPr eaLnBrk="1" hangingPunct="1"/>
            <a:r>
              <a:rPr lang="en-GB" sz="2400" smtClean="0"/>
              <a:t>12. It’s all worth a lot …</a:t>
            </a:r>
            <a:br>
              <a:rPr lang="en-GB" sz="2400" smtClean="0"/>
            </a:br>
            <a:endParaRPr lang="en-GB" sz="2400" smtClean="0"/>
          </a:p>
        </p:txBody>
      </p:sp>
      <p:sp>
        <p:nvSpPr>
          <p:cNvPr id="3686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endParaRPr lang="en-GB" smtClean="0"/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242" y="1845653"/>
            <a:ext cx="19589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1412875"/>
            <a:ext cx="2212975" cy="3322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7425" y="4378462"/>
            <a:ext cx="5616575" cy="1797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469" y="1883072"/>
            <a:ext cx="2170113" cy="33321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36871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0575" y="2060575"/>
            <a:ext cx="2003425" cy="23764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36872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27722" y="4206480"/>
            <a:ext cx="2923470" cy="225471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36873" name="Picture 10" descr="F112_0059rw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24525" y="3716338"/>
            <a:ext cx="16954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8919" y="4057372"/>
            <a:ext cx="1874838" cy="2466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36875" name="Picture 12" descr="Vesalius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79838" y="1412875"/>
            <a:ext cx="1924050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13" descr="H409_0057vwt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42950" y="4164434"/>
            <a:ext cx="1493744" cy="221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Picture 14" descr="H229_0005rdetail2t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68450" y="2669044"/>
            <a:ext cx="2444145" cy="241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8" name="Picture 15" descr="MC900423547[1]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72000" y="4076700"/>
            <a:ext cx="5683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9" name="Picture 16" descr="MC900423547[1]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51275" y="4076700"/>
            <a:ext cx="5683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60141" y="6472574"/>
            <a:ext cx="839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…so we to take good care of our collections by following international standards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13. We have some very old things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1679" y="1995488"/>
            <a:ext cx="5329833" cy="473470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 idx="4294967295"/>
          </p:nvPr>
        </p:nvSpPr>
        <p:spPr>
          <a:xfrm>
            <a:off x="2332" y="1400037"/>
            <a:ext cx="8382000" cy="685800"/>
          </a:xfrm>
        </p:spPr>
        <p:txBody>
          <a:bodyPr/>
          <a:lstStyle/>
          <a:p>
            <a:pPr eaLnBrk="1" hangingPunct="1"/>
            <a:r>
              <a:rPr lang="en-GB" sz="2400" dirty="0" smtClean="0"/>
              <a:t>14. We make all this stuff </a:t>
            </a:r>
            <a:r>
              <a:rPr lang="en-GB" sz="2400" dirty="0" smtClean="0"/>
              <a:t>discoverable online </a:t>
            </a:r>
            <a:endParaRPr lang="en-GB" sz="2400" dirty="0" smtClean="0"/>
          </a:p>
        </p:txBody>
      </p:sp>
      <p:sp>
        <p:nvSpPr>
          <p:cNvPr id="40962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r>
              <a:rPr lang="en-GB" smtClean="0"/>
              <a:t>	</a:t>
            </a:r>
            <a:endParaRPr lang="en-GB" smtClean="0"/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453" y="1956066"/>
            <a:ext cx="3799483" cy="303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7503" y="2673076"/>
            <a:ext cx="3887862" cy="311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3373" y="3543343"/>
            <a:ext cx="3502044" cy="28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379674" y="63195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1200" dirty="0" smtClean="0"/>
              <a:t>Search for rare books at </a:t>
            </a:r>
          </a:p>
          <a:p>
            <a:pPr algn="r"/>
            <a:r>
              <a:rPr lang="en-GB" sz="1200" dirty="0" smtClean="0">
                <a:hlinkClick r:id="rId6"/>
              </a:rPr>
              <a:t>http</a:t>
            </a:r>
            <a:r>
              <a:rPr lang="en-GB" sz="1200" dirty="0">
                <a:hlinkClick r:id="rId6"/>
              </a:rPr>
              <a:t>://</a:t>
            </a:r>
            <a:r>
              <a:rPr lang="en-GB" sz="1200" dirty="0" err="1">
                <a:hlinkClick r:id="rId6"/>
              </a:rPr>
              <a:t>eleanor.lib.gla.ac.uk</a:t>
            </a:r>
            <a:r>
              <a:rPr lang="en-GB" sz="1200" dirty="0">
                <a:hlinkClick r:id="rId6"/>
              </a:rPr>
              <a:t>/search~S15</a:t>
            </a:r>
            <a:r>
              <a:rPr lang="en-GB" sz="1200" dirty="0" smtClean="0">
                <a:hlinkClick r:id="rId6"/>
              </a:rPr>
              <a:t>/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sp>
        <p:nvSpPr>
          <p:cNvPr id="8" name="Rectangle 7"/>
          <p:cNvSpPr/>
          <p:nvPr/>
        </p:nvSpPr>
        <p:spPr>
          <a:xfrm>
            <a:off x="880686" y="5783366"/>
            <a:ext cx="45099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 smtClean="0"/>
              <a:t>Search for </a:t>
            </a:r>
            <a:r>
              <a:rPr lang="en-GB" sz="1200" dirty="0"/>
              <a:t>manuscripts </a:t>
            </a:r>
            <a:r>
              <a:rPr lang="en-GB" sz="1200" dirty="0" smtClean="0"/>
              <a:t>using </a:t>
            </a:r>
            <a:r>
              <a:rPr lang="en-GB" sz="1200" dirty="0" smtClean="0">
                <a:hlinkClick r:id="rId7"/>
              </a:rPr>
              <a:t>http</a:t>
            </a:r>
            <a:r>
              <a:rPr lang="en-GB" sz="1200" dirty="0">
                <a:hlinkClick r:id="rId7"/>
              </a:rPr>
              <a:t>://</a:t>
            </a:r>
            <a:r>
              <a:rPr lang="en-GB" sz="1200" dirty="0" err="1">
                <a:hlinkClick r:id="rId7"/>
              </a:rPr>
              <a:t>special.lib.gla.ac.uk</a:t>
            </a:r>
            <a:r>
              <a:rPr lang="en-GB" sz="1200" dirty="0">
                <a:hlinkClick r:id="rId7"/>
              </a:rPr>
              <a:t>/manuscripts/search</a:t>
            </a:r>
            <a:r>
              <a:rPr lang="en-GB" sz="1200" dirty="0" smtClean="0">
                <a:hlinkClick r:id="rId7"/>
              </a:rPr>
              <a:t>/</a:t>
            </a:r>
            <a:r>
              <a:rPr lang="en-GB" sz="1200" dirty="0" smtClean="0"/>
              <a:t>    </a:t>
            </a:r>
            <a:endParaRPr lang="en-GB" sz="1200" dirty="0"/>
          </a:p>
        </p:txBody>
      </p:sp>
      <p:sp>
        <p:nvSpPr>
          <p:cNvPr id="9" name="Rectangle 8"/>
          <p:cNvSpPr/>
          <p:nvPr/>
        </p:nvSpPr>
        <p:spPr>
          <a:xfrm>
            <a:off x="-1712486" y="4965294"/>
            <a:ext cx="45099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 smtClean="0"/>
              <a:t>Search archival collections </a:t>
            </a:r>
            <a:r>
              <a:rPr lang="en-GB" sz="1200" dirty="0"/>
              <a:t>using </a:t>
            </a:r>
            <a:endParaRPr lang="en-GB" sz="1200" dirty="0" smtClean="0"/>
          </a:p>
          <a:p>
            <a:pPr algn="r"/>
            <a:r>
              <a:rPr lang="en-GB" sz="1200" dirty="0" smtClean="0">
                <a:hlinkClick r:id="rId8"/>
              </a:rPr>
              <a:t>https</a:t>
            </a:r>
            <a:r>
              <a:rPr lang="en-GB" sz="1200" dirty="0">
                <a:hlinkClick r:id="rId8"/>
              </a:rPr>
              <a:t>://</a:t>
            </a:r>
            <a:r>
              <a:rPr lang="en-GB" sz="1200" dirty="0" err="1">
                <a:hlinkClick r:id="rId8"/>
              </a:rPr>
              <a:t>archiveshub.jisc.ac.uk</a:t>
            </a:r>
            <a:r>
              <a:rPr lang="en-GB" sz="1200" dirty="0" smtClean="0">
                <a:hlinkClick r:id="rId8"/>
              </a:rPr>
              <a:t>/</a:t>
            </a:r>
            <a:r>
              <a:rPr lang="en-GB" sz="1200" dirty="0" smtClean="0"/>
              <a:t>     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15. We want the world to know about our incunabula</a:t>
            </a:r>
          </a:p>
        </p:txBody>
      </p:sp>
      <p:sp>
        <p:nvSpPr>
          <p:cNvPr id="6861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</p:txBody>
      </p:sp>
      <p:graphicFrame>
        <p:nvGraphicFramePr>
          <p:cNvPr id="68612" name="Object 4"/>
          <p:cNvGraphicFramePr>
            <a:graphicFrameLocks noChangeAspect="1"/>
          </p:cNvGraphicFramePr>
          <p:nvPr/>
        </p:nvGraphicFramePr>
        <p:xfrm>
          <a:off x="611188" y="2133600"/>
          <a:ext cx="2833687" cy="417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1" name="Photo Editor Photo" r:id="rId4" imgW="3591426" imgH="5409524" progId="">
                  <p:embed/>
                </p:oleObj>
              </mc:Choice>
              <mc:Fallback>
                <p:oleObj name="Photo Editor Photo" r:id="rId4" imgW="3591426" imgH="5409524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133600"/>
                        <a:ext cx="2833687" cy="417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61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5600" y="2133600"/>
            <a:ext cx="2735263" cy="41005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68616" name="Picture 8" descr="Illuminated initial G from Scriptores historiae Augustae Milan: Philippus de Lavagnia, 1475 (Sp Coll Hunterian Ds.2.6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08400" y="2060575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7" name="Picture 10" descr="Illuminated initial I from Scriptores historiae Augustae Milan: Philippus de Lavagnia, 1475 (Sp Coll Hunterian Ds.2.7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08400" y="3500438"/>
            <a:ext cx="143986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8" name="Picture 12" descr="Illuminated initial P from Scriptores historiae Augustae Milan: Philippus de Lavagnia, 1475 (Sp Coll Hunterian Ds.2.7)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08400" y="4941888"/>
            <a:ext cx="14414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627784" y="652534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hlinkClick r:id="rId10"/>
              </a:rPr>
              <a:t>https://www.gla.ac.uk/</a:t>
            </a:r>
            <a:r>
              <a:rPr lang="en-GB" sz="1200" dirty="0" err="1">
                <a:hlinkClick r:id="rId10"/>
              </a:rPr>
              <a:t>myglasgow</a:t>
            </a:r>
            <a:r>
              <a:rPr lang="en-GB" sz="1200" dirty="0">
                <a:hlinkClick r:id="rId10"/>
              </a:rPr>
              <a:t>/incunabula</a:t>
            </a:r>
            <a:r>
              <a:rPr lang="en-GB" sz="1200" dirty="0" smtClean="0">
                <a:hlinkClick r:id="rId10"/>
              </a:rPr>
              <a:t>/</a:t>
            </a:r>
            <a:r>
              <a:rPr lang="en-GB" sz="1200" dirty="0" smtClean="0"/>
              <a:t> 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 idx="4294967295"/>
          </p:nvPr>
        </p:nvSpPr>
        <p:spPr>
          <a:xfrm>
            <a:off x="107950" y="1392238"/>
            <a:ext cx="8382000" cy="685800"/>
          </a:xfrm>
        </p:spPr>
        <p:txBody>
          <a:bodyPr/>
          <a:lstStyle/>
          <a:p>
            <a:pPr eaLnBrk="1" hangingPunct="1"/>
            <a:r>
              <a:rPr lang="en-GB" sz="2400" dirty="0" smtClean="0"/>
              <a:t>16. We seek funding </a:t>
            </a:r>
            <a:r>
              <a:rPr lang="en-GB" sz="2400" dirty="0"/>
              <a:t>to support our work – </a:t>
            </a:r>
            <a:r>
              <a:rPr lang="en-GB" sz="2400" dirty="0" smtClean="0"/>
              <a:t>here, there and everywhere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</p:txBody>
      </p:sp>
      <p:pic>
        <p:nvPicPr>
          <p:cNvPr id="70659" name="Picture 5" descr="Sewing the headband of the new bind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288" y="2105819"/>
            <a:ext cx="36004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7" descr="conservation_phtes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4619625"/>
            <a:ext cx="3024188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9" descr="mslaingwf2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4652963"/>
            <a:ext cx="1462087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11" descr="Shell from Conchology, or  a natural history of shel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275" y="2133600"/>
            <a:ext cx="179705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13" descr="A James Templeton &amp; Co advert as featured in Scotland's Industrial Souvenir, a trade catalogue celebrating the industrial achievements of Scotland and advertising manufacturing companies. (GUAS Ref: UGD 265. Copyright reserved.) 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2133600"/>
            <a:ext cx="28575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288" y="4581525"/>
            <a:ext cx="2736850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 idx="4294967295"/>
          </p:nvPr>
        </p:nvSpPr>
        <p:spPr>
          <a:xfrm>
            <a:off x="107504" y="1391244"/>
            <a:ext cx="8382000" cy="685800"/>
          </a:xfrm>
        </p:spPr>
        <p:txBody>
          <a:bodyPr/>
          <a:lstStyle/>
          <a:p>
            <a:pPr eaLnBrk="1" hangingPunct="1"/>
            <a:r>
              <a:rPr lang="en-GB" sz="2400" dirty="0" smtClean="0"/>
              <a:t>17. Our collections are in demand by researchers around the globe… </a:t>
            </a:r>
          </a:p>
        </p:txBody>
      </p:sp>
      <p:pic>
        <p:nvPicPr>
          <p:cNvPr id="72706" name="Picture 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43966" y="2219131"/>
            <a:ext cx="4979355" cy="3653624"/>
          </a:xfrm>
        </p:spPr>
      </p:pic>
      <p:pic>
        <p:nvPicPr>
          <p:cNvPr id="72707" name="Picture 5" descr="James Harrison Renwi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2060575"/>
            <a:ext cx="18065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7" descr="Malcolm Ferguson-Smit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2060575"/>
            <a:ext cx="204946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3" descr="Guido Pontecorv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0272" y="4008177"/>
            <a:ext cx="19050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07503" y="5872755"/>
            <a:ext cx="6696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sz="1600" dirty="0" smtClean="0"/>
              <a:t>…and we are always working to get more content online. We collaborate with a wide range of externa organisations like the </a:t>
            </a:r>
            <a:r>
              <a:rPr lang="en-GB" sz="1600" dirty="0" err="1" smtClean="0"/>
              <a:t>Wellcome</a:t>
            </a:r>
            <a:r>
              <a:rPr lang="en-GB" sz="1600" dirty="0" smtClean="0"/>
              <a:t> </a:t>
            </a:r>
            <a:r>
              <a:rPr lang="en-GB" sz="1600" dirty="0"/>
              <a:t>Digital </a:t>
            </a:r>
            <a:r>
              <a:rPr lang="en-GB" sz="1600" dirty="0" smtClean="0"/>
              <a:t>Library to digitise content to make it more accessible.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18. People like to take our stuff home</a:t>
            </a:r>
          </a:p>
        </p:txBody>
      </p:sp>
      <p:sp>
        <p:nvSpPr>
          <p:cNvPr id="7475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</p:txBody>
      </p:sp>
      <p:pic>
        <p:nvPicPr>
          <p:cNvPr id="74755" name="Picture 4" descr="[ Dougan 101 item 2 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2276475"/>
            <a:ext cx="5337175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1. Our mission is to: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381000" y="2349500"/>
            <a:ext cx="4335463" cy="38877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dirty="0" smtClean="0"/>
              <a:t>	Manage, deliver and maintain a high quality of collections, information architecture, access, and study space to support the University’s mission to undertake world leading research and to provide an intellectually stimulating learning environment. </a:t>
            </a:r>
          </a:p>
          <a:p>
            <a:pPr eaLnBrk="1" hangingPunct="1">
              <a:buFontTx/>
              <a:buNone/>
            </a:pPr>
            <a:endParaRPr lang="en-GB" dirty="0" smtClean="0"/>
          </a:p>
          <a:p>
            <a:pPr eaLnBrk="1" hangingPunct="1">
              <a:buFontTx/>
              <a:buNone/>
            </a:pPr>
            <a:endParaRPr lang="en-GB" dirty="0" smtClean="0"/>
          </a:p>
        </p:txBody>
      </p:sp>
      <p:pic>
        <p:nvPicPr>
          <p:cNvPr id="14339" name="Picture 2" descr="http://universityofglasgowlibrary.files.wordpress.com/2012/06/conservation_lou.jpg?w=7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844675"/>
            <a:ext cx="273685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 descr="http://farm9.staticflickr.com/8297/7831559808_2f9da8eda7_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4005263"/>
            <a:ext cx="3271838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 idx="4294967295"/>
          </p:nvPr>
        </p:nvSpPr>
        <p:spPr>
          <a:xfrm>
            <a:off x="381000" y="1737556"/>
            <a:ext cx="8382000" cy="685800"/>
          </a:xfrm>
        </p:spPr>
        <p:txBody>
          <a:bodyPr/>
          <a:lstStyle/>
          <a:p>
            <a:pPr eaLnBrk="1" hangingPunct="1"/>
            <a:r>
              <a:rPr lang="en-GB" sz="2400" dirty="0" smtClean="0"/>
              <a:t>19. Managing our images is </a:t>
            </a:r>
            <a:r>
              <a:rPr lang="en-GB" sz="2400" dirty="0" smtClean="0"/>
              <a:t>challenging! </a:t>
            </a:r>
            <a:r>
              <a:rPr lang="en-GB" sz="2400" dirty="0" smtClean="0"/>
              <a:t>We have a lot of content and we work hard to make accessible </a:t>
            </a:r>
            <a:r>
              <a:rPr lang="en-GB" sz="2400" dirty="0" smtClean="0"/>
              <a:t> </a:t>
            </a:r>
            <a:endParaRPr lang="en-GB" sz="2400" dirty="0" smtClean="0"/>
          </a:p>
        </p:txBody>
      </p:sp>
      <p:sp>
        <p:nvSpPr>
          <p:cNvPr id="76802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dirty="0" smtClean="0"/>
              <a:t>	</a:t>
            </a:r>
          </a:p>
          <a:p>
            <a:pPr eaLnBrk="1" hangingPunct="1">
              <a:buFontTx/>
              <a:buNone/>
            </a:pPr>
            <a:r>
              <a:rPr lang="en-GB" dirty="0" smtClean="0"/>
              <a:t>	</a:t>
            </a:r>
          </a:p>
          <a:p>
            <a:pPr eaLnBrk="1" hangingPunct="1">
              <a:buFontTx/>
              <a:buNone/>
            </a:pPr>
            <a:endParaRPr lang="en-GB" dirty="0" smtClean="0"/>
          </a:p>
        </p:txBody>
      </p:sp>
      <p:pic>
        <p:nvPicPr>
          <p:cNvPr id="76803" name="Picture 4" descr="Imagesearch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3768" y="2636912"/>
            <a:ext cx="4891088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mtClean="0"/>
              <a:t>20. We have some very big things</a:t>
            </a:r>
          </a:p>
        </p:txBody>
      </p:sp>
      <p:sp>
        <p:nvSpPr>
          <p:cNvPr id="78850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</p:txBody>
      </p:sp>
      <p:pic>
        <p:nvPicPr>
          <p:cNvPr id="78851" name="Picture 5" descr="Shippl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2205038"/>
            <a:ext cx="2860675" cy="427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5" descr="Audob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141663"/>
            <a:ext cx="48768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400" dirty="0" smtClean="0"/>
              <a:t>21. </a:t>
            </a:r>
            <a:r>
              <a:rPr lang="en-GB" sz="2400" dirty="0" smtClean="0"/>
              <a:t>We collaborate with a wide range of partners</a:t>
            </a:r>
            <a:endParaRPr lang="en-GB" sz="2400" dirty="0" smtClean="0"/>
          </a:p>
        </p:txBody>
      </p:sp>
      <p:sp>
        <p:nvSpPr>
          <p:cNvPr id="80898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</p:txBody>
      </p:sp>
      <p:pic>
        <p:nvPicPr>
          <p:cNvPr id="80899" name="Picture 4" descr="BallastTru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2708275"/>
            <a:ext cx="3436937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5" descr="The National Archives of Scotland Hom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4724400"/>
            <a:ext cx="45529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6" descr="National Theatre of Scotla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2636838"/>
            <a:ext cx="19716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7" descr="House of Fras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11413" y="3933825"/>
            <a:ext cx="22383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8" descr="Coats pl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88125" y="4221163"/>
            <a:ext cx="7334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4487" y="5094288"/>
            <a:ext cx="1428750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400" dirty="0" smtClean="0"/>
              <a:t>22. </a:t>
            </a:r>
            <a:r>
              <a:rPr lang="en-GB" sz="2400" dirty="0" smtClean="0"/>
              <a:t>Our collections </a:t>
            </a:r>
            <a:r>
              <a:rPr lang="en-GB" sz="2400" dirty="0" smtClean="0"/>
              <a:t>are often loaned for exhibitions</a:t>
            </a:r>
            <a:endParaRPr lang="en-GB" sz="2400" dirty="0" smtClean="0"/>
          </a:p>
        </p:txBody>
      </p:sp>
      <p:sp>
        <p:nvSpPr>
          <p:cNvPr id="8294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endParaRPr lang="en-GB" smtClean="0"/>
          </a:p>
        </p:txBody>
      </p:sp>
      <p:pic>
        <p:nvPicPr>
          <p:cNvPr id="82947" name="Picture 4" descr="Packing and casemak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708275"/>
            <a:ext cx="36195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5" descr="The Wellcome Collections Unveils Their New Exhibition Brai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636838"/>
            <a:ext cx="3698875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400" dirty="0" smtClean="0"/>
              <a:t>23. </a:t>
            </a:r>
            <a:r>
              <a:rPr lang="en-GB" sz="2400" dirty="0" smtClean="0"/>
              <a:t>Our collections are a </a:t>
            </a:r>
            <a:r>
              <a:rPr lang="en-GB" sz="2400" dirty="0" smtClean="0"/>
              <a:t>source of inspiration</a:t>
            </a:r>
          </a:p>
        </p:txBody>
      </p:sp>
      <p:sp>
        <p:nvSpPr>
          <p:cNvPr id="8499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</p:txBody>
      </p:sp>
      <p:pic>
        <p:nvPicPr>
          <p:cNvPr id="84995" name="Picture 6" descr="Beyond the Last Dragon by James McGonig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205038"/>
            <a:ext cx="19050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7" descr="EMpl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2205038"/>
            <a:ext cx="3806825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4" descr="Carpet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0338" y="4508500"/>
            <a:ext cx="28575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12" descr="Luke Fowl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425" y="2781300"/>
            <a:ext cx="26670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79" y="-1"/>
            <a:ext cx="6234547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0774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5343"/>
            <a:ext cx="1584176" cy="4913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1249015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Archives and Special Collections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3645024"/>
            <a:ext cx="41044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more about ASC, our services and how we can support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you, please visit our website: </a:t>
            </a:r>
            <a:r>
              <a:rPr lang="en-GB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https://www.gla.ac.uk/myglasgow/archivespecialcollections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0D67AF-DB49-4122-AFBF-AC30568E18F3}"/>
              </a:ext>
            </a:extLst>
          </p:cNvPr>
          <p:cNvSpPr/>
          <p:nvPr/>
        </p:nvSpPr>
        <p:spPr>
          <a:xfrm>
            <a:off x="605792" y="5583644"/>
            <a:ext cx="1886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@</a:t>
            </a:r>
            <a:r>
              <a:rPr lang="en-GB" dirty="0" err="1">
                <a:solidFill>
                  <a:schemeClr val="bg1"/>
                </a:solidFill>
              </a:rPr>
              <a:t>UofGlasgowASC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65E2E2-58B5-4832-8D04-4F616DEE5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35" y="5667510"/>
            <a:ext cx="242653" cy="2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41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2. We collect materials to support the University’s goals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dirty="0" smtClean="0"/>
              <a:t>	</a:t>
            </a:r>
          </a:p>
          <a:p>
            <a:pPr eaLnBrk="1" hangingPunct="1">
              <a:buFontTx/>
              <a:buNone/>
            </a:pPr>
            <a:endParaRPr lang="en-GB" dirty="0" smtClean="0"/>
          </a:p>
        </p:txBody>
      </p:sp>
      <p:pic>
        <p:nvPicPr>
          <p:cNvPr id="16387" name="Picture 6" descr="http://farm5.staticflickr.com/4067/4545011781_16c8f468b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868" y="4765676"/>
            <a:ext cx="2916238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9" descr="J:\Archives\Images\guas\Collections\dc\dc185\dc185_53_Capetown19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2205038"/>
            <a:ext cx="173513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5" descr="http://farm5.staticflickr.com/4053/4545161093_1f1fcf760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2133600"/>
            <a:ext cx="1871860" cy="2519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7" descr="http://www.housefraserarchive.ac.uk/images/HOFI0003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9338" y="2133600"/>
            <a:ext cx="184785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2" descr="http://farm7.staticflickr.com/6132/6024712897_a0e3364e9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9733" y="4918671"/>
            <a:ext cx="2592387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2" descr="http://farm5.staticflickr.com/4025/4404393224_9f3c8ba1fc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5650" y="2205038"/>
            <a:ext cx="1512888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652120" y="4895672"/>
            <a:ext cx="3491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Not just relating to Glasgow University!  Glasgow businesses like House of Fraser </a:t>
            </a:r>
          </a:p>
          <a:p>
            <a:pPr algn="ctr"/>
            <a:r>
              <a:rPr lang="en-GB" sz="1600" dirty="0"/>
              <a:t>a</a:t>
            </a:r>
            <a:r>
              <a:rPr lang="en-GB" sz="1600" dirty="0" smtClean="0"/>
              <a:t>nd cultural heritage objects like Edwin Morgan’s </a:t>
            </a:r>
          </a:p>
          <a:p>
            <a:pPr algn="ctr"/>
            <a:r>
              <a:rPr lang="en-GB" sz="1600" dirty="0" smtClean="0"/>
              <a:t>Scrapbooks are collected.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3. Accessioning and de-accessioning never stops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</p:txBody>
      </p:sp>
      <p:pic>
        <p:nvPicPr>
          <p:cNvPr id="18435" name="Picture 4" descr="http://universityofglasgowlibrary.files.wordpress.com/2012/10/ghc1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2060575"/>
            <a:ext cx="3887787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J:\Archives\Images\guas\Collections\tsb\TSB images for Principal\tsb063-20-2-2 tillicoultry penny bank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2060575"/>
            <a:ext cx="3384550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7505" y="5317837"/>
            <a:ext cx="5040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We </a:t>
            </a:r>
            <a:r>
              <a:rPr lang="en-GB" sz="1600" dirty="0" smtClean="0"/>
              <a:t>get offered a lot of content! We decide </a:t>
            </a:r>
            <a:r>
              <a:rPr lang="en-GB" sz="1600" dirty="0" smtClean="0"/>
              <a:t>what to collect based on our mission </a:t>
            </a:r>
            <a:r>
              <a:rPr lang="en-GB" sz="1600" dirty="0" smtClean="0"/>
              <a:t>statement and the potential value of the objects for research and teaching.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4. Our users are drawn from all Colleges - and beyond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4294967295"/>
          </p:nvPr>
        </p:nvSpPr>
        <p:spPr>
          <a:xfrm>
            <a:off x="381000" y="2133600"/>
            <a:ext cx="37592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r>
              <a:rPr lang="en-GB" smtClean="0"/>
              <a:t>	</a:t>
            </a:r>
            <a:endParaRPr lang="en-GB" sz="1200" smtClean="0"/>
          </a:p>
        </p:txBody>
      </p:sp>
      <p:pic>
        <p:nvPicPr>
          <p:cNvPr id="20483" name="Picture 4" descr="C:\Users\mkr2h\AppData\Local\Microsoft\Windows\Temporary Internet Files\Content.Outlook\YJTIM0MW\Doug and Kevi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2060575"/>
            <a:ext cx="609600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5. We work closely with other University Services</a:t>
            </a:r>
          </a:p>
        </p:txBody>
      </p:sp>
      <p:pic>
        <p:nvPicPr>
          <p:cNvPr id="22530" name="Picture 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2276475"/>
            <a:ext cx="3529013" cy="2822575"/>
          </a:xfrm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2205038"/>
            <a:ext cx="369093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3068638"/>
            <a:ext cx="2428875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6. We get asked the strangest things</a:t>
            </a:r>
          </a:p>
        </p:txBody>
      </p:sp>
      <p:pic>
        <p:nvPicPr>
          <p:cNvPr id="24578" name="Picture 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116013" y="2060575"/>
            <a:ext cx="6496050" cy="4321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7. We offer a range of teaching support services</a:t>
            </a:r>
          </a:p>
        </p:txBody>
      </p:sp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05038"/>
            <a:ext cx="5437188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08 - 131 Hatti Students at Archives DSC_002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7279" y="2045927"/>
            <a:ext cx="2938909" cy="196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Half past eight show, Alhambra Theatre, Glasgow, 1954 May. Programme (STA Bu 4/7a). Links to more information on this producti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2349500"/>
            <a:ext cx="1333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936" y="3622583"/>
            <a:ext cx="3657917" cy="292633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400" smtClean="0"/>
              <a:t>8. Our visitor facilities are world class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</p:txBody>
      </p:sp>
      <p:pic>
        <p:nvPicPr>
          <p:cNvPr id="28675" name="Picture 3" descr="10 - 067 Archives Shoot 13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3357563"/>
            <a:ext cx="2087562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2006-10-23 Thurso S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2276475"/>
            <a:ext cx="2168525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1" descr="11 - 178 Special Collection Reading Room17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1989138"/>
            <a:ext cx="311467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niversity Tower cover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University Tower cover</Template>
  <TotalTime>849</TotalTime>
  <Words>513</Words>
  <Application>Microsoft Office PowerPoint</Application>
  <PresentationFormat>On-screen Show (4:3)</PresentationFormat>
  <Paragraphs>103</Paragraphs>
  <Slides>25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ＭＳ Ｐゴシック</vt:lpstr>
      <vt:lpstr>Arial</vt:lpstr>
      <vt:lpstr>Calibri</vt:lpstr>
      <vt:lpstr>University Tower cover</vt:lpstr>
      <vt:lpstr>Photo Editor Photo</vt:lpstr>
      <vt:lpstr>PowerPoint Presentation</vt:lpstr>
      <vt:lpstr>1. Our mission is to:</vt:lpstr>
      <vt:lpstr>2. We collect materials to support the University’s goals</vt:lpstr>
      <vt:lpstr>3. Accessioning and de-accessioning never stops</vt:lpstr>
      <vt:lpstr>4. Our users are drawn from all Colleges - and beyond</vt:lpstr>
      <vt:lpstr>5. We work closely with other University Services</vt:lpstr>
      <vt:lpstr>6. We get asked the strangest things</vt:lpstr>
      <vt:lpstr>7. We offer a range of teaching support services</vt:lpstr>
      <vt:lpstr>8. Our visitor facilities are world class</vt:lpstr>
      <vt:lpstr>9. We take care of the tiniest things…</vt:lpstr>
      <vt:lpstr>10. … by ensuring we have the right environment </vt:lpstr>
      <vt:lpstr>11. … and through conservation work</vt:lpstr>
      <vt:lpstr>12. It’s all worth a lot … </vt:lpstr>
      <vt:lpstr>13. We have some very old things</vt:lpstr>
      <vt:lpstr>14. We make all this stuff discoverable online </vt:lpstr>
      <vt:lpstr>15. We want the world to know about our incunabula</vt:lpstr>
      <vt:lpstr>16. We seek funding to support our work – here, there and everywhere</vt:lpstr>
      <vt:lpstr>17. Our collections are in demand by researchers around the globe… </vt:lpstr>
      <vt:lpstr>18. People like to take our stuff home</vt:lpstr>
      <vt:lpstr>19. Managing our images is challenging! We have a lot of content and we work hard to make accessible  </vt:lpstr>
      <vt:lpstr>20. We have some very big things</vt:lpstr>
      <vt:lpstr>21. We collaborate with a wide range of partners</vt:lpstr>
      <vt:lpstr>22. Our collections are often loaned for exhibitions</vt:lpstr>
      <vt:lpstr>23. Our collections are a source of inspiration</vt:lpstr>
      <vt:lpstr>PowerPoint Presentation</vt:lpstr>
    </vt:vector>
  </TitlesOfParts>
  <Company>University of Glasgow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Moira Rankin</dc:creator>
  <cp:lastModifiedBy>Joy Davidson</cp:lastModifiedBy>
  <cp:revision>72</cp:revision>
  <dcterms:created xsi:type="dcterms:W3CDTF">2012-10-08T13:14:19Z</dcterms:created>
  <dcterms:modified xsi:type="dcterms:W3CDTF">2018-01-23T12:43:13Z</dcterms:modified>
</cp:coreProperties>
</file>