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9" d="100"/>
          <a:sy n="19" d="100"/>
        </p:scale>
        <p:origin x="36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D26B-678E-4DC2-A6F3-C770058EEA9D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F776-831B-4743-AD0F-D3A67742F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5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D26B-678E-4DC2-A6F3-C770058EEA9D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F776-831B-4743-AD0F-D3A67742F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1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D26B-678E-4DC2-A6F3-C770058EEA9D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F776-831B-4743-AD0F-D3A67742F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8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D26B-678E-4DC2-A6F3-C770058EEA9D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F776-831B-4743-AD0F-D3A67742F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05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D26B-678E-4DC2-A6F3-C770058EEA9D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F776-831B-4743-AD0F-D3A67742F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65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D26B-678E-4DC2-A6F3-C770058EEA9D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F776-831B-4743-AD0F-D3A67742F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1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D26B-678E-4DC2-A6F3-C770058EEA9D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F776-831B-4743-AD0F-D3A67742F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15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D26B-678E-4DC2-A6F3-C770058EEA9D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F776-831B-4743-AD0F-D3A67742F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0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D26B-678E-4DC2-A6F3-C770058EEA9D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F776-831B-4743-AD0F-D3A67742F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76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D26B-678E-4DC2-A6F3-C770058EEA9D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F776-831B-4743-AD0F-D3A67742F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45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D26B-678E-4DC2-A6F3-C770058EEA9D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F776-831B-4743-AD0F-D3A67742F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4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D26B-678E-4DC2-A6F3-C770058EEA9D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AF776-831B-4743-AD0F-D3A67742F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9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hyperlink" Target="https://mcw.libguides.com/EBM/search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s://handbook-5-1.cochrane.org/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ncbi.nlm.nih.gov/pmc/articles/PMC614001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B1D24F-685D-4307-9E27-2FB1720CA934}"/>
              </a:ext>
            </a:extLst>
          </p:cNvPr>
          <p:cNvSpPr/>
          <p:nvPr/>
        </p:nvSpPr>
        <p:spPr>
          <a:xfrm>
            <a:off x="533400" y="457200"/>
            <a:ext cx="29337000" cy="2226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5C4EC-1ECA-49BE-A328-5AC2C26FB78D}"/>
              </a:ext>
            </a:extLst>
          </p:cNvPr>
          <p:cNvSpPr txBox="1"/>
          <p:nvPr/>
        </p:nvSpPr>
        <p:spPr>
          <a:xfrm>
            <a:off x="302078" y="343667"/>
            <a:ext cx="29337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7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Non-pharmacological Interventions for Improving the Quality of Life of People with Dementia Living in Long-Term Care: A Systematic Review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8FB218-3E48-4FCE-8E02-7F184DBB9F8F}"/>
              </a:ext>
            </a:extLst>
          </p:cNvPr>
          <p:cNvSpPr/>
          <p:nvPr/>
        </p:nvSpPr>
        <p:spPr>
          <a:xfrm>
            <a:off x="533400" y="2820435"/>
            <a:ext cx="29337000" cy="1981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641F9C-45A5-4BDC-BFAD-B5E7FF2CD9B5}"/>
              </a:ext>
            </a:extLst>
          </p:cNvPr>
          <p:cNvSpPr txBox="1"/>
          <p:nvPr/>
        </p:nvSpPr>
        <p:spPr>
          <a:xfrm>
            <a:off x="1195387" y="2683521"/>
            <a:ext cx="29079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Abbreviations: LMICs=low- and middle-income countries, ADI= Alzheimer’s Disease International, LTC=long-term care, BPSD=behavioural and psychological symptoms of dementia NPIs=non-pharmacological interventions, QoL=quality of life, PwD= people with dementia, RCTs=randomised control trials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8B589-8B0A-4E31-B2B1-4F7F12BC3DD1}"/>
              </a:ext>
            </a:extLst>
          </p:cNvPr>
          <p:cNvSpPr/>
          <p:nvPr/>
        </p:nvSpPr>
        <p:spPr>
          <a:xfrm>
            <a:off x="533400" y="5067955"/>
            <a:ext cx="14292943" cy="169933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3B9F3-E854-42B8-A9DE-0F830DA4596E}"/>
              </a:ext>
            </a:extLst>
          </p:cNvPr>
          <p:cNvSpPr txBox="1"/>
          <p:nvPr/>
        </p:nvSpPr>
        <p:spPr>
          <a:xfrm>
            <a:off x="1133816" y="4993458"/>
            <a:ext cx="12827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solidFill>
                  <a:schemeClr val="accent1"/>
                </a:solidFill>
              </a:rPr>
              <a:t>1.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07CBD-429E-48A9-9290-801EAB415BFF}"/>
              </a:ext>
            </a:extLst>
          </p:cNvPr>
          <p:cNvSpPr txBox="1"/>
          <p:nvPr/>
        </p:nvSpPr>
        <p:spPr>
          <a:xfrm>
            <a:off x="787176" y="5837027"/>
            <a:ext cx="13611226" cy="1163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Globally, the prevalence and incidence of dementia is increasing (ADI, 2019)</a:t>
            </a:r>
          </a:p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Most significant increase expected to come from LMICs (ADI, 2015)</a:t>
            </a:r>
          </a:p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Progressive nature of dementia often leads to increased care (usually LTC) (</a:t>
            </a:r>
            <a:r>
              <a:rPr lang="en-GB" sz="5000" dirty="0" err="1">
                <a:solidFill>
                  <a:schemeClr val="accent1"/>
                </a:solidFill>
              </a:rPr>
              <a:t>Mjørud</a:t>
            </a:r>
            <a:r>
              <a:rPr lang="en-GB" sz="5000" dirty="0">
                <a:solidFill>
                  <a:schemeClr val="accent1"/>
                </a:solidFill>
              </a:rPr>
              <a:t> et al., 2017). </a:t>
            </a:r>
          </a:p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No curable or disease modifying treatments (Robinson, 2016)</a:t>
            </a:r>
          </a:p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Limited efficacy and adverse side affects of pharmacological interventions used to treat BPSD (</a:t>
            </a:r>
            <a:r>
              <a:rPr lang="en-GB" sz="5000" dirty="0" err="1">
                <a:solidFill>
                  <a:schemeClr val="accent1"/>
                </a:solidFill>
              </a:rPr>
              <a:t>Xiong</a:t>
            </a:r>
            <a:r>
              <a:rPr lang="en-GB" sz="5000" dirty="0">
                <a:solidFill>
                  <a:schemeClr val="accent1"/>
                </a:solidFill>
              </a:rPr>
              <a:t> et al., 2015)</a:t>
            </a:r>
          </a:p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Increased interest in NPIs that aim to improve the QoL of PwD (Berg-</a:t>
            </a:r>
            <a:r>
              <a:rPr lang="en-GB" sz="5000" dirty="0" err="1">
                <a:solidFill>
                  <a:schemeClr val="accent1"/>
                </a:solidFill>
              </a:rPr>
              <a:t>Weger</a:t>
            </a:r>
            <a:r>
              <a:rPr lang="en-GB" sz="5000" dirty="0">
                <a:solidFill>
                  <a:schemeClr val="accent1"/>
                </a:solidFill>
              </a:rPr>
              <a:t> and Stewart, 2017). </a:t>
            </a:r>
          </a:p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A need for a systematic review that identifies effective NPIs specifically in LTC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79C3F-A56A-432A-8544-CABDAA90FD64}"/>
              </a:ext>
            </a:extLst>
          </p:cNvPr>
          <p:cNvSpPr txBox="1"/>
          <p:nvPr/>
        </p:nvSpPr>
        <p:spPr>
          <a:xfrm>
            <a:off x="6634673" y="17294272"/>
            <a:ext cx="5225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u="sng" dirty="0">
                <a:solidFill>
                  <a:schemeClr val="accent1"/>
                </a:solidFill>
              </a:rPr>
              <a:t>Aims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3CE24-EFE3-45EE-9A50-6EE8A06FF63F}"/>
              </a:ext>
            </a:extLst>
          </p:cNvPr>
          <p:cNvSpPr txBox="1"/>
          <p:nvPr/>
        </p:nvSpPr>
        <p:spPr>
          <a:xfrm>
            <a:off x="874258" y="18137299"/>
            <a:ext cx="1361122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Fill identified gap in the literature</a:t>
            </a:r>
          </a:p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Identify countries that lack research in this field</a:t>
            </a:r>
          </a:p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Answer the research question</a:t>
            </a:r>
          </a:p>
          <a:p>
            <a:pPr algn="ctr"/>
            <a:r>
              <a:rPr lang="en-GB" sz="5000" i="1" dirty="0">
                <a:solidFill>
                  <a:schemeClr val="accent1"/>
                </a:solidFill>
              </a:rPr>
              <a:t>“are NPIs effective in improving the QoL of PwD living in LTC?”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53E1ED-4051-472E-9978-D728EFD435AD}"/>
              </a:ext>
            </a:extLst>
          </p:cNvPr>
          <p:cNvSpPr/>
          <p:nvPr/>
        </p:nvSpPr>
        <p:spPr>
          <a:xfrm>
            <a:off x="533400" y="22163553"/>
            <a:ext cx="14292943" cy="154191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4B133-DDF2-44EF-A233-39815EBC2AC9}"/>
              </a:ext>
            </a:extLst>
          </p:cNvPr>
          <p:cNvSpPr txBox="1"/>
          <p:nvPr/>
        </p:nvSpPr>
        <p:spPr>
          <a:xfrm>
            <a:off x="4526757" y="22321236"/>
            <a:ext cx="6041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solidFill>
                  <a:schemeClr val="accent1"/>
                </a:solidFill>
              </a:rPr>
              <a:t>2. Methods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69A3B0-958C-4455-AC3E-F1D81455BE77}"/>
              </a:ext>
            </a:extLst>
          </p:cNvPr>
          <p:cNvSpPr txBox="1"/>
          <p:nvPr/>
        </p:nvSpPr>
        <p:spPr>
          <a:xfrm>
            <a:off x="73988" y="23244883"/>
            <a:ext cx="140990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3 bibliographic databases were searched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25F34BC-BEE6-440B-AACF-22C30A6B7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19" y="25607855"/>
            <a:ext cx="4649562" cy="193112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CCB6357-ED4B-4DAF-9C2D-ED933DEA6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332" y="25158601"/>
            <a:ext cx="3098346" cy="2816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DF79A91-ED94-4239-82D5-9C2CC094D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7872" y="24967611"/>
            <a:ext cx="4626428" cy="308428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1DE748CD-30DF-4F28-9D8C-F7AD174DDC0F}"/>
              </a:ext>
            </a:extLst>
          </p:cNvPr>
          <p:cNvSpPr txBox="1"/>
          <p:nvPr/>
        </p:nvSpPr>
        <p:spPr>
          <a:xfrm>
            <a:off x="873919" y="29026546"/>
            <a:ext cx="13437739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Eligibility criteria applied to identify relevant articles</a:t>
            </a:r>
          </a:p>
          <a:p>
            <a:pPr marL="685800" indent="-685800">
              <a:buFontTx/>
              <a:buChar char="-"/>
            </a:pPr>
            <a:endParaRPr lang="en-GB" sz="5000" dirty="0">
              <a:solidFill>
                <a:schemeClr val="accent1"/>
              </a:solidFill>
            </a:endParaRPr>
          </a:p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Data extraction template created for this review</a:t>
            </a:r>
          </a:p>
          <a:p>
            <a:pPr marL="685800" indent="-685800">
              <a:buFontTx/>
              <a:buChar char="-"/>
            </a:pPr>
            <a:endParaRPr lang="en-GB" sz="5000" dirty="0">
              <a:solidFill>
                <a:schemeClr val="accent1"/>
              </a:solidFill>
            </a:endParaRPr>
          </a:p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Additional researcher reviewed selected articles and data extraction</a:t>
            </a:r>
          </a:p>
          <a:p>
            <a:pPr marL="685800" indent="-685800">
              <a:buFontTx/>
              <a:buChar char="-"/>
            </a:pPr>
            <a:endParaRPr lang="en-GB" sz="5000" dirty="0">
              <a:solidFill>
                <a:schemeClr val="accent1"/>
              </a:solidFill>
            </a:endParaRPr>
          </a:p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Risk of bias of each included study was assessed as recommended by the Cochrane Handbook for Systematic Reviews (Higgins et al., 2011)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8BDF503-6770-49A4-80A7-9176FEC1681A}"/>
              </a:ext>
            </a:extLst>
          </p:cNvPr>
          <p:cNvSpPr/>
          <p:nvPr/>
        </p:nvSpPr>
        <p:spPr>
          <a:xfrm>
            <a:off x="14965132" y="5067954"/>
            <a:ext cx="14905268" cy="227796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5A9A2D-CD59-4777-A09A-2A194AEEB022}"/>
              </a:ext>
            </a:extLst>
          </p:cNvPr>
          <p:cNvSpPr txBox="1"/>
          <p:nvPr/>
        </p:nvSpPr>
        <p:spPr>
          <a:xfrm>
            <a:off x="17830800" y="506795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solidFill>
                  <a:schemeClr val="accent1"/>
                </a:solidFill>
              </a:rPr>
              <a:t>3. Results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BE97B5D-80C5-4740-A8B8-404FE853EC56}"/>
              </a:ext>
            </a:extLst>
          </p:cNvPr>
          <p:cNvSpPr txBox="1"/>
          <p:nvPr/>
        </p:nvSpPr>
        <p:spPr>
          <a:xfrm>
            <a:off x="15306673" y="6171195"/>
            <a:ext cx="142575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23 included studies </a:t>
            </a:r>
          </a:p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RCTS, cluster-RCTs, and non-RCTs</a:t>
            </a:r>
          </a:p>
          <a:p>
            <a:pPr marL="685800" indent="-685800">
              <a:buFontTx/>
              <a:buChar char="-"/>
            </a:pPr>
            <a:r>
              <a:rPr lang="en-GB" sz="5000" dirty="0">
                <a:solidFill>
                  <a:schemeClr val="accent1"/>
                </a:solidFill>
              </a:rPr>
              <a:t>Various types and severities of dementia 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5B9CEE5-3907-4C5B-A40F-1695A9618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55051" y="12928501"/>
            <a:ext cx="7086762" cy="520879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880F0F8-CD44-4613-97BE-82DBFAE05C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01900" y="15075736"/>
            <a:ext cx="7358797" cy="472687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6E2E3794-C5D5-43A7-852A-8C94F286F5E8}"/>
              </a:ext>
            </a:extLst>
          </p:cNvPr>
          <p:cNvSpPr txBox="1"/>
          <p:nvPr/>
        </p:nvSpPr>
        <p:spPr>
          <a:xfrm>
            <a:off x="22435457" y="8751762"/>
            <a:ext cx="77343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u="sng" dirty="0">
                <a:solidFill>
                  <a:schemeClr val="accent1"/>
                </a:solidFill>
              </a:rPr>
              <a:t>Other NPIs</a:t>
            </a:r>
          </a:p>
          <a:p>
            <a:r>
              <a:rPr lang="en-GB" sz="5000" dirty="0">
                <a:solidFill>
                  <a:schemeClr val="accent1"/>
                </a:solidFill>
              </a:rPr>
              <a:t>&gt; Exercise (n=1)</a:t>
            </a:r>
            <a:br>
              <a:rPr lang="en-GB" sz="5000" dirty="0">
                <a:solidFill>
                  <a:schemeClr val="accent1"/>
                </a:solidFill>
              </a:rPr>
            </a:br>
            <a:r>
              <a:rPr lang="en-GB" sz="5000" dirty="0">
                <a:solidFill>
                  <a:schemeClr val="accent1"/>
                </a:solidFill>
              </a:rPr>
              <a:t> &gt; Mindfulness (n=1)</a:t>
            </a:r>
            <a:br>
              <a:rPr lang="en-GB" sz="5000" dirty="0">
                <a:solidFill>
                  <a:schemeClr val="accent1"/>
                </a:solidFill>
              </a:rPr>
            </a:br>
            <a:r>
              <a:rPr lang="en-GB" sz="5000" dirty="0">
                <a:solidFill>
                  <a:schemeClr val="accent1"/>
                </a:solidFill>
              </a:rPr>
              <a:t> &gt; Sensory (n=1)</a:t>
            </a:r>
            <a:br>
              <a:rPr lang="en-GB" sz="5000" dirty="0">
                <a:solidFill>
                  <a:schemeClr val="accent1"/>
                </a:solidFill>
              </a:rPr>
            </a:br>
            <a:r>
              <a:rPr lang="en-GB" sz="5000" dirty="0">
                <a:solidFill>
                  <a:schemeClr val="accent1"/>
                </a:solidFill>
              </a:rPr>
              <a:t> &gt; Creative Storytelling (n=1)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04DC1DE-2277-4A2F-A14C-7B05F9D95959}"/>
              </a:ext>
            </a:extLst>
          </p:cNvPr>
          <p:cNvSpPr txBox="1"/>
          <p:nvPr/>
        </p:nvSpPr>
        <p:spPr>
          <a:xfrm>
            <a:off x="15137606" y="8647962"/>
            <a:ext cx="751744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>
                <a:solidFill>
                  <a:schemeClr val="accent1"/>
                </a:solidFill>
              </a:rPr>
              <a:t>5 main types of NPIs</a:t>
            </a:r>
          </a:p>
          <a:p>
            <a:r>
              <a:rPr lang="en-US" sz="5000" dirty="0">
                <a:solidFill>
                  <a:schemeClr val="accent1"/>
                </a:solidFill>
              </a:rPr>
              <a:t>&gt; Music (n=4)</a:t>
            </a:r>
            <a:br>
              <a:rPr lang="en-US" sz="5000" dirty="0">
                <a:solidFill>
                  <a:schemeClr val="accent1"/>
                </a:solidFill>
              </a:rPr>
            </a:br>
            <a:r>
              <a:rPr lang="en-US" sz="5000" dirty="0">
                <a:solidFill>
                  <a:schemeClr val="accent1"/>
                </a:solidFill>
              </a:rPr>
              <a:t>&gt; Cognitive Stimulation (n=5)</a:t>
            </a:r>
            <a:br>
              <a:rPr lang="en-US" sz="5000" dirty="0">
                <a:solidFill>
                  <a:schemeClr val="accent1"/>
                </a:solidFill>
              </a:rPr>
            </a:br>
            <a:r>
              <a:rPr lang="en-US" sz="5000" dirty="0">
                <a:solidFill>
                  <a:schemeClr val="accent1"/>
                </a:solidFill>
              </a:rPr>
              <a:t>&gt; Reminiscence (n=3)</a:t>
            </a:r>
            <a:br>
              <a:rPr lang="en-US" sz="5000" dirty="0">
                <a:solidFill>
                  <a:schemeClr val="accent1"/>
                </a:solidFill>
              </a:rPr>
            </a:br>
            <a:r>
              <a:rPr lang="en-US" sz="5000" dirty="0">
                <a:solidFill>
                  <a:schemeClr val="accent1"/>
                </a:solidFill>
              </a:rPr>
              <a:t>&gt; Animal-Assisted Interventions (n=5)</a:t>
            </a:r>
            <a:br>
              <a:rPr lang="en-US" sz="5000" dirty="0">
                <a:solidFill>
                  <a:schemeClr val="accent1"/>
                </a:solidFill>
              </a:rPr>
            </a:br>
            <a:r>
              <a:rPr lang="en-US" sz="5000" dirty="0">
                <a:solidFill>
                  <a:schemeClr val="accent1"/>
                </a:solidFill>
              </a:rPr>
              <a:t>&gt; Life Storybooks (n=2)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F37247B-A829-4D22-A1D8-089B4B21B5C8}"/>
              </a:ext>
            </a:extLst>
          </p:cNvPr>
          <p:cNvSpPr txBox="1"/>
          <p:nvPr/>
        </p:nvSpPr>
        <p:spPr>
          <a:xfrm>
            <a:off x="15137606" y="20551838"/>
            <a:ext cx="828478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chemeClr val="accent1"/>
                </a:solidFill>
              </a:rPr>
              <a:t>- Music, Cognitive Stimulation, and Reminiscence Therapies are more beneficial when delivered in a group setting</a:t>
            </a:r>
          </a:p>
          <a:p>
            <a:endParaRPr lang="en-GB" sz="5000" dirty="0">
              <a:solidFill>
                <a:schemeClr val="accent1"/>
              </a:solidFill>
            </a:endParaRPr>
          </a:p>
          <a:p>
            <a:r>
              <a:rPr lang="en-GB" sz="5000" dirty="0">
                <a:solidFill>
                  <a:schemeClr val="accent1"/>
                </a:solidFill>
              </a:rPr>
              <a:t>- Animal-Assisted interventions beneficial when delivered as a group AND individually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89908DA-EAD9-4D47-A123-1FB139984A83}"/>
              </a:ext>
            </a:extLst>
          </p:cNvPr>
          <p:cNvSpPr txBox="1"/>
          <p:nvPr/>
        </p:nvSpPr>
        <p:spPr>
          <a:xfrm>
            <a:off x="23754255" y="18374497"/>
            <a:ext cx="596682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chemeClr val="accent1"/>
                </a:solidFill>
              </a:rPr>
              <a:t>- Inconsistent with other reviews (McDermott et al., 2019), exercise improved QoL </a:t>
            </a:r>
          </a:p>
          <a:p>
            <a:r>
              <a:rPr lang="en-GB" sz="5000" dirty="0">
                <a:solidFill>
                  <a:schemeClr val="accent1"/>
                </a:solidFill>
              </a:rPr>
              <a:t>- Mindfulness and life storybooks improved QoL </a:t>
            </a:r>
          </a:p>
          <a:p>
            <a:r>
              <a:rPr lang="en-GB" sz="5000" dirty="0">
                <a:solidFill>
                  <a:schemeClr val="accent1"/>
                </a:solidFill>
              </a:rPr>
              <a:t>- Sensory stimulation and creative storytelling did not improve QoL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34BAEE-F586-4643-98D8-5CF261ACC32C}"/>
              </a:ext>
            </a:extLst>
          </p:cNvPr>
          <p:cNvSpPr/>
          <p:nvPr/>
        </p:nvSpPr>
        <p:spPr>
          <a:xfrm>
            <a:off x="14965132" y="28084848"/>
            <a:ext cx="14905268" cy="109854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147710-137A-41CD-BC21-E6F4DE13E7F5}"/>
              </a:ext>
            </a:extLst>
          </p:cNvPr>
          <p:cNvSpPr txBox="1"/>
          <p:nvPr/>
        </p:nvSpPr>
        <p:spPr>
          <a:xfrm>
            <a:off x="17634857" y="28051896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solidFill>
                  <a:schemeClr val="accent1"/>
                </a:solidFill>
              </a:rPr>
              <a:t>4. Conclusions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EB2F1C-EC3A-4998-ABDA-32CFA2D31253}"/>
              </a:ext>
            </a:extLst>
          </p:cNvPr>
          <p:cNvSpPr txBox="1"/>
          <p:nvPr/>
        </p:nvSpPr>
        <p:spPr>
          <a:xfrm>
            <a:off x="15306673" y="28975226"/>
            <a:ext cx="14332405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chemeClr val="accent1"/>
                </a:solidFill>
              </a:rPr>
              <a:t>- The review answered the research question</a:t>
            </a:r>
            <a:br>
              <a:rPr lang="en-GB" sz="5000" dirty="0">
                <a:solidFill>
                  <a:schemeClr val="accent1"/>
                </a:solidFill>
              </a:rPr>
            </a:br>
            <a:r>
              <a:rPr lang="en-GB" sz="5000" dirty="0">
                <a:solidFill>
                  <a:schemeClr val="accent1"/>
                </a:solidFill>
              </a:rPr>
              <a:t>- Certain interventions should be delivered in a group-based setting</a:t>
            </a:r>
            <a:br>
              <a:rPr lang="en-GB" sz="5000" dirty="0">
                <a:solidFill>
                  <a:schemeClr val="accent1"/>
                </a:solidFill>
              </a:rPr>
            </a:br>
            <a:r>
              <a:rPr lang="en-GB" sz="5000" dirty="0">
                <a:solidFill>
                  <a:schemeClr val="accent1"/>
                </a:solidFill>
              </a:rPr>
              <a:t>- Limitations of existing reviews were addressed</a:t>
            </a:r>
            <a:br>
              <a:rPr lang="en-GB" sz="5000" dirty="0">
                <a:solidFill>
                  <a:schemeClr val="accent1"/>
                </a:solidFill>
              </a:rPr>
            </a:br>
            <a:r>
              <a:rPr lang="en-GB" sz="5000" dirty="0">
                <a:solidFill>
                  <a:schemeClr val="accent1"/>
                </a:solidFill>
              </a:rPr>
              <a:t>- Fills the gap in the literature</a:t>
            </a:r>
            <a:br>
              <a:rPr lang="en-GB" sz="5000" dirty="0">
                <a:solidFill>
                  <a:schemeClr val="accent1"/>
                </a:solidFill>
              </a:rPr>
            </a:br>
            <a:r>
              <a:rPr lang="en-GB" sz="5000" dirty="0">
                <a:solidFill>
                  <a:schemeClr val="accent1"/>
                </a:solidFill>
              </a:rPr>
              <a:t>- Results should be considered regarding bias, validity, reliability, and generalisability</a:t>
            </a:r>
            <a:br>
              <a:rPr lang="en-GB" sz="5000" dirty="0">
                <a:solidFill>
                  <a:schemeClr val="accent1"/>
                </a:solidFill>
              </a:rPr>
            </a:br>
            <a:r>
              <a:rPr lang="en-GB" sz="5000" dirty="0">
                <a:solidFill>
                  <a:schemeClr val="accent1"/>
                </a:solidFill>
              </a:rPr>
              <a:t>- Lack of research in LMICs</a:t>
            </a:r>
            <a:br>
              <a:rPr lang="en-GB" sz="5000" dirty="0">
                <a:solidFill>
                  <a:schemeClr val="accent1"/>
                </a:solidFill>
              </a:rPr>
            </a:br>
            <a:r>
              <a:rPr lang="en-GB" sz="5000" dirty="0">
                <a:solidFill>
                  <a:schemeClr val="accent1"/>
                </a:solidFill>
              </a:rPr>
              <a:t>- Future research should involve larger sample sizes and not excluded people with BPSD or comorbidities </a:t>
            </a:r>
            <a:br>
              <a:rPr lang="en-GB" sz="5000" dirty="0">
                <a:solidFill>
                  <a:schemeClr val="accent1"/>
                </a:solidFill>
              </a:rPr>
            </a:br>
            <a:r>
              <a:rPr lang="en-GB" sz="5000" dirty="0">
                <a:solidFill>
                  <a:schemeClr val="accent1"/>
                </a:solidFill>
              </a:rPr>
              <a:t>- Future reviews should limit exclusion criteria</a:t>
            </a:r>
            <a:br>
              <a:rPr lang="en-GB" sz="5000" dirty="0">
                <a:solidFill>
                  <a:schemeClr val="accent1"/>
                </a:solidFill>
              </a:rPr>
            </a:br>
            <a:r>
              <a:rPr lang="en-GB" sz="5000" dirty="0">
                <a:solidFill>
                  <a:schemeClr val="accent1"/>
                </a:solidFill>
              </a:rPr>
              <a:t>- The review can inform health care managers and policy makers in dementia care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0E074-B6C7-4721-A3CC-C533B36756E1}"/>
              </a:ext>
            </a:extLst>
          </p:cNvPr>
          <p:cNvSpPr/>
          <p:nvPr/>
        </p:nvSpPr>
        <p:spPr>
          <a:xfrm>
            <a:off x="533400" y="39206342"/>
            <a:ext cx="29337000" cy="3432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4042B9-027F-44E7-8C18-DC33D1779A64}"/>
              </a:ext>
            </a:extLst>
          </p:cNvPr>
          <p:cNvSpPr/>
          <p:nvPr/>
        </p:nvSpPr>
        <p:spPr>
          <a:xfrm>
            <a:off x="533400" y="37650850"/>
            <a:ext cx="14332405" cy="16612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E9A068-C2C1-438F-B464-69F207750EDD}"/>
              </a:ext>
            </a:extLst>
          </p:cNvPr>
          <p:cNvSpPr txBox="1"/>
          <p:nvPr/>
        </p:nvSpPr>
        <p:spPr>
          <a:xfrm>
            <a:off x="592302" y="37581986"/>
            <a:ext cx="14332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23DABC-6E02-419D-938D-A355A5C39447}"/>
              </a:ext>
            </a:extLst>
          </p:cNvPr>
          <p:cNvSpPr txBox="1"/>
          <p:nvPr/>
        </p:nvSpPr>
        <p:spPr>
          <a:xfrm>
            <a:off x="592302" y="37892499"/>
            <a:ext cx="14000900" cy="611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Alzheimer’s Disease International. (2015). </a:t>
            </a:r>
            <a:r>
              <a:rPr lang="en-GB" sz="1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World Alzheimer Report 2015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Global Impact of Dementia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 Analysis of Prevalence, Incidence, Cost and Trends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London: Alzheimer’s Disease International</a:t>
            </a:r>
          </a:p>
          <a:p>
            <a:pPr>
              <a:spcAft>
                <a:spcPts val="800"/>
              </a:spcAft>
            </a:pP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Alzheimer’s Disease International. (2019). </a:t>
            </a:r>
            <a:r>
              <a:rPr lang="en-GB" sz="1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World Alzheimer Report 2019. Attitudes to Dementia. 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London: Alzheimer’s Disease International.</a:t>
            </a:r>
          </a:p>
          <a:p>
            <a:pPr>
              <a:spcAft>
                <a:spcPts val="800"/>
              </a:spcAft>
            </a:pP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Berg-</a:t>
            </a:r>
            <a:r>
              <a:rPr lang="en-GB" sz="19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Weger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M., &amp; Stewart, D. B. (2017). Non-Pharmacologic Interventions for Persons with Dementia. </a:t>
            </a:r>
            <a:r>
              <a:rPr lang="en-GB" sz="1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Missouri medicine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114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(2), 116–119. Accessed on 13</a:t>
            </a:r>
            <a:r>
              <a:rPr lang="en-GB" sz="19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June 2020 from </a:t>
            </a:r>
            <a:r>
              <a:rPr lang="en-GB" sz="1900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https://www.ncbi.nlm.nih.gov/pmc/articles/PMC6140014/</a:t>
            </a:r>
            <a:endParaRPr lang="en-GB" sz="19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Higgins, J. P. T., </a:t>
            </a:r>
            <a:r>
              <a:rPr lang="en-GB" sz="19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Savović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J., Page, M. J., </a:t>
            </a:r>
            <a:r>
              <a:rPr lang="en-GB" sz="19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Elbers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R. G., &amp; Sterne, J. A. C. (2011). Assessing risk of bias in included studies. In. J. P. T. Higgins, &amp; S. Green (Eds.), </a:t>
            </a:r>
            <a:r>
              <a:rPr lang="en-GB" sz="1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Cochrane Handbook for Systematic Reviews of Interventions. 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Online: The Cochrane Collaboration. Retrieved on 15</a:t>
            </a:r>
            <a:r>
              <a:rPr lang="en-GB" sz="19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July 2020 from </a:t>
            </a:r>
            <a:r>
              <a:rPr lang="en-GB" sz="1900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https://handbook-5-1.cochrane.org/</a:t>
            </a:r>
            <a:endParaRPr lang="en-GB" sz="1900" u="sng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McDermott, O., Charlesworth, G., </a:t>
            </a:r>
            <a:r>
              <a:rPr lang="en-GB" sz="19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Hogervorst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E., Stoner, C., Moniz-Cook, E., Spector, A., </a:t>
            </a:r>
            <a:r>
              <a:rPr lang="en-GB" sz="19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Csipke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E., &amp; </a:t>
            </a:r>
            <a:r>
              <a:rPr lang="en-GB" sz="19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Orrell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 (2019). Psychosocial interventions for people with dementia: a synthesis of systematic reviews. </a:t>
            </a:r>
            <a:r>
              <a:rPr lang="en-GB" sz="1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Aging and Mental Health, 23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(4), 394-403. DOI: 10.1080/13607863.2017.1423031</a:t>
            </a:r>
          </a:p>
          <a:p>
            <a:pPr>
              <a:spcAft>
                <a:spcPts val="800"/>
              </a:spcAft>
            </a:pPr>
            <a:r>
              <a:rPr lang="en-GB" sz="19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Mjørud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en-GB" sz="19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Røsvik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en-GB" sz="19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Rokstad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A. M., </a:t>
            </a:r>
            <a:r>
              <a:rPr lang="en-GB" sz="19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Kirkevold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M., &amp; </a:t>
            </a:r>
            <a:r>
              <a:rPr lang="en-GB" sz="19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Engedal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K. (2014). Variables associated with change in quality of life among persons with dementia in nursing homes: a 10 months follow-up study. </a:t>
            </a:r>
            <a:r>
              <a:rPr lang="en-GB" sz="19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n-GB" sz="1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one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(12), e115248. DOI: 10.1371/journal.pone.0115248</a:t>
            </a:r>
          </a:p>
          <a:p>
            <a:pPr>
              <a:spcAft>
                <a:spcPts val="800"/>
              </a:spcAft>
            </a:pP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Robinson, R. (2016). Advances in the prevention and treatment of dementia. </a:t>
            </a:r>
            <a:r>
              <a:rPr lang="en-GB" sz="1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Prescriber, 27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(12), 18-24. DOI: 10.1002/psb.1520 </a:t>
            </a:r>
          </a:p>
          <a:p>
            <a:pPr>
              <a:spcAft>
                <a:spcPts val="800"/>
              </a:spcAft>
            </a:pPr>
            <a:endParaRPr lang="en-GB" sz="19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200" u="sng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B2DB4B-D9F4-424D-A0AB-52127C920EEB}"/>
              </a:ext>
            </a:extLst>
          </p:cNvPr>
          <p:cNvSpPr txBox="1"/>
          <p:nvPr/>
        </p:nvSpPr>
        <p:spPr>
          <a:xfrm>
            <a:off x="14890295" y="39206342"/>
            <a:ext cx="1467394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19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Xiong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G. L., </a:t>
            </a:r>
            <a:r>
              <a:rPr lang="en-GB" sz="19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Filshtein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T., Beckett, L. A., &amp; Hinton, L. (2015). Antipsychotic Use in a Diverse Population With Dementia: A Retrospective Review of the National Alzheimer's Coordinating </a:t>
            </a:r>
            <a:r>
              <a:rPr lang="en-GB" sz="19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Database. </a:t>
            </a:r>
            <a:r>
              <a:rPr lang="en-GB" sz="1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Journal of Neuropsychiatry and Clinical Neurosciences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(4), 326–332. DOI: 10.1176/appi.neuropsych.15010020</a:t>
            </a:r>
          </a:p>
          <a:p>
            <a:pPr>
              <a:spcAft>
                <a:spcPts val="800"/>
              </a:spcAft>
            </a:pP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MEDLINE logo [online image]. Retrieved 3rd September 2020 from https://cahslibrary.health.wa.gov.au/home/databases 02/09/2020</a:t>
            </a:r>
          </a:p>
          <a:p>
            <a:pPr>
              <a:spcAft>
                <a:spcPts val="800"/>
              </a:spcAft>
            </a:pP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PsycINFO logo [online image]. Retrieved 3rd September 2020 from </a:t>
            </a:r>
            <a:r>
              <a:rPr lang="en-GB" sz="20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https://mcw.libguides.com/EBM/search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spcAft>
                <a:spcPts val="800"/>
              </a:spcAft>
            </a:pP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CINAHL logo [online image]. Retrieved 3rd September 2020 from https://pennbiomedlibrary.blog/2019/09/17/featured-resource-the-nursing-database-aka-cinahl/</a:t>
            </a:r>
          </a:p>
          <a:p>
            <a:pPr>
              <a:spcAft>
                <a:spcPts val="800"/>
              </a:spcAft>
            </a:pP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Animal Assisted Therapy [online image]. Retrieved 3rd September 2020 from https://geekfishing.net/how-can-animal-assisted-therapy-help/</a:t>
            </a:r>
          </a:p>
          <a:p>
            <a:pPr>
              <a:spcAft>
                <a:spcPts val="800"/>
              </a:spcAft>
            </a:pPr>
            <a:r>
              <a:rPr lang="en-GB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Reminiscence Therapy [online image]. Retrieved 3rd September 2020 from https://www.evidentlycochrane.net/do-memories-matter-is-reminiscence-over-rated-as-a-therapy-for-people-with-dementia/</a:t>
            </a:r>
          </a:p>
          <a:p>
            <a:pPr algn="just">
              <a:spcAft>
                <a:spcPts val="800"/>
              </a:spcAft>
            </a:pPr>
            <a:endParaRPr lang="en-GB" sz="19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2082115_MED5269P_Podcast">
            <a:hlinkClick r:id="" action="ppaction://media"/>
            <a:extLst>
              <a:ext uri="{FF2B5EF4-FFF2-40B4-BE49-F238E27FC236}">
                <a16:creationId xmlns:a16="http://schemas.microsoft.com/office/drawing/2014/main" id="{C0CB91FE-344A-4A40-82D8-0317BC41C2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5934534" y="4953758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3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1062</Words>
  <Application>Microsoft Macintosh PowerPoint</Application>
  <PresentationFormat>Custom</PresentationFormat>
  <Paragraphs>55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Cairns</dc:creator>
  <cp:lastModifiedBy>Jack Melson</cp:lastModifiedBy>
  <cp:revision>25</cp:revision>
  <dcterms:created xsi:type="dcterms:W3CDTF">2020-09-01T22:03:20Z</dcterms:created>
  <dcterms:modified xsi:type="dcterms:W3CDTF">2022-07-20T18:45:36Z</dcterms:modified>
</cp:coreProperties>
</file>