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D6B"/>
    <a:srgbClr val="810D58"/>
    <a:srgbClr val="1E345C"/>
    <a:srgbClr val="006A5C"/>
    <a:srgbClr val="182948"/>
    <a:srgbClr val="4A148C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263" autoAdjust="0"/>
    <p:restoredTop sz="94660"/>
  </p:normalViewPr>
  <p:slideViewPr>
    <p:cSldViewPr snapToGrid="0">
      <p:cViewPr varScale="1">
        <p:scale>
          <a:sx n="32" d="100"/>
          <a:sy n="32" d="100"/>
        </p:scale>
        <p:origin x="34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8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1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7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7/20/22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BAB8EB31-2B8E-4647-AA97-2854B1E16E06}"/>
              </a:ext>
            </a:extLst>
          </p:cNvPr>
          <p:cNvSpPr/>
          <p:nvPr/>
        </p:nvSpPr>
        <p:spPr>
          <a:xfrm>
            <a:off x="305418" y="28060492"/>
            <a:ext cx="14782469" cy="1278099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68D9CB-6C2C-4C70-A0FF-1128D4FB9E39}"/>
              </a:ext>
            </a:extLst>
          </p:cNvPr>
          <p:cNvSpPr/>
          <p:nvPr/>
        </p:nvSpPr>
        <p:spPr>
          <a:xfrm>
            <a:off x="366194" y="29777486"/>
            <a:ext cx="14834188" cy="10658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ABCD2E0-313F-455C-8911-D2A1FFB8C43C}"/>
              </a:ext>
            </a:extLst>
          </p:cNvPr>
          <p:cNvSpPr/>
          <p:nvPr/>
        </p:nvSpPr>
        <p:spPr>
          <a:xfrm>
            <a:off x="303418" y="15065892"/>
            <a:ext cx="14805735" cy="4540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32FA79-673F-471E-AD3A-9A9FD0C9E8CB}"/>
              </a:ext>
            </a:extLst>
          </p:cNvPr>
          <p:cNvSpPr/>
          <p:nvPr/>
        </p:nvSpPr>
        <p:spPr>
          <a:xfrm>
            <a:off x="303418" y="6846900"/>
            <a:ext cx="14834187" cy="7882557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0"/>
            <a:ext cx="30275213" cy="6484583"/>
          </a:xfrm>
          <a:prstGeom prst="rect">
            <a:avLst/>
          </a:prstGeom>
          <a:solidFill>
            <a:srgbClr val="1E345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6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283510" y="232396"/>
            <a:ext cx="27708193" cy="601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#MeToo Disclosure Decisions and Experiences</a:t>
            </a:r>
            <a:b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United Kingdom Versus India:</a:t>
            </a:r>
            <a:b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Thematic Analysis</a:t>
            </a:r>
            <a:br>
              <a:rPr lang="en-GB" sz="7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Medical, Veterinary, and Life Sciences, Institute of Health and Wellbeing, University of Glasgow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09AAC-A47D-43E5-A106-FABBAC32BA3E}"/>
              </a:ext>
            </a:extLst>
          </p:cNvPr>
          <p:cNvSpPr txBox="1"/>
          <p:nvPr/>
        </p:nvSpPr>
        <p:spPr>
          <a:xfrm>
            <a:off x="855975" y="7056164"/>
            <a:ext cx="13806818" cy="746358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1. Background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Sexual trauma (ST) survivors are reluctant to disclose due to stigma (Suarez &amp; Gadalla, 2010), but, since 2017, 85 million have shared online via #MeToo (Sayej, 2017; see Figures 1 and 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Studies exploring </a:t>
            </a:r>
            <a:r>
              <a:rPr lang="en-GB" sz="2600" b="1" dirty="0">
                <a:cs typeface="Times New Roman" panose="02020603050405020304" pitchFamily="18" charset="0"/>
              </a:rPr>
              <a:t>why</a:t>
            </a:r>
            <a:r>
              <a:rPr lang="en-GB" sz="2600" dirty="0">
                <a:cs typeface="Times New Roman" panose="02020603050405020304" pitchFamily="18" charset="0"/>
              </a:rPr>
              <a:t> and how #MeToo disclosure </a:t>
            </a:r>
            <a:r>
              <a:rPr lang="en-GB" sz="2600" b="1" dirty="0">
                <a:cs typeface="Times New Roman" panose="02020603050405020304" pitchFamily="18" charset="0"/>
              </a:rPr>
              <a:t>affected</a:t>
            </a:r>
            <a:r>
              <a:rPr lang="en-GB" sz="2600" i="1" dirty="0">
                <a:cs typeface="Times New Roman" panose="02020603050405020304" pitchFamily="18" charset="0"/>
              </a:rPr>
              <a:t> </a:t>
            </a:r>
            <a:r>
              <a:rPr lang="en-GB" sz="2600" dirty="0">
                <a:cs typeface="Times New Roman" panose="02020603050405020304" pitchFamily="18" charset="0"/>
              </a:rPr>
              <a:t>survivors</a:t>
            </a:r>
            <a:r>
              <a:rPr lang="en-GB" sz="2600" i="1" dirty="0">
                <a:cs typeface="Times New Roman" panose="02020603050405020304" pitchFamily="18" charset="0"/>
              </a:rPr>
              <a:t> </a:t>
            </a:r>
            <a:r>
              <a:rPr lang="en-GB" sz="2600" dirty="0">
                <a:cs typeface="Times New Roman" panose="02020603050405020304" pitchFamily="18" charset="0"/>
              </a:rPr>
              <a:t>have: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Analysed online posts rather than asked survivors directly (Alaggia &amp; Wang, 2020) or only interviewed North American activists (Strauss Swanson &amp; Szymanski, 2020).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No study has focused on survivors in the United Kingdom (UK) or India who: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Were the most prolific users outwith North America (Fox &amp; Diehm, 2017).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Have nationally disparate disclosure rates (Office of National Statistics – Crime Survey for England and Wales, 2018, 2020; Palermo et al., 2014). Decreased disclosure in India partly stems from an increased endorsement of stigmatising beliefs, e.g. survivors are responsible for ST (Hill &amp; Marshall, 2018), which may have affected disclosure decisions and experiences.</a:t>
            </a:r>
            <a:br>
              <a:rPr lang="en-GB" sz="2600" dirty="0">
                <a:cs typeface="Times New Roman" panose="02020603050405020304" pitchFamily="18" charset="0"/>
              </a:rPr>
            </a:b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Rationale: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Understanding why survivors disclosed may help create environments welcoming speech.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Learning about experiences may help determine needs.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Comparing accounts from the UK and India may clarify if needs vary contextually.</a:t>
            </a:r>
            <a:endParaRPr lang="en-GB" sz="2600" b="1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AF760-C359-4592-BF1F-0C7A94DA9F89}"/>
              </a:ext>
            </a:extLst>
          </p:cNvPr>
          <p:cNvSpPr txBox="1"/>
          <p:nvPr/>
        </p:nvSpPr>
        <p:spPr>
          <a:xfrm>
            <a:off x="855975" y="15281743"/>
            <a:ext cx="13806818" cy="3970318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3. Methods</a:t>
            </a:r>
          </a:p>
          <a:p>
            <a:pPr algn="ctr"/>
            <a:endParaRPr lang="en-GB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Approach: </a:t>
            </a:r>
            <a:r>
              <a:rPr lang="en-US" sz="2600" dirty="0">
                <a:cs typeface="Times New Roman" panose="02020603050405020304" pitchFamily="18" charset="0"/>
              </a:rPr>
              <a:t>Qualitative</a:t>
            </a:r>
            <a:endParaRPr lang="en-GB" sz="2600" dirty="0"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Recruitment: </a:t>
            </a:r>
            <a:r>
              <a:rPr lang="en-US" sz="2600" dirty="0">
                <a:cs typeface="Arial" panose="020B0604020202020204" pitchFamily="34" charset="0"/>
              </a:rPr>
              <a:t>Convenience sampling, s</a:t>
            </a:r>
            <a:r>
              <a:rPr lang="en-US" sz="2600" dirty="0">
                <a:cs typeface="Times New Roman" panose="02020603050405020304" pitchFamily="18" charset="0"/>
              </a:rPr>
              <a:t>ocial media advertisements</a:t>
            </a:r>
            <a:endParaRPr lang="en-GB" sz="2600" dirty="0"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Participants: </a:t>
            </a:r>
            <a:r>
              <a:rPr lang="en-US" sz="2600" dirty="0">
                <a:cs typeface="Times New Roman" panose="02020603050405020304" pitchFamily="18" charset="0"/>
              </a:rPr>
              <a:t>27 survivors who disclosed using #MeToo or #MeTooIndia (regional variation)</a:t>
            </a:r>
            <a:endParaRPr lang="en-GB" sz="2600" dirty="0"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16 UK-based (All Female [F], aged 16-55)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11 India-based (10 x F, 1 x Male [M], aged 16-45)</a:t>
            </a:r>
            <a:endParaRPr lang="en-GB" sz="2600" dirty="0"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Collection: </a:t>
            </a:r>
            <a:r>
              <a:rPr lang="en-US" sz="2600" dirty="0">
                <a:cs typeface="Times New Roman" panose="02020603050405020304" pitchFamily="18" charset="0"/>
              </a:rPr>
              <a:t>Online qualitative survey</a:t>
            </a:r>
          </a:p>
          <a:p>
            <a:r>
              <a:rPr lang="en-US" sz="2600" b="1" dirty="0"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ata Analysis: </a:t>
            </a:r>
            <a:r>
              <a:rPr lang="en-US" sz="2600" dirty="0">
                <a:cs typeface="Arial" panose="020B0604020202020204" pitchFamily="34" charset="0"/>
              </a:rPr>
              <a:t>T</a:t>
            </a:r>
            <a:r>
              <a:rPr lang="en-US" sz="2600" dirty="0">
                <a:cs typeface="Times New Roman" panose="02020603050405020304" pitchFamily="18" charset="0"/>
              </a:rPr>
              <a:t>hematic analysis (Braun &amp; Clarke, 2006)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80D56D-D4B4-46A6-9AF2-D92E2C9AB123}"/>
              </a:ext>
            </a:extLst>
          </p:cNvPr>
          <p:cNvSpPr txBox="1"/>
          <p:nvPr/>
        </p:nvSpPr>
        <p:spPr>
          <a:xfrm>
            <a:off x="855975" y="29995682"/>
            <a:ext cx="14190402" cy="104186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5. Conclusions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Aspirations: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 </a:t>
            </a:r>
            <a:r>
              <a:rPr lang="en-GB" sz="2600" b="1" dirty="0"/>
              <a:t>both countries</a:t>
            </a:r>
            <a:r>
              <a:rPr lang="en-GB" sz="2600" dirty="0"/>
              <a:t>, participants disclosed politically.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/>
              <a:t>UK-based</a:t>
            </a:r>
            <a:r>
              <a:rPr lang="en-GB" sz="2600" dirty="0"/>
              <a:t> participants also disclosed therapeutically, extending similar results (Alaggia &amp; Wang, 2020) by highlighting possible geographical </a:t>
            </a:r>
            <a:r>
              <a:rPr lang="en-GB" sz="2600" b="1" dirty="0"/>
              <a:t>differences </a:t>
            </a:r>
            <a:r>
              <a:rPr lang="en-GB" sz="2600" dirty="0"/>
              <a:t>in aspirations.</a:t>
            </a:r>
          </a:p>
          <a:p>
            <a:pPr lvl="0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Inspirations: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 </a:t>
            </a:r>
            <a:r>
              <a:rPr lang="en-GB" sz="2600" b="1" dirty="0"/>
              <a:t>both countries</a:t>
            </a:r>
            <a:r>
              <a:rPr lang="en-GB" sz="2600" dirty="0"/>
              <a:t>,</a:t>
            </a:r>
            <a:r>
              <a:rPr lang="en-GB" sz="2600" b="1" dirty="0"/>
              <a:t> </a:t>
            </a:r>
            <a:r>
              <a:rPr lang="en-GB" sz="2600" dirty="0"/>
              <a:t>other survivors inspired disclosure (e.g. through the desire to show solidarity).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For </a:t>
            </a:r>
            <a:r>
              <a:rPr lang="en-GB" sz="2600" b="1" dirty="0"/>
              <a:t>UK-based</a:t>
            </a:r>
            <a:r>
              <a:rPr lang="en-GB" sz="2600" dirty="0"/>
              <a:t> participants, positive discourse catalysed therapeutic disclosures. As research suggests that the Indian media framed #MeToo less positively compared with Western countries (Starkey et al., 2019), India-based participants may have felt less able to disclose therapeutically.</a:t>
            </a:r>
          </a:p>
          <a:p>
            <a:pPr lvl="0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Experiences: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 </a:t>
            </a:r>
            <a:r>
              <a:rPr lang="en-GB" sz="2600" b="1" dirty="0"/>
              <a:t>both countries</a:t>
            </a:r>
            <a:r>
              <a:rPr lang="en-GB" sz="2600" dirty="0"/>
              <a:t>, participants received negative reactions, but these </a:t>
            </a:r>
            <a:r>
              <a:rPr lang="en-GB" sz="2600" b="1" dirty="0"/>
              <a:t>differed </a:t>
            </a:r>
            <a:r>
              <a:rPr lang="en-GB" sz="2600" dirty="0"/>
              <a:t>cross-nationally.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/>
              <a:t>UK-based</a:t>
            </a:r>
            <a:r>
              <a:rPr lang="en-GB" sz="2600" dirty="0"/>
              <a:t> participants felt less alone through survivor connections.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 </a:t>
            </a:r>
            <a:r>
              <a:rPr lang="en-GB" sz="2600" b="1" dirty="0"/>
              <a:t>both countries</a:t>
            </a:r>
            <a:r>
              <a:rPr lang="en-GB" sz="2600" dirty="0"/>
              <a:t>, disclosure facilitated positive self-transformation and increased ST-processing. However, #MeToo exposure sometimes increased distress. These observations extend Strauss Swanson and Szymanski’s (2020) comparable results to non-activists outwith North America.</a:t>
            </a:r>
            <a:br>
              <a:rPr lang="en-GB" sz="2600" dirty="0"/>
            </a:b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Implications: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Arial" panose="020B0604020202020204" pitchFamily="34" charset="0"/>
              </a:rPr>
              <a:t>Public, positive ST-related discussion should increase in India and continue in the UK.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Interventions tackling problematic community beliefs must be context-sensitive.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Arial" panose="020B0604020202020204" pitchFamily="34" charset="0"/>
              </a:rPr>
              <a:t>Online survivor support groups might facilitate speech and meet therapeutic needs.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Arial" panose="020B0604020202020204" pitchFamily="34" charset="0"/>
              </a:rPr>
              <a:t>Future research should assess whether distress induced by heightened ST coverage translated to increased demand for mental health services.</a:t>
            </a:r>
          </a:p>
          <a:p>
            <a:endParaRPr lang="en-GB" sz="28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E658F4-7260-408D-A20C-8231B8A7FCD6}"/>
              </a:ext>
            </a:extLst>
          </p:cNvPr>
          <p:cNvSpPr txBox="1"/>
          <p:nvPr/>
        </p:nvSpPr>
        <p:spPr>
          <a:xfrm>
            <a:off x="531593" y="28186194"/>
            <a:ext cx="14077466" cy="9694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1900" b="1" dirty="0">
                <a:cs typeface="Times New Roman" panose="02020603050405020304" pitchFamily="18" charset="0"/>
              </a:rPr>
              <a:t>Figure 3</a:t>
            </a:r>
          </a:p>
          <a:p>
            <a:r>
              <a:rPr lang="en-GB" sz="1900" i="1" dirty="0">
                <a:cs typeface="Times New Roman" panose="02020603050405020304" pitchFamily="18" charset="0"/>
              </a:rPr>
              <a:t>Thematic Map. Note. </a:t>
            </a:r>
            <a:r>
              <a:rPr lang="en-GB" sz="1900" dirty="0">
                <a:cs typeface="Times New Roman" panose="02020603050405020304" pitchFamily="18" charset="0"/>
              </a:rPr>
              <a:t>Solid lines = Hierarchical relationships between overarching theme and themes or a theme and its sub-themes. Dashed lines = Lateral relationships between themes and sub-themes of a different theme.</a:t>
            </a:r>
            <a:endParaRPr lang="en-GB" sz="1900" dirty="0"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161C4B-6FD4-4397-B2D5-FF0756BA473C}"/>
              </a:ext>
            </a:extLst>
          </p:cNvPr>
          <p:cNvSpPr/>
          <p:nvPr/>
        </p:nvSpPr>
        <p:spPr>
          <a:xfrm>
            <a:off x="-1" y="40892511"/>
            <a:ext cx="30275213" cy="1911252"/>
          </a:xfrm>
          <a:prstGeom prst="rect">
            <a:avLst/>
          </a:prstGeom>
          <a:solidFill>
            <a:srgbClr val="1E3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6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CF8F049-ADC9-48D0-905B-37305F7914D1}"/>
              </a:ext>
            </a:extLst>
          </p:cNvPr>
          <p:cNvSpPr/>
          <p:nvPr/>
        </p:nvSpPr>
        <p:spPr>
          <a:xfrm>
            <a:off x="22399554" y="11479660"/>
            <a:ext cx="2682800" cy="32358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540CC5-E69E-4C24-BCFA-31F18E9AC1BE}"/>
              </a:ext>
            </a:extLst>
          </p:cNvPr>
          <p:cNvSpPr txBox="1"/>
          <p:nvPr/>
        </p:nvSpPr>
        <p:spPr>
          <a:xfrm>
            <a:off x="22580579" y="11607675"/>
            <a:ext cx="2491567" cy="30162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1900" b="1" dirty="0">
                <a:cs typeface="Times New Roman" panose="02020603050405020304" pitchFamily="18" charset="0"/>
              </a:rPr>
              <a:t>Figure 1 (Left)</a:t>
            </a:r>
            <a:br>
              <a:rPr lang="en-GB" sz="1900" b="1" dirty="0">
                <a:cs typeface="Times New Roman" panose="02020603050405020304" pitchFamily="18" charset="0"/>
              </a:rPr>
            </a:br>
            <a:r>
              <a:rPr lang="en-GB" sz="1900" i="1" dirty="0">
                <a:cs typeface="Times New Roman" panose="02020603050405020304" pitchFamily="18" charset="0"/>
              </a:rPr>
              <a:t>American Actress Alyssa Milano’s Twitter Post Prompting #MeToo Disclosures (Milano, 2017)</a:t>
            </a:r>
            <a:br>
              <a:rPr lang="en-GB" sz="1900" b="1" dirty="0">
                <a:cs typeface="Times New Roman" panose="02020603050405020304" pitchFamily="18" charset="0"/>
              </a:rPr>
            </a:br>
            <a:endParaRPr lang="en-GB" sz="1900" b="1" dirty="0">
              <a:cs typeface="Times New Roman" panose="02020603050405020304" pitchFamily="18" charset="0"/>
            </a:endParaRPr>
          </a:p>
          <a:p>
            <a:r>
              <a:rPr lang="en-GB" sz="1900" b="1" dirty="0">
                <a:cs typeface="Times New Roman" panose="02020603050405020304" pitchFamily="18" charset="0"/>
              </a:rPr>
              <a:t>Figure 2 (Right)</a:t>
            </a:r>
          </a:p>
          <a:p>
            <a:r>
              <a:rPr lang="en-GB" sz="1900" i="1" dirty="0">
                <a:cs typeface="Times New Roman" panose="02020603050405020304" pitchFamily="18" charset="0"/>
              </a:rPr>
              <a:t>Alyssa Milano </a:t>
            </a:r>
            <a:br>
              <a:rPr lang="en-GB" sz="1900" i="1" dirty="0">
                <a:cs typeface="Times New Roman" panose="02020603050405020304" pitchFamily="18" charset="0"/>
              </a:rPr>
            </a:br>
            <a:r>
              <a:rPr lang="en-GB" sz="1900" i="1" dirty="0">
                <a:cs typeface="Times New Roman" panose="02020603050405020304" pitchFamily="18" charset="0"/>
              </a:rPr>
              <a:t>(Sorensen, 2011)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130EF990-80BE-465D-B1A4-85C3751F1B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>
          <a:xfrm>
            <a:off x="0" y="0"/>
            <a:ext cx="3934047" cy="37638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902A34-20F3-45C3-ABCC-A6568BCF086B}"/>
              </a:ext>
            </a:extLst>
          </p:cNvPr>
          <p:cNvCxnSpPr>
            <a:cxnSpLocks/>
          </p:cNvCxnSpPr>
          <p:nvPr/>
        </p:nvCxnSpPr>
        <p:spPr>
          <a:xfrm flipV="1">
            <a:off x="0" y="6500696"/>
            <a:ext cx="30275212" cy="72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362589-B09E-4091-A4BC-9DE086E4C516}"/>
              </a:ext>
            </a:extLst>
          </p:cNvPr>
          <p:cNvSpPr/>
          <p:nvPr/>
        </p:nvSpPr>
        <p:spPr>
          <a:xfrm>
            <a:off x="15437118" y="6837218"/>
            <a:ext cx="14471900" cy="433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F8D3F1-A6CB-4B0C-B887-4A02450663D0}"/>
              </a:ext>
            </a:extLst>
          </p:cNvPr>
          <p:cNvSpPr txBox="1"/>
          <p:nvPr/>
        </p:nvSpPr>
        <p:spPr>
          <a:xfrm>
            <a:off x="15991367" y="7054105"/>
            <a:ext cx="13471834" cy="397031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2. Aims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/>
          </a:p>
          <a:p>
            <a:r>
              <a:rPr lang="en-GB" sz="2600" dirty="0">
                <a:cs typeface="Times New Roman" panose="02020603050405020304" pitchFamily="18" charset="0"/>
              </a:rPr>
              <a:t>To </a:t>
            </a:r>
            <a:r>
              <a:rPr lang="en-GB" sz="2600" b="1" dirty="0">
                <a:cs typeface="Times New Roman" panose="02020603050405020304" pitchFamily="18" charset="0"/>
              </a:rPr>
              <a:t>understand</a:t>
            </a:r>
            <a:r>
              <a:rPr lang="en-GB" sz="2600" dirty="0">
                <a:cs typeface="Times New Roman" panose="02020603050405020304" pitchFamily="18" charset="0"/>
              </a:rPr>
              <a:t> and </a:t>
            </a:r>
            <a:r>
              <a:rPr lang="en-GB" sz="2600" b="1" dirty="0">
                <a:cs typeface="Times New Roman" panose="02020603050405020304" pitchFamily="18" charset="0"/>
              </a:rPr>
              <a:t>compare</a:t>
            </a:r>
            <a:r>
              <a:rPr lang="en-GB" sz="2600" dirty="0">
                <a:cs typeface="Times New Roman" panose="02020603050405020304" pitchFamily="18" charset="0"/>
              </a:rPr>
              <a:t> #MeToo disclosure decisions and experiences with </a:t>
            </a:r>
            <a:r>
              <a:rPr lang="en-GB" sz="2600" b="1" dirty="0">
                <a:cs typeface="Times New Roman" panose="02020603050405020304" pitchFamily="18" charset="0"/>
              </a:rPr>
              <a:t>UK-based</a:t>
            </a:r>
            <a:r>
              <a:rPr lang="en-GB" sz="2600" dirty="0">
                <a:cs typeface="Times New Roman" panose="02020603050405020304" pitchFamily="18" charset="0"/>
              </a:rPr>
              <a:t> and </a:t>
            </a:r>
            <a:r>
              <a:rPr lang="en-GB" sz="2600" b="1" dirty="0">
                <a:cs typeface="Times New Roman" panose="02020603050405020304" pitchFamily="18" charset="0"/>
              </a:rPr>
              <a:t>India-based</a:t>
            </a:r>
            <a:r>
              <a:rPr lang="en-GB" sz="2600" dirty="0">
                <a:cs typeface="Times New Roman" panose="02020603050405020304" pitchFamily="18" charset="0"/>
              </a:rPr>
              <a:t> survivors by answering four research questions:</a:t>
            </a:r>
            <a:br>
              <a:rPr lang="en-GB" sz="2600" dirty="0">
                <a:cs typeface="Times New Roman" panose="02020603050405020304" pitchFamily="18" charset="0"/>
              </a:rPr>
            </a:br>
            <a:endParaRPr lang="en-GB" sz="2600" dirty="0"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>
                <a:cs typeface="Times New Roman" panose="02020603050405020304" pitchFamily="18" charset="0"/>
              </a:rPr>
              <a:t>What did survivors </a:t>
            </a:r>
            <a:r>
              <a:rPr lang="en-GB" sz="2600" b="1" dirty="0">
                <a:cs typeface="Times New Roman" panose="02020603050405020304" pitchFamily="18" charset="0"/>
              </a:rPr>
              <a:t>hope </a:t>
            </a:r>
            <a:r>
              <a:rPr lang="en-GB" sz="2600" dirty="0">
                <a:cs typeface="Times New Roman" panose="02020603050405020304" pitchFamily="18" charset="0"/>
              </a:rPr>
              <a:t>for through disclosure?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>
                <a:cs typeface="Times New Roman" panose="02020603050405020304" pitchFamily="18" charset="0"/>
              </a:rPr>
              <a:t>What </a:t>
            </a:r>
            <a:r>
              <a:rPr lang="en-GB" sz="2600" b="1" dirty="0">
                <a:cs typeface="Times New Roman" panose="02020603050405020304" pitchFamily="18" charset="0"/>
              </a:rPr>
              <a:t>inspired</a:t>
            </a:r>
            <a:r>
              <a:rPr lang="en-GB" sz="2600" dirty="0">
                <a:cs typeface="Times New Roman" panose="02020603050405020304" pitchFamily="18" charset="0"/>
              </a:rPr>
              <a:t> disclosure?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>
                <a:cs typeface="Times New Roman" panose="02020603050405020304" pitchFamily="18" charset="0"/>
              </a:rPr>
              <a:t>How was #MeToo participation </a:t>
            </a:r>
            <a:r>
              <a:rPr lang="en-GB" sz="2600" b="1" dirty="0">
                <a:cs typeface="Times New Roman" panose="02020603050405020304" pitchFamily="18" charset="0"/>
              </a:rPr>
              <a:t>experienced</a:t>
            </a:r>
            <a:r>
              <a:rPr lang="en-GB" sz="2600" dirty="0"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>
                <a:cs typeface="Times New Roman" panose="02020603050405020304" pitchFamily="18" charset="0"/>
              </a:rPr>
              <a:t>How, if at all, did disclosure decisions and experiences </a:t>
            </a:r>
            <a:r>
              <a:rPr lang="en-GB" sz="2600" b="1" dirty="0">
                <a:cs typeface="Times New Roman" panose="02020603050405020304" pitchFamily="18" charset="0"/>
              </a:rPr>
              <a:t>differ</a:t>
            </a:r>
            <a:r>
              <a:rPr lang="en-GB" sz="2600" dirty="0">
                <a:cs typeface="Times New Roman" panose="02020603050405020304" pitchFamily="18" charset="0"/>
              </a:rPr>
              <a:t> cross-nationally?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44C589-044F-4195-AED3-F5B8B7170E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" b="27459"/>
          <a:stretch/>
        </p:blipFill>
        <p:spPr>
          <a:xfrm>
            <a:off x="15551362" y="11454751"/>
            <a:ext cx="4635332" cy="3230667"/>
          </a:xfrm>
          <a:prstGeom prst="rect">
            <a:avLst/>
          </a:prstGeom>
          <a:ln w="76200">
            <a:solidFill>
              <a:srgbClr val="1E345C"/>
            </a:solidFill>
          </a:ln>
        </p:spPr>
      </p:pic>
      <p:pic>
        <p:nvPicPr>
          <p:cNvPr id="31" name="Picture 30" descr="A person in a black shirt&#10;&#10;Description automatically generated">
            <a:extLst>
              <a:ext uri="{FF2B5EF4-FFF2-40B4-BE49-F238E27FC236}">
                <a16:creationId xmlns:a16="http://schemas.microsoft.com/office/drawing/2014/main" id="{0433C191-B6D8-4346-97B4-AAE9B1191D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"/>
          <a:stretch/>
        </p:blipFill>
        <p:spPr>
          <a:xfrm>
            <a:off x="27448643" y="11479660"/>
            <a:ext cx="2353513" cy="3239753"/>
          </a:xfrm>
          <a:prstGeom prst="rect">
            <a:avLst/>
          </a:prstGeom>
          <a:ln w="76200">
            <a:solidFill>
              <a:srgbClr val="1E345C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429B4B3-37FE-44EB-ADF2-AE09B7A6AF05}"/>
              </a:ext>
            </a:extLst>
          </p:cNvPr>
          <p:cNvPicPr/>
          <p:nvPr/>
        </p:nvPicPr>
        <p:blipFill rotWithShape="1">
          <a:blip r:embed="rId7"/>
          <a:srcRect l="10681" t="22909" r="20190" b="9004"/>
          <a:stretch/>
        </p:blipFill>
        <p:spPr bwMode="auto">
          <a:xfrm>
            <a:off x="366194" y="20048045"/>
            <a:ext cx="14680184" cy="7701992"/>
          </a:xfrm>
          <a:prstGeom prst="rect">
            <a:avLst/>
          </a:prstGeom>
          <a:ln w="76200">
            <a:solidFill>
              <a:srgbClr val="1E345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8379049-8C24-4E27-A37B-800394431A7D}"/>
              </a:ext>
            </a:extLst>
          </p:cNvPr>
          <p:cNvSpPr/>
          <p:nvPr/>
        </p:nvSpPr>
        <p:spPr>
          <a:xfrm>
            <a:off x="15551363" y="15065892"/>
            <a:ext cx="14341058" cy="11196594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0707C9-7C5D-4E33-9F3C-448A65C76623}"/>
              </a:ext>
            </a:extLst>
          </p:cNvPr>
          <p:cNvSpPr txBox="1"/>
          <p:nvPr/>
        </p:nvSpPr>
        <p:spPr>
          <a:xfrm>
            <a:off x="15946737" y="15324092"/>
            <a:ext cx="13789582" cy="11172289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4. Results</a:t>
            </a:r>
          </a:p>
          <a:p>
            <a:pPr algn="ctr"/>
            <a:endParaRPr lang="en-GB" sz="3500" dirty="0"/>
          </a:p>
          <a:p>
            <a:r>
              <a:rPr lang="en-US" sz="2600" dirty="0">
                <a:cs typeface="Times New Roman" panose="02020603050405020304" pitchFamily="18" charset="0"/>
              </a:rPr>
              <a:t>One overarching theme, four themes, and two-sub-themes were identified (see Figure 3). The overarching theme indicates that all themes described endeavours for or experiences of change. </a:t>
            </a:r>
            <a:endParaRPr lang="en-GB" sz="2600" dirty="0">
              <a:cs typeface="Arial" panose="020B0604020202020204" pitchFamily="34" charset="0"/>
            </a:endParaRPr>
          </a:p>
          <a:p>
            <a:pPr algn="ctr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Theme 1 - Disclosure Begets Disclosure: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cs typeface="Times New Roman" panose="02020603050405020304" pitchFamily="18" charset="0"/>
              </a:rPr>
              <a:t>P</a:t>
            </a:r>
            <a:r>
              <a:rPr lang="en-GB" sz="2600" dirty="0">
                <a:cs typeface="Times New Roman" panose="02020603050405020304" pitchFamily="18" charset="0"/>
              </a:rPr>
              <a:t>articipants disclosed because others did, but aspirations and inspirations varied.</a:t>
            </a:r>
            <a:b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Sub-Theme 1 - Roaring in Numbers Too Big to Ignore:</a:t>
            </a:r>
            <a:b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cs typeface="Times New Roman" panose="02020603050405020304" pitchFamily="18" charset="0"/>
              </a:rPr>
              <a:t>Both countries: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Participants disclosed to raise awareness about ST: </a:t>
            </a:r>
            <a:r>
              <a:rPr lang="en-GB" sz="2600" i="1" dirty="0">
                <a:cs typeface="Times New Roman" panose="02020603050405020304" pitchFamily="18" charset="0"/>
              </a:rPr>
              <a:t>“to bring up the pervasive issue of sexual harassment and violence against women that is often ignored, minimised, or spun into a victim-blaming narrative” </a:t>
            </a:r>
            <a:r>
              <a:rPr lang="en-GB" sz="2600" dirty="0">
                <a:cs typeface="Times New Roman" panose="02020603050405020304" pitchFamily="18" charset="0"/>
              </a:rPr>
              <a:t>(P.19, India, F, aged 26-35).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Participants felt compelled to strengthen #MeToo by supporting other survivors: </a:t>
            </a:r>
            <a:r>
              <a:rPr lang="en-GB" sz="2600" i="1" dirty="0">
                <a:cs typeface="Times New Roman" panose="02020603050405020304" pitchFamily="18" charset="0"/>
              </a:rPr>
              <a:t>“I felt empowered. I felt like there are SO many of us survivors. We’re like an army… I wasn’t just stating it on a random day. It was part of a culture shift” </a:t>
            </a:r>
            <a:r>
              <a:rPr lang="en-GB" sz="2600" dirty="0">
                <a:cs typeface="Times New Roman" panose="02020603050405020304" pitchFamily="18" charset="0"/>
              </a:rPr>
              <a:t>(P.2, UK, F, aged 26-35).</a:t>
            </a:r>
            <a:b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Sub-Theme 2 - I Hear Your Roar – Now Let Me Try:</a:t>
            </a:r>
            <a:b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cs typeface="Arial" panose="020B0604020202020204" pitchFamily="34" charset="0"/>
              </a:rPr>
              <a:t>UK: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Participants disclosed to liberate themselves from secrecy: </a:t>
            </a:r>
            <a:r>
              <a:rPr lang="en-GB" sz="2600" i="1" dirty="0">
                <a:cs typeface="Times New Roman" panose="02020603050405020304" pitchFamily="18" charset="0"/>
              </a:rPr>
              <a:t>“I have kept this to myself for a long time, and I was made comfortable and confident to do it as the numbers increased” </a:t>
            </a:r>
            <a:r>
              <a:rPr lang="en-GB" sz="2600" dirty="0">
                <a:cs typeface="Times New Roman" panose="02020603050405020304" pitchFamily="18" charset="0"/>
              </a:rPr>
              <a:t>(P.8, UK, F, aged 46-55).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Disclosure was enabled by positive discourse: </a:t>
            </a:r>
            <a:r>
              <a:rPr lang="en-GB" sz="2600" i="1" dirty="0">
                <a:cs typeface="Times New Roman" panose="02020603050405020304" pitchFamily="18" charset="0"/>
              </a:rPr>
              <a:t>“me too really changed my perspective, and it really opened my eyes to the fact it wasn’t my fault” </a:t>
            </a:r>
            <a:r>
              <a:rPr lang="en-GB" sz="2600" dirty="0">
                <a:cs typeface="Times New Roman" panose="02020603050405020304" pitchFamily="18" charset="0"/>
              </a:rPr>
              <a:t>(P.3, UK, F, aged 16-25).</a:t>
            </a:r>
            <a:endParaRPr lang="en-GB" sz="2700" dirty="0"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FD9B65-1EF1-443A-B3A8-983CEBDF1B6C}"/>
              </a:ext>
            </a:extLst>
          </p:cNvPr>
          <p:cNvSpPr/>
          <p:nvPr/>
        </p:nvSpPr>
        <p:spPr>
          <a:xfrm>
            <a:off x="15551362" y="26522888"/>
            <a:ext cx="14357656" cy="5692445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BF3BA2-3C5F-40FA-A61F-B3F965BE3484}"/>
              </a:ext>
            </a:extLst>
          </p:cNvPr>
          <p:cNvSpPr txBox="1"/>
          <p:nvPr/>
        </p:nvSpPr>
        <p:spPr>
          <a:xfrm>
            <a:off x="15702358" y="26700924"/>
            <a:ext cx="14041265" cy="5293757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Theme 2 - Building and Breaking Bonds: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>
                <a:cs typeface="Times New Roman" panose="02020603050405020304" pitchFamily="18" charset="0"/>
              </a:rPr>
              <a:t>Disclosure influenced relationships with others.</a:t>
            </a:r>
            <a:br>
              <a:rPr lang="en-GB" sz="2600" dirty="0">
                <a:cs typeface="Times New Roman" panose="02020603050405020304" pitchFamily="18" charset="0"/>
              </a:rPr>
            </a:br>
            <a:endParaRPr lang="en-GB" sz="2600" dirty="0">
              <a:cs typeface="Times New Roman" panose="02020603050405020304" pitchFamily="18" charset="0"/>
            </a:endParaRPr>
          </a:p>
          <a:p>
            <a:r>
              <a:rPr lang="en-GB" sz="2600" b="1" dirty="0">
                <a:cs typeface="Times New Roman" panose="02020603050405020304" pitchFamily="18" charset="0"/>
              </a:rPr>
              <a:t>UK: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Participants felt accepted through survivor connections: </a:t>
            </a:r>
            <a:r>
              <a:rPr lang="en-GB" sz="2600" i="1" dirty="0">
                <a:cs typeface="Times New Roman" panose="02020603050405020304" pitchFamily="18" charset="0"/>
              </a:rPr>
              <a:t>“Just seeing so many people also using #MeToo and being a part of that, I just felt seen and heard” </a:t>
            </a:r>
            <a:r>
              <a:rPr lang="en-GB" sz="2600" dirty="0">
                <a:cs typeface="Times New Roman" panose="02020603050405020304" pitchFamily="18" charset="0"/>
              </a:rPr>
              <a:t>(P.2, UK, F, aged 26-35).</a:t>
            </a:r>
            <a:br>
              <a:rPr lang="en-GB" sz="2600" dirty="0">
                <a:cs typeface="Times New Roman" panose="02020603050405020304" pitchFamily="18" charset="0"/>
              </a:rPr>
            </a:br>
            <a:endParaRPr lang="en-GB" sz="2600" dirty="0">
              <a:cs typeface="Times New Roman" panose="02020603050405020304" pitchFamily="18" charset="0"/>
            </a:endParaRPr>
          </a:p>
          <a:p>
            <a:r>
              <a:rPr lang="en-GB" sz="2600" b="1" dirty="0">
                <a:cs typeface="Times New Roman" panose="02020603050405020304" pitchFamily="18" charset="0"/>
              </a:rPr>
              <a:t>Both countries: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>
                <a:cs typeface="Times New Roman" panose="02020603050405020304" pitchFamily="18" charset="0"/>
              </a:rPr>
              <a:t>Some received negative responses: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b="1" dirty="0">
                <a:cs typeface="Times New Roman" panose="02020603050405020304" pitchFamily="18" charset="0"/>
              </a:rPr>
              <a:t>India:</a:t>
            </a:r>
            <a:r>
              <a:rPr lang="en-GB" sz="2600" dirty="0">
                <a:cs typeface="Times New Roman" panose="02020603050405020304" pitchFamily="18" charset="0"/>
              </a:rPr>
              <a:t> Lack of secrecy displeased relatives: </a:t>
            </a:r>
            <a:r>
              <a:rPr lang="en-GB" sz="2600" i="1" dirty="0">
                <a:cs typeface="Times New Roman" panose="02020603050405020304" pitchFamily="18" charset="0"/>
              </a:rPr>
              <a:t>“It made my family unhappy as they were afraid that it would affect my chances of finding a good husband” </a:t>
            </a:r>
            <a:r>
              <a:rPr lang="en-GB" sz="2600" dirty="0">
                <a:cs typeface="Times New Roman" panose="02020603050405020304" pitchFamily="18" charset="0"/>
              </a:rPr>
              <a:t>(P.18, India, F, aged 16-25).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600" b="1" dirty="0">
                <a:cs typeface="Times New Roman" panose="02020603050405020304" pitchFamily="18" charset="0"/>
              </a:rPr>
              <a:t>UK:</a:t>
            </a:r>
            <a:r>
              <a:rPr lang="en-GB" sz="2600" dirty="0">
                <a:cs typeface="Times New Roman" panose="02020603050405020304" pitchFamily="18" charset="0"/>
              </a:rPr>
              <a:t> Disbelief and abandonment was described: </a:t>
            </a:r>
            <a:r>
              <a:rPr lang="en-GB" sz="2600" i="1" dirty="0">
                <a:cs typeface="Times New Roman" panose="02020603050405020304" pitchFamily="18" charset="0"/>
              </a:rPr>
              <a:t>“A lot of people such as family and close friends walked away because they didn’t believe me” </a:t>
            </a:r>
            <a:r>
              <a:rPr lang="en-GB" sz="2600" dirty="0">
                <a:cs typeface="Times New Roman" panose="02020603050405020304" pitchFamily="18" charset="0"/>
              </a:rPr>
              <a:t>(P.25, UK, F, aged 16-25).</a:t>
            </a:r>
            <a:endParaRPr lang="en-GB" sz="2600" dirty="0"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FBEF5D-993C-4D75-A7E8-A33BA7EF0F68}"/>
              </a:ext>
            </a:extLst>
          </p:cNvPr>
          <p:cNvSpPr/>
          <p:nvPr/>
        </p:nvSpPr>
        <p:spPr>
          <a:xfrm>
            <a:off x="15551362" y="32477597"/>
            <a:ext cx="14357656" cy="3257384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1A0E29-3A60-4E1C-841D-3043EC3014B7}"/>
              </a:ext>
            </a:extLst>
          </p:cNvPr>
          <p:cNvSpPr txBox="1"/>
          <p:nvPr/>
        </p:nvSpPr>
        <p:spPr>
          <a:xfrm>
            <a:off x="15702358" y="32655632"/>
            <a:ext cx="14041265" cy="2893100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Theme 3 - Rising Unafraid: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>
                <a:cs typeface="Times New Roman" panose="02020603050405020304" pitchFamily="18" charset="0"/>
              </a:rPr>
              <a:t>Disclosure promoted positive self-changes.</a:t>
            </a:r>
          </a:p>
          <a:p>
            <a:pPr algn="ctr"/>
            <a:endParaRPr lang="en-GB" sz="2600" dirty="0">
              <a:cs typeface="Times New Roman" panose="02020603050405020304" pitchFamily="18" charset="0"/>
            </a:endParaRPr>
          </a:p>
          <a:p>
            <a:r>
              <a:rPr lang="en-GB" sz="2600" b="1" dirty="0"/>
              <a:t>Both countries: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Some felt more powerful: </a:t>
            </a:r>
            <a:r>
              <a:rPr lang="en-GB" sz="2600" i="1" dirty="0"/>
              <a:t>“Being able to share it gave strength” </a:t>
            </a:r>
            <a:r>
              <a:rPr lang="en-GB" sz="2600" dirty="0"/>
              <a:t>(P.27, India, F, aged 26-35).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Adaptive behavioural changes were made: </a:t>
            </a:r>
            <a:r>
              <a:rPr lang="en-GB" sz="2600" i="1" dirty="0"/>
              <a:t>“It… helped me get more help and become who I needed to be” </a:t>
            </a:r>
            <a:r>
              <a:rPr lang="en-GB" sz="2600" dirty="0"/>
              <a:t>(P.25, UK, F, aged 16-25).</a:t>
            </a:r>
            <a:endParaRPr lang="en-GB" sz="2600" dirty="0"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8FF6D3-9EA1-4C05-B8EC-CD1B7A0F75CD}"/>
              </a:ext>
            </a:extLst>
          </p:cNvPr>
          <p:cNvSpPr/>
          <p:nvPr/>
        </p:nvSpPr>
        <p:spPr>
          <a:xfrm>
            <a:off x="15551362" y="35997245"/>
            <a:ext cx="14357656" cy="4437277"/>
          </a:xfrm>
          <a:prstGeom prst="rect">
            <a:avLst/>
          </a:prstGeom>
          <a:solidFill>
            <a:schemeClr val="bg1"/>
          </a:solidFill>
          <a:ln w="76200">
            <a:solidFill>
              <a:srgbClr val="1E34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6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B9B03-2B1B-4E6D-BCB7-741E833E5A91}"/>
              </a:ext>
            </a:extLst>
          </p:cNvPr>
          <p:cNvSpPr txBox="1"/>
          <p:nvPr/>
        </p:nvSpPr>
        <p:spPr>
          <a:xfrm>
            <a:off x="15702358" y="36175281"/>
            <a:ext cx="14041265" cy="4247317"/>
          </a:xfrm>
          <a:prstGeom prst="rect">
            <a:avLst/>
          </a:prstGeom>
          <a:noFill/>
          <a:ln w="762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Theme 4 - Trauma: Painful, Processed, Powerful:</a:t>
            </a:r>
          </a:p>
          <a:p>
            <a:pPr algn="ctr"/>
            <a:r>
              <a:rPr lang="en-GB" sz="2600" dirty="0">
                <a:cs typeface="Arial" panose="020B0604020202020204" pitchFamily="34" charset="0"/>
              </a:rPr>
              <a:t>D</a:t>
            </a:r>
            <a:r>
              <a:rPr lang="en-GB" sz="2600" dirty="0"/>
              <a:t>isclosure influenced relationships with trauma.</a:t>
            </a:r>
          </a:p>
          <a:p>
            <a:endParaRPr lang="en-GB" sz="2600" dirty="0"/>
          </a:p>
          <a:p>
            <a:r>
              <a:rPr lang="en-GB" sz="2600" b="1" dirty="0"/>
              <a:t>Both countries: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#MeToo sometimes triggered distressing memories: </a:t>
            </a:r>
            <a:r>
              <a:rPr lang="en-GB" sz="2600" i="1" dirty="0"/>
              <a:t>“I was reminded of my traumatic experiences almost every day. It haunts every day since” </a:t>
            </a:r>
            <a:r>
              <a:rPr lang="en-GB" sz="2600" dirty="0"/>
              <a:t>(P.17, UK, F, aged 26-35).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For others, disclosure increased sense-making: </a:t>
            </a:r>
            <a:r>
              <a:rPr lang="en-GB" sz="2600" i="1" dirty="0"/>
              <a:t>“It started me on a long journey of deconstruction</a:t>
            </a:r>
            <a:r>
              <a:rPr lang="en-GB" sz="2600" dirty="0"/>
              <a:t>” (P.22, India, M, aged 26-35).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Some felt able to assign value to ST: </a:t>
            </a:r>
            <a:r>
              <a:rPr lang="en-GB" sz="2600" i="1" dirty="0"/>
              <a:t>“It generated a conversation amongst people I know, which I think was important” </a:t>
            </a:r>
            <a:r>
              <a:rPr lang="en-GB" sz="2600" dirty="0"/>
              <a:t>(P.19, India, F, aged 26-35).</a:t>
            </a:r>
            <a:endParaRPr lang="en-GB" sz="2600" dirty="0">
              <a:cs typeface="Times New Roman" panose="02020603050405020304" pitchFamily="18" charset="0"/>
            </a:endParaRP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14A22298-013F-40E8-BA29-335B0EFD2D04}"/>
              </a:ext>
            </a:extLst>
          </p:cNvPr>
          <p:cNvSpPr>
            <a:spLocks/>
          </p:cNvSpPr>
          <p:nvPr/>
        </p:nvSpPr>
        <p:spPr bwMode="auto">
          <a:xfrm>
            <a:off x="4366763" y="15307777"/>
            <a:ext cx="526216" cy="51738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233D6B"/>
            </a:solidFill>
          </a:ln>
        </p:spPr>
        <p:txBody>
          <a:bodyPr vert="horz" wrap="square" lIns="243785" tIns="121892" rIns="243785" bIns="121892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aleway Light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4FB3153-4BB2-4994-BFFC-675402A8718B}"/>
              </a:ext>
            </a:extLst>
          </p:cNvPr>
          <p:cNvSpPr>
            <a:spLocks/>
          </p:cNvSpPr>
          <p:nvPr/>
        </p:nvSpPr>
        <p:spPr bwMode="auto">
          <a:xfrm>
            <a:off x="10588907" y="15324090"/>
            <a:ext cx="257535" cy="538656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233D6B"/>
            </a:solidFill>
          </a:ln>
        </p:spPr>
        <p:txBody>
          <a:bodyPr vert="horz" wrap="square" lIns="243785" tIns="121892" rIns="243785" bIns="121892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aleway Light"/>
            </a:endParaRP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id="{89095EDA-A9EA-47ED-BA4A-34515982C695}"/>
              </a:ext>
            </a:extLst>
          </p:cNvPr>
          <p:cNvSpPr>
            <a:spLocks noEditPoints="1"/>
          </p:cNvSpPr>
          <p:nvPr/>
        </p:nvSpPr>
        <p:spPr bwMode="auto">
          <a:xfrm>
            <a:off x="5445536" y="15324091"/>
            <a:ext cx="595434" cy="538655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810D58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Raleway Light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8E3863-2560-4701-8270-0F62961D1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91" y="15302826"/>
            <a:ext cx="563759" cy="563759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BFCBA5-9BE8-4995-9DAB-7DDFC06370A2}"/>
              </a:ext>
            </a:extLst>
          </p:cNvPr>
          <p:cNvSpPr txBox="1"/>
          <p:nvPr/>
        </p:nvSpPr>
        <p:spPr>
          <a:xfrm>
            <a:off x="366193" y="40903817"/>
            <a:ext cx="14834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Alaggia, R., &amp; Wang, S. (2020). “I never told anyone until the #metoo movement”: What can we learn from sexual abuse and sexual assault disclosures made through social media?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Abuse and Neglect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104312. https://doi.org/10.1016/j.chiabu.2019.104312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Braun, V., &amp; Clarke, V. (2006). Using thematic analysis in psychology.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in Psychology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77–101. https://doi.org/10.1191/1478088706qp063oa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Fox, K., &amp; Diehm, J. (2017, November 9). #MeToo’s global moment: The anatomy of a viral campaign.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https://edition.cnn.com/2017/11/09/world/metoo-hashtag-global-movement/index.html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Hill, S., &amp; Marshall, T. C. (2018). Beliefs about sexual assault in India and Britain are explained by attitudes toward women and hostile sexism.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Roles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421–430. https://doi.org/10.1007/s11199-017-0880-6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Milano, A. [@Alyssa_Milano]. (2017, October 15).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you've been sexually harassed or assaulted write 'me too' as a reply to this tweet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[Tweet]. Twitter. https://twitter.com/Alyssa_Milano/status/919659438700670976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National Statistics - Crime Survey for England and Wales. (2018).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22: Who victims aged 16 to 59 told about rape or assault by penetration (including attempts) experienced since age 16, by sex of victim, year ending March 2017 CSEW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[Table]. https://www.ons.gov.uk/peoplepopulationandcommunity/crimeandjustice/datasets/sexualoffencesappendixtables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National Statistics - Crime Survey for England and Wales. (2020).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20: Who adults who experienced sexual abuse before the age of 16 told about the abuse or who found out, by type of sexual abuse, year ending March 2019 CSEW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[Table]. https://www.ons.gov.uk/peoplepopulationandcommunity/crimeandjustice/datasets/childsexualabuseappendixtables</a:t>
            </a:r>
            <a:endParaRPr lang="en-GB" sz="10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B598B3-1635-44D5-8041-6567875D2DBF}"/>
              </a:ext>
            </a:extLst>
          </p:cNvPr>
          <p:cNvSpPr txBox="1"/>
          <p:nvPr/>
        </p:nvSpPr>
        <p:spPr>
          <a:xfrm>
            <a:off x="15551362" y="40906784"/>
            <a:ext cx="1434105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Palermo, T., Bleck, J., &amp; Peterman, A. (2014). Tip of the iceberg: Reporting and gender-based violence in developing countries.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Epidemiology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(5), 602–612. https://doi.org/10.1093/aje/kwt295</a:t>
            </a:r>
          </a:p>
          <a:p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 logo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[Image]. (2017). Imgur. https://i.imgur.com/ws2kAA0.png.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Sayej, N. (2017, December 1). Alyssa Milano on the #MeToo Movement: “We’re not going to stand for it any more.”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Guardian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https://www.theguardian.com/culture/2017/dec/01/alyssa-milano-mee-too-sexual-harassment-abuse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Sorensen, T. (2011).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Alyssa Milano 2011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[Image]. Wikimedia. https://commons.wikimedia.org/wiki/File:Alyssa_Milano_2011.jpg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Starkey, J. C., Koerber, A., Sternadori, M., &amp; Pitchford, B. (2019). #MeToo goes global: Media framing of silence breakers in four national settings.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Communication Inquiry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(4), 437–461. https://doi.org/10.1177/0196859919865254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Strauss Swanson, C., &amp; Szymanski, D. M. (2020). From pain to power: An exploration of activism, the #MeToo Movement, and healing from sexual assault trauma.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Counseling Psychology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Advance online publication. https://doi.org/10.1037/cou0000429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Suarez, E., &amp; Gadalla, T. M. (2010). Stop blaming the victim: A meta-analysis on rape myths.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Interpersonal Violence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(11), 2010–2035. https://doi.org/10.1177/0886260509354503</a:t>
            </a:r>
          </a:p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UofG MVLS [@UofGMVLS]. (2020). 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UofG MVLS logo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[Image]. Twitter</a:t>
            </a:r>
            <a:r>
              <a:rPr lang="en-GB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https://twitter.com/uofgmvls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05CE6C-5909-450A-AB32-D3B599661F4D}"/>
              </a:ext>
            </a:extLst>
          </p:cNvPr>
          <p:cNvCxnSpPr>
            <a:cxnSpLocks/>
          </p:cNvCxnSpPr>
          <p:nvPr/>
        </p:nvCxnSpPr>
        <p:spPr>
          <a:xfrm flipV="1">
            <a:off x="-1" y="40841972"/>
            <a:ext cx="30272390" cy="271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EXAMPLE 1. AUDIO.mp3" descr="EXAMPLE 1. AUDIO.mp3">
            <a:hlinkClick r:id="" action="ppaction://media"/>
            <a:extLst>
              <a:ext uri="{FF2B5EF4-FFF2-40B4-BE49-F238E27FC236}">
                <a16:creationId xmlns:a16="http://schemas.microsoft.com/office/drawing/2014/main" id="{58E48FCD-F0B2-02B3-EBAF-87F130512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730413" y="209946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48"/>
    </mc:Choice>
    <mc:Fallback xmlns="">
      <p:transition spd="slow" advTm="298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9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/>
      <p:bldP spid="37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7710</TotalTime>
  <Words>2037</Words>
  <Application>Microsoft Macintosh PowerPoint</Application>
  <PresentationFormat>Custom</PresentationFormat>
  <Paragraphs>98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Jack Melson</cp:lastModifiedBy>
  <cp:revision>338</cp:revision>
  <dcterms:created xsi:type="dcterms:W3CDTF">2019-04-03T04:48:47Z</dcterms:created>
  <dcterms:modified xsi:type="dcterms:W3CDTF">2022-07-20T18:50:22Z</dcterms:modified>
</cp:coreProperties>
</file>