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D6B"/>
    <a:srgbClr val="810D58"/>
    <a:srgbClr val="1E345C"/>
    <a:srgbClr val="006A5C"/>
    <a:srgbClr val="182948"/>
    <a:srgbClr val="4A148C"/>
    <a:srgbClr val="2632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263" autoAdjust="0"/>
    <p:restoredTop sz="94660"/>
  </p:normalViewPr>
  <p:slideViewPr>
    <p:cSldViewPr snapToGrid="0">
      <p:cViewPr varScale="1">
        <p:scale>
          <a:sx n="32" d="100"/>
          <a:sy n="32" d="100"/>
        </p:scale>
        <p:origin x="345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7/20/22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94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7/20/22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81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7/20/22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76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7/20/22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58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7/20/22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581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7/20/22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022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7/20/22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316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7/20/22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970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7/20/22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068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7/20/22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64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7/20/22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450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0B498-9D4D-4FAD-891F-E57FF8B5A028}" type="datetimeFigureOut">
              <a:rPr lang="en-US" smtClean="0"/>
              <a:t>7/20/22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513E7-4515-4082-A960-D4704025B3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147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image" Target="../media/image1.jp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BAB8EB31-2B8E-4647-AA97-2854B1E16E06}"/>
              </a:ext>
            </a:extLst>
          </p:cNvPr>
          <p:cNvSpPr/>
          <p:nvPr/>
        </p:nvSpPr>
        <p:spPr>
          <a:xfrm>
            <a:off x="305418" y="28060492"/>
            <a:ext cx="14782469" cy="1278099"/>
          </a:xfrm>
          <a:prstGeom prst="rect">
            <a:avLst/>
          </a:prstGeom>
          <a:solidFill>
            <a:schemeClr val="bg1"/>
          </a:solidFill>
          <a:ln w="76200">
            <a:solidFill>
              <a:srgbClr val="1E34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26" dirty="0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4A68D9CB-6C2C-4C70-A0FF-1128D4FB9E39}"/>
              </a:ext>
            </a:extLst>
          </p:cNvPr>
          <p:cNvSpPr/>
          <p:nvPr/>
        </p:nvSpPr>
        <p:spPr>
          <a:xfrm>
            <a:off x="366194" y="29777486"/>
            <a:ext cx="14834188" cy="1065875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1E34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26" dirty="0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2ABCD2E0-313F-455C-8911-D2A1FFB8C43C}"/>
              </a:ext>
            </a:extLst>
          </p:cNvPr>
          <p:cNvSpPr/>
          <p:nvPr/>
        </p:nvSpPr>
        <p:spPr>
          <a:xfrm>
            <a:off x="303418" y="15065892"/>
            <a:ext cx="14805735" cy="45403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1E34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26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132FA79-673F-471E-AD3A-9A9FD0C9E8CB}"/>
              </a:ext>
            </a:extLst>
          </p:cNvPr>
          <p:cNvSpPr/>
          <p:nvPr/>
        </p:nvSpPr>
        <p:spPr>
          <a:xfrm>
            <a:off x="303418" y="6846900"/>
            <a:ext cx="14834187" cy="7882557"/>
          </a:xfrm>
          <a:prstGeom prst="rect">
            <a:avLst/>
          </a:prstGeom>
          <a:solidFill>
            <a:schemeClr val="bg1"/>
          </a:solidFill>
          <a:ln w="76200">
            <a:solidFill>
              <a:srgbClr val="1E34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26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0386EC-D1AC-48D0-B2EC-0AD1DA88A8AB}"/>
              </a:ext>
            </a:extLst>
          </p:cNvPr>
          <p:cNvSpPr/>
          <p:nvPr/>
        </p:nvSpPr>
        <p:spPr>
          <a:xfrm>
            <a:off x="-1" y="0"/>
            <a:ext cx="30275213" cy="6484583"/>
          </a:xfrm>
          <a:prstGeom prst="rect">
            <a:avLst/>
          </a:prstGeom>
          <a:solidFill>
            <a:srgbClr val="1E345C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26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9EE2F9-E368-471F-966F-6846CB3D7866}"/>
              </a:ext>
            </a:extLst>
          </p:cNvPr>
          <p:cNvSpPr/>
          <p:nvPr/>
        </p:nvSpPr>
        <p:spPr>
          <a:xfrm>
            <a:off x="1283510" y="232396"/>
            <a:ext cx="27708193" cy="601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GB" sz="7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#MeToo Disclosure Decisions and Experiences</a:t>
            </a:r>
            <a:br>
              <a:rPr lang="en-GB" sz="7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7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United Kingdom Versus India:</a:t>
            </a:r>
            <a:br>
              <a:rPr lang="en-GB" sz="7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7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Thematic Analysis</a:t>
            </a:r>
            <a:br>
              <a:rPr lang="en-GB" sz="7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College of Medical, Veterinary, and Life Sciences, Institute of Health and Wellbeing, University of Glasgow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F09AAC-A47D-43E5-A106-FABBAC32BA3E}"/>
              </a:ext>
            </a:extLst>
          </p:cNvPr>
          <p:cNvSpPr txBox="1"/>
          <p:nvPr/>
        </p:nvSpPr>
        <p:spPr>
          <a:xfrm>
            <a:off x="855975" y="7056164"/>
            <a:ext cx="13806818" cy="7463582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GB" sz="3500" b="1" dirty="0">
                <a:latin typeface="Arial" panose="020B0604020202020204" pitchFamily="34" charset="0"/>
                <a:cs typeface="Arial" panose="020B0604020202020204" pitchFamily="34" charset="0"/>
              </a:rPr>
              <a:t>1. Background</a:t>
            </a:r>
            <a:b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cs typeface="Times New Roman" panose="02020603050405020304" pitchFamily="18" charset="0"/>
              </a:rPr>
              <a:t>Sexual trauma (ST) survivors are reluctant to disclose due to stigma (Suarez &amp; Gadalla, 2010), but, since 2017, 85 million have shared online via #MeToo (Sayej, 2017; see Figures 1 and 2).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cs typeface="Times New Roman" panose="02020603050405020304" pitchFamily="18" charset="0"/>
              </a:rPr>
              <a:t>Studies exploring </a:t>
            </a:r>
            <a:r>
              <a:rPr lang="en-GB" sz="2600" b="1" dirty="0">
                <a:cs typeface="Times New Roman" panose="02020603050405020304" pitchFamily="18" charset="0"/>
              </a:rPr>
              <a:t>why</a:t>
            </a:r>
            <a:r>
              <a:rPr lang="en-GB" sz="2600" dirty="0">
                <a:cs typeface="Times New Roman" panose="02020603050405020304" pitchFamily="18" charset="0"/>
              </a:rPr>
              <a:t> and how #MeToo disclosure </a:t>
            </a:r>
            <a:r>
              <a:rPr lang="en-GB" sz="2600" b="1" dirty="0">
                <a:cs typeface="Times New Roman" panose="02020603050405020304" pitchFamily="18" charset="0"/>
              </a:rPr>
              <a:t>affected</a:t>
            </a:r>
            <a:r>
              <a:rPr lang="en-GB" sz="2600" i="1" dirty="0">
                <a:cs typeface="Times New Roman" panose="02020603050405020304" pitchFamily="18" charset="0"/>
              </a:rPr>
              <a:t> </a:t>
            </a:r>
            <a:r>
              <a:rPr lang="en-GB" sz="2600" dirty="0">
                <a:cs typeface="Times New Roman" panose="02020603050405020304" pitchFamily="18" charset="0"/>
              </a:rPr>
              <a:t>survivors</a:t>
            </a:r>
            <a:r>
              <a:rPr lang="en-GB" sz="2600" i="1" dirty="0">
                <a:cs typeface="Times New Roman" panose="02020603050405020304" pitchFamily="18" charset="0"/>
              </a:rPr>
              <a:t> </a:t>
            </a:r>
            <a:r>
              <a:rPr lang="en-GB" sz="2600" dirty="0">
                <a:cs typeface="Times New Roman" panose="02020603050405020304" pitchFamily="18" charset="0"/>
              </a:rPr>
              <a:t>have: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>
                <a:cs typeface="Times New Roman" panose="02020603050405020304" pitchFamily="18" charset="0"/>
              </a:rPr>
              <a:t>Analysed online posts rather than asked survivors directly (Alaggia &amp; Wang, 2020) or only interviewed North American activists (Strauss Swanson &amp; Szymanski, 2020).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cs typeface="Times New Roman" panose="02020603050405020304" pitchFamily="18" charset="0"/>
              </a:rPr>
              <a:t>No study has focused on survivors in the United Kingdom (UK) or India who: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>
                <a:cs typeface="Times New Roman" panose="02020603050405020304" pitchFamily="18" charset="0"/>
              </a:rPr>
              <a:t>Were the most prolific users outwith North America (Fox &amp; Diehm, 2017).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>
                <a:cs typeface="Times New Roman" panose="02020603050405020304" pitchFamily="18" charset="0"/>
              </a:rPr>
              <a:t>Have nationally disparate disclosure rates (Office of National Statistics – Crime Survey for England and Wales, 2018, 2020; Palermo et al., 2014). Decreased disclosure in India partly stems from an increased endorsement of stigmatising beliefs, e.g. survivors are responsible for ST (Hill &amp; Marshall, 2018), which may have affected disclosure decisions and experiences.</a:t>
            </a:r>
            <a:br>
              <a:rPr lang="en-GB" sz="2600" dirty="0">
                <a:cs typeface="Times New Roman" panose="02020603050405020304" pitchFamily="18" charset="0"/>
              </a:rPr>
            </a:br>
            <a:endParaRPr lang="en-GB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Rationale:</a:t>
            </a:r>
            <a:endParaRPr lang="en-GB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600" dirty="0">
                <a:cs typeface="Times New Roman" panose="02020603050405020304" pitchFamily="18" charset="0"/>
              </a:rPr>
              <a:t>Understanding why survivors disclosed may help create environments welcoming speech.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600" dirty="0">
                <a:cs typeface="Times New Roman" panose="02020603050405020304" pitchFamily="18" charset="0"/>
              </a:rPr>
              <a:t>Learning about experiences may help determine needs.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600" dirty="0">
                <a:cs typeface="Times New Roman" panose="02020603050405020304" pitchFamily="18" charset="0"/>
              </a:rPr>
              <a:t>Comparing accounts from the UK and India may clarify if needs vary contextually.</a:t>
            </a:r>
            <a:endParaRPr lang="en-GB" sz="2600" b="1" dirty="0"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8AF760-C359-4592-BF1F-0C7A94DA9F89}"/>
              </a:ext>
            </a:extLst>
          </p:cNvPr>
          <p:cNvSpPr txBox="1"/>
          <p:nvPr/>
        </p:nvSpPr>
        <p:spPr>
          <a:xfrm>
            <a:off x="855975" y="15281743"/>
            <a:ext cx="13806818" cy="3970318"/>
          </a:xfrm>
          <a:prstGeom prst="rect">
            <a:avLst/>
          </a:prstGeom>
          <a:noFill/>
          <a:ln w="76200"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500" b="1" dirty="0">
                <a:latin typeface="Arial" panose="020B0604020202020204" pitchFamily="34" charset="0"/>
                <a:cs typeface="Arial" panose="020B0604020202020204" pitchFamily="34" charset="0"/>
              </a:rPr>
              <a:t>3. Methods</a:t>
            </a:r>
          </a:p>
          <a:p>
            <a:pPr algn="ctr"/>
            <a:endParaRPr lang="en-GB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Approach: </a:t>
            </a:r>
            <a:r>
              <a:rPr lang="en-US" sz="2600" dirty="0">
                <a:cs typeface="Times New Roman" panose="02020603050405020304" pitchFamily="18" charset="0"/>
              </a:rPr>
              <a:t>Qualitative</a:t>
            </a:r>
            <a:endParaRPr lang="en-GB" sz="2600" dirty="0">
              <a:cs typeface="Times New Roman" panose="02020603050405020304" pitchFamily="18" charset="0"/>
            </a:endParaRPr>
          </a:p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Recruitment: </a:t>
            </a:r>
            <a:r>
              <a:rPr lang="en-US" sz="2600" dirty="0">
                <a:cs typeface="Arial" panose="020B0604020202020204" pitchFamily="34" charset="0"/>
              </a:rPr>
              <a:t>Convenience sampling, s</a:t>
            </a:r>
            <a:r>
              <a:rPr lang="en-US" sz="2600" dirty="0">
                <a:cs typeface="Times New Roman" panose="02020603050405020304" pitchFamily="18" charset="0"/>
              </a:rPr>
              <a:t>ocial media advertisements</a:t>
            </a:r>
            <a:endParaRPr lang="en-GB" sz="2600" dirty="0">
              <a:cs typeface="Times New Roman" panose="02020603050405020304" pitchFamily="18" charset="0"/>
            </a:endParaRPr>
          </a:p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Participants: </a:t>
            </a:r>
            <a:r>
              <a:rPr lang="en-US" sz="2600" dirty="0">
                <a:cs typeface="Times New Roman" panose="02020603050405020304" pitchFamily="18" charset="0"/>
              </a:rPr>
              <a:t>27 survivors who disclosed using #MeToo or #MeTooIndia (regional variation)</a:t>
            </a:r>
            <a:endParaRPr lang="en-GB" sz="2600" dirty="0">
              <a:cs typeface="Times New Roman" panose="02020603050405020304" pitchFamily="18" charset="0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600" dirty="0">
                <a:cs typeface="Times New Roman" panose="02020603050405020304" pitchFamily="18" charset="0"/>
              </a:rPr>
              <a:t>16 UK-based (All Female [F], aged 16-55)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600" dirty="0">
                <a:cs typeface="Times New Roman" panose="02020603050405020304" pitchFamily="18" charset="0"/>
              </a:rPr>
              <a:t>11 India-based (10 x F, 1 x Male [M], aged 16-45)</a:t>
            </a:r>
            <a:endParaRPr lang="en-GB" sz="2600" dirty="0">
              <a:cs typeface="Times New Roman" panose="02020603050405020304" pitchFamily="18" charset="0"/>
            </a:endParaRPr>
          </a:p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Data Collection: </a:t>
            </a:r>
            <a:r>
              <a:rPr lang="en-US" sz="2600" dirty="0">
                <a:cs typeface="Times New Roman" panose="02020603050405020304" pitchFamily="18" charset="0"/>
              </a:rPr>
              <a:t>Online qualitative survey</a:t>
            </a:r>
          </a:p>
          <a:p>
            <a:r>
              <a:rPr lang="en-US" sz="2600" b="1" dirty="0">
                <a:latin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ata Analysis: </a:t>
            </a:r>
            <a:r>
              <a:rPr lang="en-US" sz="2600" dirty="0">
                <a:cs typeface="Arial" panose="020B0604020202020204" pitchFamily="34" charset="0"/>
              </a:rPr>
              <a:t>T</a:t>
            </a:r>
            <a:r>
              <a:rPr lang="en-US" sz="2600" dirty="0">
                <a:cs typeface="Times New Roman" panose="02020603050405020304" pitchFamily="18" charset="0"/>
              </a:rPr>
              <a:t>hematic analysis (Braun &amp; Clarke, 2006)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180D56D-D4B4-46A6-9AF2-D92E2C9AB123}"/>
              </a:ext>
            </a:extLst>
          </p:cNvPr>
          <p:cNvSpPr txBox="1"/>
          <p:nvPr/>
        </p:nvSpPr>
        <p:spPr>
          <a:xfrm>
            <a:off x="855975" y="29995682"/>
            <a:ext cx="14190402" cy="10418686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500" b="1" dirty="0">
                <a:latin typeface="Arial" panose="020B0604020202020204" pitchFamily="34" charset="0"/>
                <a:cs typeface="Arial" panose="020B0604020202020204" pitchFamily="34" charset="0"/>
              </a:rPr>
              <a:t>5. Conclusions</a:t>
            </a:r>
            <a:endParaRPr lang="en-GB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Aspirations: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/>
              <a:t>In </a:t>
            </a:r>
            <a:r>
              <a:rPr lang="en-GB" sz="2600" b="1" dirty="0"/>
              <a:t>both countries</a:t>
            </a:r>
            <a:r>
              <a:rPr lang="en-GB" sz="2600" dirty="0"/>
              <a:t>, participants disclosed politically.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b="1" dirty="0"/>
              <a:t>UK-based</a:t>
            </a:r>
            <a:r>
              <a:rPr lang="en-GB" sz="2600" dirty="0"/>
              <a:t> participants also disclosed therapeutically, extending similar results (Alaggia &amp; Wang, 2020) by highlighting possible geographical </a:t>
            </a:r>
            <a:r>
              <a:rPr lang="en-GB" sz="2600" b="1" dirty="0"/>
              <a:t>differences </a:t>
            </a:r>
            <a:r>
              <a:rPr lang="en-GB" sz="2600" dirty="0"/>
              <a:t>in aspirations.</a:t>
            </a:r>
          </a:p>
          <a:p>
            <a:pPr lvl="0"/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Inspirations: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/>
              <a:t>In </a:t>
            </a:r>
            <a:r>
              <a:rPr lang="en-GB" sz="2600" b="1" dirty="0"/>
              <a:t>both countries</a:t>
            </a:r>
            <a:r>
              <a:rPr lang="en-GB" sz="2600" dirty="0"/>
              <a:t>,</a:t>
            </a:r>
            <a:r>
              <a:rPr lang="en-GB" sz="2600" b="1" dirty="0"/>
              <a:t> </a:t>
            </a:r>
            <a:r>
              <a:rPr lang="en-GB" sz="2600" dirty="0"/>
              <a:t>other survivors inspired disclosure (e.g. through the desire to show solidarity).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/>
              <a:t>For </a:t>
            </a:r>
            <a:r>
              <a:rPr lang="en-GB" sz="2600" b="1" dirty="0"/>
              <a:t>UK-based</a:t>
            </a:r>
            <a:r>
              <a:rPr lang="en-GB" sz="2600" dirty="0"/>
              <a:t> participants, positive discourse catalysed therapeutic disclosures. As research suggests that the Indian media framed #MeToo less positively compared with Western countries (Starkey et al., 2019), India-based participants may have felt less able to disclose therapeutically.</a:t>
            </a:r>
          </a:p>
          <a:p>
            <a:pPr lvl="0"/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Experiences: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/>
              <a:t>In </a:t>
            </a:r>
            <a:r>
              <a:rPr lang="en-GB" sz="2600" b="1" dirty="0"/>
              <a:t>both countries</a:t>
            </a:r>
            <a:r>
              <a:rPr lang="en-GB" sz="2600" dirty="0"/>
              <a:t>, participants received negative reactions, but these </a:t>
            </a:r>
            <a:r>
              <a:rPr lang="en-GB" sz="2600" b="1" dirty="0"/>
              <a:t>differed </a:t>
            </a:r>
            <a:r>
              <a:rPr lang="en-GB" sz="2600" dirty="0"/>
              <a:t>cross-nationally.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b="1" dirty="0"/>
              <a:t>UK-based</a:t>
            </a:r>
            <a:r>
              <a:rPr lang="en-GB" sz="2600" dirty="0"/>
              <a:t> participants felt less alone through survivor connections.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/>
              <a:t>In </a:t>
            </a:r>
            <a:r>
              <a:rPr lang="en-GB" sz="2600" b="1" dirty="0"/>
              <a:t>both countries</a:t>
            </a:r>
            <a:r>
              <a:rPr lang="en-GB" sz="2600" dirty="0"/>
              <a:t>, disclosure facilitated positive self-transformation and increased ST-processing. However, #MeToo exposure sometimes increased distress. These observations extend Strauss Swanson and Szymanski’s (2020) comparable results to non-activists outwith North America.</a:t>
            </a:r>
            <a:br>
              <a:rPr lang="en-GB" sz="2600" dirty="0"/>
            </a:br>
            <a:endParaRPr lang="en-GB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700" b="1" dirty="0">
                <a:latin typeface="Arial" panose="020B0604020202020204" pitchFamily="34" charset="0"/>
                <a:cs typeface="Arial" panose="020B0604020202020204" pitchFamily="34" charset="0"/>
              </a:rPr>
              <a:t>Implications: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>
                <a:cs typeface="Arial" panose="020B0604020202020204" pitchFamily="34" charset="0"/>
              </a:rPr>
              <a:t>Public, positive ST-related discussion should increase in India and continue in the UK.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/>
              <a:t>Interventions tackling problematic community beliefs must be context-sensitive.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>
                <a:cs typeface="Arial" panose="020B0604020202020204" pitchFamily="34" charset="0"/>
              </a:rPr>
              <a:t>Online survivor support groups might facilitate speech and meet therapeutic needs.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>
                <a:cs typeface="Arial" panose="020B0604020202020204" pitchFamily="34" charset="0"/>
              </a:rPr>
              <a:t>Future research should assess whether distress induced by heightened ST coverage translated to increased demand for mental health services.</a:t>
            </a:r>
          </a:p>
          <a:p>
            <a:endParaRPr lang="en-GB" sz="28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E658F4-7260-408D-A20C-8231B8A7FCD6}"/>
              </a:ext>
            </a:extLst>
          </p:cNvPr>
          <p:cNvSpPr txBox="1"/>
          <p:nvPr/>
        </p:nvSpPr>
        <p:spPr>
          <a:xfrm>
            <a:off x="531593" y="28186194"/>
            <a:ext cx="14077466" cy="969496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r>
              <a:rPr lang="en-GB" sz="1900" b="1" dirty="0">
                <a:cs typeface="Times New Roman" panose="02020603050405020304" pitchFamily="18" charset="0"/>
              </a:rPr>
              <a:t>Figure 3</a:t>
            </a:r>
          </a:p>
          <a:p>
            <a:r>
              <a:rPr lang="en-GB" sz="1900" i="1" dirty="0">
                <a:cs typeface="Times New Roman" panose="02020603050405020304" pitchFamily="18" charset="0"/>
              </a:rPr>
              <a:t>Thematic Map. Note. </a:t>
            </a:r>
            <a:r>
              <a:rPr lang="en-GB" sz="1900" dirty="0">
                <a:cs typeface="Times New Roman" panose="02020603050405020304" pitchFamily="18" charset="0"/>
              </a:rPr>
              <a:t>Solid lines = Hierarchical relationships between overarching theme and themes or a theme and its sub-themes. Dashed lines = Lateral relationships between themes and sub-themes of a different theme.</a:t>
            </a:r>
            <a:endParaRPr lang="en-GB" sz="1900" dirty="0"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C161C4B-6FD4-4397-B2D5-FF0756BA473C}"/>
              </a:ext>
            </a:extLst>
          </p:cNvPr>
          <p:cNvSpPr/>
          <p:nvPr/>
        </p:nvSpPr>
        <p:spPr>
          <a:xfrm>
            <a:off x="-1" y="40892511"/>
            <a:ext cx="30275213" cy="1911252"/>
          </a:xfrm>
          <a:prstGeom prst="rect">
            <a:avLst/>
          </a:prstGeom>
          <a:solidFill>
            <a:srgbClr val="1E34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26" dirty="0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ACF8F049-ADC9-48D0-905B-37305F7914D1}"/>
              </a:ext>
            </a:extLst>
          </p:cNvPr>
          <p:cNvSpPr/>
          <p:nvPr/>
        </p:nvSpPr>
        <p:spPr>
          <a:xfrm>
            <a:off x="22399554" y="11479660"/>
            <a:ext cx="2682800" cy="323581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1E34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26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8540CC5-E69E-4C24-BCFA-31F18E9AC1BE}"/>
              </a:ext>
            </a:extLst>
          </p:cNvPr>
          <p:cNvSpPr txBox="1"/>
          <p:nvPr/>
        </p:nvSpPr>
        <p:spPr>
          <a:xfrm>
            <a:off x="22580579" y="11607675"/>
            <a:ext cx="2491567" cy="3016210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r>
              <a:rPr lang="en-GB" sz="1900" b="1" dirty="0">
                <a:cs typeface="Times New Roman" panose="02020603050405020304" pitchFamily="18" charset="0"/>
              </a:rPr>
              <a:t>Figure 1 (Left)</a:t>
            </a:r>
            <a:br>
              <a:rPr lang="en-GB" sz="1900" b="1" dirty="0">
                <a:cs typeface="Times New Roman" panose="02020603050405020304" pitchFamily="18" charset="0"/>
              </a:rPr>
            </a:br>
            <a:r>
              <a:rPr lang="en-GB" sz="1900" i="1" dirty="0">
                <a:cs typeface="Times New Roman" panose="02020603050405020304" pitchFamily="18" charset="0"/>
              </a:rPr>
              <a:t>American Actress Alyssa Milano’s Twitter Post Prompting #MeToo Disclosures (Milano, 2017)</a:t>
            </a:r>
            <a:br>
              <a:rPr lang="en-GB" sz="1900" b="1" dirty="0">
                <a:cs typeface="Times New Roman" panose="02020603050405020304" pitchFamily="18" charset="0"/>
              </a:rPr>
            </a:br>
            <a:endParaRPr lang="en-GB" sz="1900" b="1" dirty="0">
              <a:cs typeface="Times New Roman" panose="02020603050405020304" pitchFamily="18" charset="0"/>
            </a:endParaRPr>
          </a:p>
          <a:p>
            <a:r>
              <a:rPr lang="en-GB" sz="1900" b="1" dirty="0">
                <a:cs typeface="Times New Roman" panose="02020603050405020304" pitchFamily="18" charset="0"/>
              </a:rPr>
              <a:t>Figure 2 (Right)</a:t>
            </a:r>
          </a:p>
          <a:p>
            <a:r>
              <a:rPr lang="en-GB" sz="1900" i="1" dirty="0">
                <a:cs typeface="Times New Roman" panose="02020603050405020304" pitchFamily="18" charset="0"/>
              </a:rPr>
              <a:t>Alyssa Milano </a:t>
            </a:r>
            <a:br>
              <a:rPr lang="en-GB" sz="1900" i="1" dirty="0">
                <a:cs typeface="Times New Roman" panose="02020603050405020304" pitchFamily="18" charset="0"/>
              </a:rPr>
            </a:br>
            <a:r>
              <a:rPr lang="en-GB" sz="1900" i="1" dirty="0">
                <a:cs typeface="Times New Roman" panose="02020603050405020304" pitchFamily="18" charset="0"/>
              </a:rPr>
              <a:t>(Sorensen, 2011)</a:t>
            </a:r>
          </a:p>
        </p:txBody>
      </p:sp>
      <p:pic>
        <p:nvPicPr>
          <p:cNvPr id="39" name="Picture 38" descr="A close up of a sign&#10;&#10;Description automatically generated">
            <a:extLst>
              <a:ext uri="{FF2B5EF4-FFF2-40B4-BE49-F238E27FC236}">
                <a16:creationId xmlns:a16="http://schemas.microsoft.com/office/drawing/2014/main" id="{130EF990-80BE-465D-B1A4-85C3751F1B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"/>
          <a:stretch/>
        </p:blipFill>
        <p:spPr>
          <a:xfrm>
            <a:off x="0" y="0"/>
            <a:ext cx="3934047" cy="376387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E902A34-20F3-45C3-ABCC-A6568BCF086B}"/>
              </a:ext>
            </a:extLst>
          </p:cNvPr>
          <p:cNvCxnSpPr>
            <a:cxnSpLocks/>
          </p:cNvCxnSpPr>
          <p:nvPr/>
        </p:nvCxnSpPr>
        <p:spPr>
          <a:xfrm flipV="1">
            <a:off x="0" y="6500696"/>
            <a:ext cx="30275212" cy="727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8362589-B09E-4091-A4BC-9DE086E4C516}"/>
              </a:ext>
            </a:extLst>
          </p:cNvPr>
          <p:cNvSpPr/>
          <p:nvPr/>
        </p:nvSpPr>
        <p:spPr>
          <a:xfrm>
            <a:off x="15437118" y="6837218"/>
            <a:ext cx="14471900" cy="43315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1E34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26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FF8D3F1-A6CB-4B0C-B887-4A02450663D0}"/>
              </a:ext>
            </a:extLst>
          </p:cNvPr>
          <p:cNvSpPr txBox="1"/>
          <p:nvPr/>
        </p:nvSpPr>
        <p:spPr>
          <a:xfrm>
            <a:off x="15991367" y="7054105"/>
            <a:ext cx="13471834" cy="3970318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500" b="1" dirty="0">
                <a:latin typeface="Arial" panose="020B0604020202020204" pitchFamily="34" charset="0"/>
                <a:cs typeface="Arial" panose="020B0604020202020204" pitchFamily="34" charset="0"/>
              </a:rPr>
              <a:t>2. Aims</a:t>
            </a:r>
            <a:b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800" b="1" dirty="0"/>
          </a:p>
          <a:p>
            <a:r>
              <a:rPr lang="en-GB" sz="2600" dirty="0">
                <a:cs typeface="Times New Roman" panose="02020603050405020304" pitchFamily="18" charset="0"/>
              </a:rPr>
              <a:t>To </a:t>
            </a:r>
            <a:r>
              <a:rPr lang="en-GB" sz="2600" b="1" dirty="0">
                <a:cs typeface="Times New Roman" panose="02020603050405020304" pitchFamily="18" charset="0"/>
              </a:rPr>
              <a:t>understand</a:t>
            </a:r>
            <a:r>
              <a:rPr lang="en-GB" sz="2600" dirty="0">
                <a:cs typeface="Times New Roman" panose="02020603050405020304" pitchFamily="18" charset="0"/>
              </a:rPr>
              <a:t> and </a:t>
            </a:r>
            <a:r>
              <a:rPr lang="en-GB" sz="2600" b="1" dirty="0">
                <a:cs typeface="Times New Roman" panose="02020603050405020304" pitchFamily="18" charset="0"/>
              </a:rPr>
              <a:t>compare</a:t>
            </a:r>
            <a:r>
              <a:rPr lang="en-GB" sz="2600" dirty="0">
                <a:cs typeface="Times New Roman" panose="02020603050405020304" pitchFamily="18" charset="0"/>
              </a:rPr>
              <a:t> #MeToo disclosure decisions and experiences with </a:t>
            </a:r>
            <a:r>
              <a:rPr lang="en-GB" sz="2600" b="1" dirty="0">
                <a:cs typeface="Times New Roman" panose="02020603050405020304" pitchFamily="18" charset="0"/>
              </a:rPr>
              <a:t>UK-based</a:t>
            </a:r>
            <a:r>
              <a:rPr lang="en-GB" sz="2600" dirty="0">
                <a:cs typeface="Times New Roman" panose="02020603050405020304" pitchFamily="18" charset="0"/>
              </a:rPr>
              <a:t> and </a:t>
            </a:r>
            <a:r>
              <a:rPr lang="en-GB" sz="2600" b="1" dirty="0">
                <a:cs typeface="Times New Roman" panose="02020603050405020304" pitchFamily="18" charset="0"/>
              </a:rPr>
              <a:t>India-based</a:t>
            </a:r>
            <a:r>
              <a:rPr lang="en-GB" sz="2600" dirty="0">
                <a:cs typeface="Times New Roman" panose="02020603050405020304" pitchFamily="18" charset="0"/>
              </a:rPr>
              <a:t> survivors by answering four research questions:</a:t>
            </a:r>
            <a:br>
              <a:rPr lang="en-GB" sz="2600" dirty="0">
                <a:cs typeface="Times New Roman" panose="02020603050405020304" pitchFamily="18" charset="0"/>
              </a:rPr>
            </a:br>
            <a:endParaRPr lang="en-GB" sz="2600" dirty="0">
              <a:cs typeface="Times New Roman" panose="02020603050405020304" pitchFamily="18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GB" sz="2600" dirty="0">
                <a:cs typeface="Times New Roman" panose="02020603050405020304" pitchFamily="18" charset="0"/>
              </a:rPr>
              <a:t>What did survivors </a:t>
            </a:r>
            <a:r>
              <a:rPr lang="en-GB" sz="2600" b="1" dirty="0">
                <a:cs typeface="Times New Roman" panose="02020603050405020304" pitchFamily="18" charset="0"/>
              </a:rPr>
              <a:t>hope </a:t>
            </a:r>
            <a:r>
              <a:rPr lang="en-GB" sz="2600" dirty="0">
                <a:cs typeface="Times New Roman" panose="02020603050405020304" pitchFamily="18" charset="0"/>
              </a:rPr>
              <a:t>for through disclosure?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600" dirty="0">
                <a:cs typeface="Times New Roman" panose="02020603050405020304" pitchFamily="18" charset="0"/>
              </a:rPr>
              <a:t>What </a:t>
            </a:r>
            <a:r>
              <a:rPr lang="en-GB" sz="2600" b="1" dirty="0">
                <a:cs typeface="Times New Roman" panose="02020603050405020304" pitchFamily="18" charset="0"/>
              </a:rPr>
              <a:t>inspired</a:t>
            </a:r>
            <a:r>
              <a:rPr lang="en-GB" sz="2600" dirty="0">
                <a:cs typeface="Times New Roman" panose="02020603050405020304" pitchFamily="18" charset="0"/>
              </a:rPr>
              <a:t> disclosure?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600" dirty="0">
                <a:cs typeface="Times New Roman" panose="02020603050405020304" pitchFamily="18" charset="0"/>
              </a:rPr>
              <a:t>How was #MeToo participation </a:t>
            </a:r>
            <a:r>
              <a:rPr lang="en-GB" sz="2600" b="1" dirty="0">
                <a:cs typeface="Times New Roman" panose="02020603050405020304" pitchFamily="18" charset="0"/>
              </a:rPr>
              <a:t>experienced</a:t>
            </a:r>
            <a:r>
              <a:rPr lang="en-GB" sz="2600" dirty="0">
                <a:cs typeface="Times New Roman" panose="02020603050405020304" pitchFamily="18" charset="0"/>
              </a:rPr>
              <a:t>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600" dirty="0">
                <a:cs typeface="Times New Roman" panose="02020603050405020304" pitchFamily="18" charset="0"/>
              </a:rPr>
              <a:t>How, if at all, did disclosure decisions and experiences </a:t>
            </a:r>
            <a:r>
              <a:rPr lang="en-GB" sz="2600" b="1" dirty="0">
                <a:cs typeface="Times New Roman" panose="02020603050405020304" pitchFamily="18" charset="0"/>
              </a:rPr>
              <a:t>differ</a:t>
            </a:r>
            <a:r>
              <a:rPr lang="en-GB" sz="2600" dirty="0">
                <a:cs typeface="Times New Roman" panose="02020603050405020304" pitchFamily="18" charset="0"/>
              </a:rPr>
              <a:t> cross-nationally?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BF44C589-044F-4195-AED3-F5B8B7170E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0" b="27459"/>
          <a:stretch/>
        </p:blipFill>
        <p:spPr>
          <a:xfrm>
            <a:off x="15551362" y="11454751"/>
            <a:ext cx="4635332" cy="3230667"/>
          </a:xfrm>
          <a:prstGeom prst="rect">
            <a:avLst/>
          </a:prstGeom>
          <a:ln w="76200">
            <a:solidFill>
              <a:srgbClr val="1E345C"/>
            </a:solidFill>
          </a:ln>
        </p:spPr>
      </p:pic>
      <p:pic>
        <p:nvPicPr>
          <p:cNvPr id="31" name="Picture 30" descr="A person in a black shirt&#10;&#10;Description automatically generated">
            <a:extLst>
              <a:ext uri="{FF2B5EF4-FFF2-40B4-BE49-F238E27FC236}">
                <a16:creationId xmlns:a16="http://schemas.microsoft.com/office/drawing/2014/main" id="{0433C191-B6D8-4346-97B4-AAE9B1191DA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4"/>
          <a:stretch/>
        </p:blipFill>
        <p:spPr>
          <a:xfrm>
            <a:off x="27448643" y="11479660"/>
            <a:ext cx="2353513" cy="3239753"/>
          </a:xfrm>
          <a:prstGeom prst="rect">
            <a:avLst/>
          </a:prstGeom>
          <a:ln w="76200">
            <a:solidFill>
              <a:srgbClr val="1E345C"/>
            </a:solidFill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429B4B3-37FE-44EB-ADF2-AE09B7A6AF05}"/>
              </a:ext>
            </a:extLst>
          </p:cNvPr>
          <p:cNvPicPr/>
          <p:nvPr/>
        </p:nvPicPr>
        <p:blipFill rotWithShape="1">
          <a:blip r:embed="rId7"/>
          <a:srcRect l="10681" t="22909" r="20190" b="9004"/>
          <a:stretch/>
        </p:blipFill>
        <p:spPr bwMode="auto">
          <a:xfrm>
            <a:off x="366194" y="20048045"/>
            <a:ext cx="14680184" cy="7701992"/>
          </a:xfrm>
          <a:prstGeom prst="rect">
            <a:avLst/>
          </a:prstGeom>
          <a:ln w="76200">
            <a:solidFill>
              <a:srgbClr val="1E345C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E8379049-8C24-4E27-A37B-800394431A7D}"/>
              </a:ext>
            </a:extLst>
          </p:cNvPr>
          <p:cNvSpPr/>
          <p:nvPr/>
        </p:nvSpPr>
        <p:spPr>
          <a:xfrm>
            <a:off x="15551363" y="15065892"/>
            <a:ext cx="14341058" cy="11196594"/>
          </a:xfrm>
          <a:prstGeom prst="rect">
            <a:avLst/>
          </a:prstGeom>
          <a:solidFill>
            <a:schemeClr val="bg1"/>
          </a:solidFill>
          <a:ln w="76200">
            <a:solidFill>
              <a:srgbClr val="1E34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26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70707C9-7C5D-4E33-9F3C-448A65C76623}"/>
              </a:ext>
            </a:extLst>
          </p:cNvPr>
          <p:cNvSpPr txBox="1"/>
          <p:nvPr/>
        </p:nvSpPr>
        <p:spPr>
          <a:xfrm>
            <a:off x="15946737" y="15324092"/>
            <a:ext cx="13789582" cy="11172289"/>
          </a:xfrm>
          <a:prstGeom prst="rect">
            <a:avLst/>
          </a:prstGeom>
          <a:noFill/>
          <a:ln w="76200"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500" b="1" dirty="0">
                <a:latin typeface="Arial" panose="020B0604020202020204" pitchFamily="34" charset="0"/>
                <a:cs typeface="Arial" panose="020B0604020202020204" pitchFamily="34" charset="0"/>
              </a:rPr>
              <a:t>4. Results</a:t>
            </a:r>
          </a:p>
          <a:p>
            <a:pPr algn="ctr"/>
            <a:endParaRPr lang="en-GB" sz="3500" dirty="0"/>
          </a:p>
          <a:p>
            <a:r>
              <a:rPr lang="en-US" sz="2600" dirty="0">
                <a:cs typeface="Times New Roman" panose="02020603050405020304" pitchFamily="18" charset="0"/>
              </a:rPr>
              <a:t>One overarching theme, four themes, and two-sub-themes were identified (see Figure 3). The overarching theme indicates that all themes described endeavours for or experiences of change. </a:t>
            </a:r>
            <a:endParaRPr lang="en-GB" sz="2600" dirty="0">
              <a:cs typeface="Arial" panose="020B0604020202020204" pitchFamily="34" charset="0"/>
            </a:endParaRPr>
          </a:p>
          <a:p>
            <a:pPr algn="ctr"/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Theme 1 - Disclosure Begets Disclosure:</a:t>
            </a:r>
            <a:b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>
                <a:cs typeface="Times New Roman" panose="02020603050405020304" pitchFamily="18" charset="0"/>
              </a:rPr>
              <a:t>P</a:t>
            </a:r>
            <a:r>
              <a:rPr lang="en-GB" sz="2600" dirty="0">
                <a:cs typeface="Times New Roman" panose="02020603050405020304" pitchFamily="18" charset="0"/>
              </a:rPr>
              <a:t>articipants disclosed because others did, but aspirations and inspirations varied.</a:t>
            </a:r>
            <a:b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Sub-Theme 1 - Roaring in Numbers Too Big to Ignore:</a:t>
            </a:r>
            <a:b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cs typeface="Times New Roman" panose="02020603050405020304" pitchFamily="18" charset="0"/>
              </a:rPr>
              <a:t>Both countries: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>
                <a:cs typeface="Times New Roman" panose="02020603050405020304" pitchFamily="18" charset="0"/>
              </a:rPr>
              <a:t>Participants disclosed to raise awareness about ST: </a:t>
            </a:r>
            <a:r>
              <a:rPr lang="en-GB" sz="2600" i="1" dirty="0">
                <a:cs typeface="Times New Roman" panose="02020603050405020304" pitchFamily="18" charset="0"/>
              </a:rPr>
              <a:t>“to bring up the pervasive issue of sexual harassment and violence against women that is often ignored, minimised, or spun into a victim-blaming narrative” </a:t>
            </a:r>
            <a:r>
              <a:rPr lang="en-GB" sz="2600" dirty="0">
                <a:cs typeface="Times New Roman" panose="02020603050405020304" pitchFamily="18" charset="0"/>
              </a:rPr>
              <a:t>(P.19, India, F, aged 26-35).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>
                <a:cs typeface="Times New Roman" panose="02020603050405020304" pitchFamily="18" charset="0"/>
              </a:rPr>
              <a:t>Participants felt compelled to strengthen #MeToo by supporting other survivors: </a:t>
            </a:r>
            <a:r>
              <a:rPr lang="en-GB" sz="2600" i="1" dirty="0">
                <a:cs typeface="Times New Roman" panose="02020603050405020304" pitchFamily="18" charset="0"/>
              </a:rPr>
              <a:t>“I felt empowered. I felt like there are SO many of us survivors. We’re like an army… I wasn’t just stating it on a random day. It was part of a culture shift” </a:t>
            </a:r>
            <a:r>
              <a:rPr lang="en-GB" sz="2600" dirty="0">
                <a:cs typeface="Times New Roman" panose="02020603050405020304" pitchFamily="18" charset="0"/>
              </a:rPr>
              <a:t>(P.2, UK, F, aged 26-35).</a:t>
            </a:r>
            <a:b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Sub-Theme 2 - I Hear Your Roar – Now Let Me Try:</a:t>
            </a:r>
            <a:b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600" b="1" dirty="0">
                <a:cs typeface="Arial" panose="020B0604020202020204" pitchFamily="34" charset="0"/>
              </a:rPr>
              <a:t>UK: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>
                <a:cs typeface="Times New Roman" panose="02020603050405020304" pitchFamily="18" charset="0"/>
              </a:rPr>
              <a:t>Participants disclosed to liberate themselves from secrecy: </a:t>
            </a:r>
            <a:r>
              <a:rPr lang="en-GB" sz="2600" i="1" dirty="0">
                <a:cs typeface="Times New Roman" panose="02020603050405020304" pitchFamily="18" charset="0"/>
              </a:rPr>
              <a:t>“I have kept this to myself for a long time, and I was made comfortable and confident to do it as the numbers increased” </a:t>
            </a:r>
            <a:r>
              <a:rPr lang="en-GB" sz="2600" dirty="0">
                <a:cs typeface="Times New Roman" panose="02020603050405020304" pitchFamily="18" charset="0"/>
              </a:rPr>
              <a:t>(P.8, UK, F, aged 46-55).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>
                <a:cs typeface="Times New Roman" panose="02020603050405020304" pitchFamily="18" charset="0"/>
              </a:rPr>
              <a:t>Disclosure was enabled by positive discourse: </a:t>
            </a:r>
            <a:r>
              <a:rPr lang="en-GB" sz="2600" i="1" dirty="0">
                <a:cs typeface="Times New Roman" panose="02020603050405020304" pitchFamily="18" charset="0"/>
              </a:rPr>
              <a:t>“me too really changed my perspective, and it really opened my eyes to the fact it wasn’t my fault” </a:t>
            </a:r>
            <a:r>
              <a:rPr lang="en-GB" sz="2600" dirty="0">
                <a:cs typeface="Times New Roman" panose="02020603050405020304" pitchFamily="18" charset="0"/>
              </a:rPr>
              <a:t>(P.3, UK, F, aged 16-25).</a:t>
            </a:r>
            <a:endParaRPr lang="en-GB" sz="2700" dirty="0">
              <a:cs typeface="Times New Roman" panose="02020603050405020304" pitchFamily="18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4FD9B65-1EF1-443A-B3A8-983CEBDF1B6C}"/>
              </a:ext>
            </a:extLst>
          </p:cNvPr>
          <p:cNvSpPr/>
          <p:nvPr/>
        </p:nvSpPr>
        <p:spPr>
          <a:xfrm>
            <a:off x="15551362" y="26522888"/>
            <a:ext cx="14357656" cy="5692445"/>
          </a:xfrm>
          <a:prstGeom prst="rect">
            <a:avLst/>
          </a:prstGeom>
          <a:solidFill>
            <a:schemeClr val="bg1"/>
          </a:solidFill>
          <a:ln w="76200">
            <a:solidFill>
              <a:srgbClr val="1E34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26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6BF3BA2-3C5F-40FA-A61F-B3F965BE3484}"/>
              </a:ext>
            </a:extLst>
          </p:cNvPr>
          <p:cNvSpPr txBox="1"/>
          <p:nvPr/>
        </p:nvSpPr>
        <p:spPr>
          <a:xfrm>
            <a:off x="15702358" y="26700924"/>
            <a:ext cx="14041265" cy="5293757"/>
          </a:xfrm>
          <a:prstGeom prst="rect">
            <a:avLst/>
          </a:prstGeom>
          <a:noFill/>
          <a:ln w="76200"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Theme 2 - Building and Breaking Bonds:</a:t>
            </a: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600" dirty="0">
                <a:cs typeface="Times New Roman" panose="02020603050405020304" pitchFamily="18" charset="0"/>
              </a:rPr>
              <a:t>Disclosure influenced relationships with others.</a:t>
            </a:r>
            <a:br>
              <a:rPr lang="en-GB" sz="2600" dirty="0">
                <a:cs typeface="Times New Roman" panose="02020603050405020304" pitchFamily="18" charset="0"/>
              </a:rPr>
            </a:br>
            <a:endParaRPr lang="en-GB" sz="2600" dirty="0">
              <a:cs typeface="Times New Roman" panose="02020603050405020304" pitchFamily="18" charset="0"/>
            </a:endParaRPr>
          </a:p>
          <a:p>
            <a:r>
              <a:rPr lang="en-GB" sz="2600" b="1" dirty="0">
                <a:cs typeface="Times New Roman" panose="02020603050405020304" pitchFamily="18" charset="0"/>
              </a:rPr>
              <a:t>UK: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>
                <a:cs typeface="Times New Roman" panose="02020603050405020304" pitchFamily="18" charset="0"/>
              </a:rPr>
              <a:t>Participants felt accepted through survivor connections: </a:t>
            </a:r>
            <a:r>
              <a:rPr lang="en-GB" sz="2600" i="1" dirty="0">
                <a:cs typeface="Times New Roman" panose="02020603050405020304" pitchFamily="18" charset="0"/>
              </a:rPr>
              <a:t>“Just seeing so many people also using #MeToo and being a part of that, I just felt seen and heard” </a:t>
            </a:r>
            <a:r>
              <a:rPr lang="en-GB" sz="2600" dirty="0">
                <a:cs typeface="Times New Roman" panose="02020603050405020304" pitchFamily="18" charset="0"/>
              </a:rPr>
              <a:t>(P.2, UK, F, aged 26-35).</a:t>
            </a:r>
            <a:br>
              <a:rPr lang="en-GB" sz="2600" dirty="0">
                <a:cs typeface="Times New Roman" panose="02020603050405020304" pitchFamily="18" charset="0"/>
              </a:rPr>
            </a:br>
            <a:endParaRPr lang="en-GB" sz="2600" dirty="0">
              <a:cs typeface="Times New Roman" panose="02020603050405020304" pitchFamily="18" charset="0"/>
            </a:endParaRPr>
          </a:p>
          <a:p>
            <a:r>
              <a:rPr lang="en-GB" sz="2600" b="1" dirty="0">
                <a:cs typeface="Times New Roman" panose="02020603050405020304" pitchFamily="18" charset="0"/>
              </a:rPr>
              <a:t>Both countries: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>
                <a:cs typeface="Times New Roman" panose="02020603050405020304" pitchFamily="18" charset="0"/>
              </a:rPr>
              <a:t>Some received negative responses: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600" b="1" dirty="0">
                <a:cs typeface="Times New Roman" panose="02020603050405020304" pitchFamily="18" charset="0"/>
              </a:rPr>
              <a:t>India:</a:t>
            </a:r>
            <a:r>
              <a:rPr lang="en-GB" sz="2600" dirty="0">
                <a:cs typeface="Times New Roman" panose="02020603050405020304" pitchFamily="18" charset="0"/>
              </a:rPr>
              <a:t> Lack of secrecy displeased relatives: </a:t>
            </a:r>
            <a:r>
              <a:rPr lang="en-GB" sz="2600" i="1" dirty="0">
                <a:cs typeface="Times New Roman" panose="02020603050405020304" pitchFamily="18" charset="0"/>
              </a:rPr>
              <a:t>“It made my family unhappy as they were afraid that it would affect my chances of finding a good husband” </a:t>
            </a:r>
            <a:r>
              <a:rPr lang="en-GB" sz="2600" dirty="0">
                <a:cs typeface="Times New Roman" panose="02020603050405020304" pitchFamily="18" charset="0"/>
              </a:rPr>
              <a:t>(P.18, India, F, aged 16-25).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600" b="1" dirty="0">
                <a:cs typeface="Times New Roman" panose="02020603050405020304" pitchFamily="18" charset="0"/>
              </a:rPr>
              <a:t>UK:</a:t>
            </a:r>
            <a:r>
              <a:rPr lang="en-GB" sz="2600" dirty="0">
                <a:cs typeface="Times New Roman" panose="02020603050405020304" pitchFamily="18" charset="0"/>
              </a:rPr>
              <a:t> Disbelief and abandonment was described: </a:t>
            </a:r>
            <a:r>
              <a:rPr lang="en-GB" sz="2600" i="1" dirty="0">
                <a:cs typeface="Times New Roman" panose="02020603050405020304" pitchFamily="18" charset="0"/>
              </a:rPr>
              <a:t>“A lot of people such as family and close friends walked away because they didn’t believe me” </a:t>
            </a:r>
            <a:r>
              <a:rPr lang="en-GB" sz="2600" dirty="0">
                <a:cs typeface="Times New Roman" panose="02020603050405020304" pitchFamily="18" charset="0"/>
              </a:rPr>
              <a:t>(P.25, UK, F, aged 16-25).</a:t>
            </a:r>
            <a:endParaRPr lang="en-GB" sz="2600" dirty="0">
              <a:cs typeface="Arial" panose="020B0604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4FBEF5D-993C-4D75-A7E8-A33BA7EF0F68}"/>
              </a:ext>
            </a:extLst>
          </p:cNvPr>
          <p:cNvSpPr/>
          <p:nvPr/>
        </p:nvSpPr>
        <p:spPr>
          <a:xfrm>
            <a:off x="15551362" y="32477597"/>
            <a:ext cx="14357656" cy="3257384"/>
          </a:xfrm>
          <a:prstGeom prst="rect">
            <a:avLst/>
          </a:prstGeom>
          <a:solidFill>
            <a:schemeClr val="bg1"/>
          </a:solidFill>
          <a:ln w="76200">
            <a:solidFill>
              <a:srgbClr val="1E34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26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B1A0E29-3A60-4E1C-841D-3043EC3014B7}"/>
              </a:ext>
            </a:extLst>
          </p:cNvPr>
          <p:cNvSpPr txBox="1"/>
          <p:nvPr/>
        </p:nvSpPr>
        <p:spPr>
          <a:xfrm>
            <a:off x="15702358" y="32655632"/>
            <a:ext cx="14041265" cy="2893100"/>
          </a:xfrm>
          <a:prstGeom prst="rect">
            <a:avLst/>
          </a:prstGeom>
          <a:noFill/>
          <a:ln w="76200"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Theme 3 - Rising Unafraid:</a:t>
            </a: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600" dirty="0">
                <a:cs typeface="Times New Roman" panose="02020603050405020304" pitchFamily="18" charset="0"/>
              </a:rPr>
              <a:t>Disclosure promoted positive self-changes.</a:t>
            </a:r>
          </a:p>
          <a:p>
            <a:pPr algn="ctr"/>
            <a:endParaRPr lang="en-GB" sz="2600" dirty="0">
              <a:cs typeface="Times New Roman" panose="02020603050405020304" pitchFamily="18" charset="0"/>
            </a:endParaRPr>
          </a:p>
          <a:p>
            <a:r>
              <a:rPr lang="en-GB" sz="2600" b="1" dirty="0"/>
              <a:t>Both countries: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/>
              <a:t>Some felt more powerful: </a:t>
            </a:r>
            <a:r>
              <a:rPr lang="en-GB" sz="2600" i="1" dirty="0"/>
              <a:t>“Being able to share it gave strength” </a:t>
            </a:r>
            <a:r>
              <a:rPr lang="en-GB" sz="2600" dirty="0"/>
              <a:t>(P.27, India, F, aged 26-35).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/>
              <a:t>Adaptive behavioural changes were made: </a:t>
            </a:r>
            <a:r>
              <a:rPr lang="en-GB" sz="2600" i="1" dirty="0"/>
              <a:t>“It… helped me get more help and become who I needed to be” </a:t>
            </a:r>
            <a:r>
              <a:rPr lang="en-GB" sz="2600" dirty="0"/>
              <a:t>(P.25, UK, F, aged 16-25).</a:t>
            </a:r>
            <a:endParaRPr lang="en-GB" sz="2600" dirty="0">
              <a:cs typeface="Times New Roman" panose="02020603050405020304" pitchFamily="18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98FF6D3-9EA1-4C05-B8EC-CD1B7A0F75CD}"/>
              </a:ext>
            </a:extLst>
          </p:cNvPr>
          <p:cNvSpPr/>
          <p:nvPr/>
        </p:nvSpPr>
        <p:spPr>
          <a:xfrm>
            <a:off x="15551362" y="35997245"/>
            <a:ext cx="14357656" cy="4437277"/>
          </a:xfrm>
          <a:prstGeom prst="rect">
            <a:avLst/>
          </a:prstGeom>
          <a:solidFill>
            <a:schemeClr val="bg1"/>
          </a:solidFill>
          <a:ln w="76200">
            <a:solidFill>
              <a:srgbClr val="1E34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26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37B9B03-2B1B-4E6D-BCB7-741E833E5A91}"/>
              </a:ext>
            </a:extLst>
          </p:cNvPr>
          <p:cNvSpPr txBox="1"/>
          <p:nvPr/>
        </p:nvSpPr>
        <p:spPr>
          <a:xfrm>
            <a:off x="15702358" y="36175281"/>
            <a:ext cx="14041265" cy="4247317"/>
          </a:xfrm>
          <a:prstGeom prst="rect">
            <a:avLst/>
          </a:prstGeom>
          <a:noFill/>
          <a:ln w="76200"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Theme 4 - Trauma: Painful, Processed, Powerful:</a:t>
            </a:r>
          </a:p>
          <a:p>
            <a:pPr algn="ctr"/>
            <a:r>
              <a:rPr lang="en-GB" sz="2600" dirty="0">
                <a:cs typeface="Arial" panose="020B0604020202020204" pitchFamily="34" charset="0"/>
              </a:rPr>
              <a:t>D</a:t>
            </a:r>
            <a:r>
              <a:rPr lang="en-GB" sz="2600" dirty="0"/>
              <a:t>isclosure influenced relationships with trauma.</a:t>
            </a:r>
          </a:p>
          <a:p>
            <a:endParaRPr lang="en-GB" sz="2600" dirty="0"/>
          </a:p>
          <a:p>
            <a:r>
              <a:rPr lang="en-GB" sz="2600" b="1" dirty="0"/>
              <a:t>Both countries: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/>
              <a:t>#MeToo sometimes triggered distressing memories: </a:t>
            </a:r>
            <a:r>
              <a:rPr lang="en-GB" sz="2600" i="1" dirty="0"/>
              <a:t>“I was reminded of my traumatic experiences almost every day. It haunts every day since” </a:t>
            </a:r>
            <a:r>
              <a:rPr lang="en-GB" sz="2600" dirty="0"/>
              <a:t>(P.17, UK, F, aged 26-35).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/>
              <a:t>For others, disclosure increased sense-making: </a:t>
            </a:r>
            <a:r>
              <a:rPr lang="en-GB" sz="2600" i="1" dirty="0"/>
              <a:t>“It started me on a long journey of deconstruction</a:t>
            </a:r>
            <a:r>
              <a:rPr lang="en-GB" sz="2600" dirty="0"/>
              <a:t>” (P.22, India, M, aged 26-35).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/>
              <a:t>Some felt able to assign value to ST: </a:t>
            </a:r>
            <a:r>
              <a:rPr lang="en-GB" sz="2600" i="1" dirty="0"/>
              <a:t>“It generated a conversation amongst people I know, which I think was important” </a:t>
            </a:r>
            <a:r>
              <a:rPr lang="en-GB" sz="2600" dirty="0"/>
              <a:t>(P.19, India, F, aged 26-35).</a:t>
            </a:r>
            <a:endParaRPr lang="en-GB" sz="2600" dirty="0">
              <a:cs typeface="Times New Roman" panose="02020603050405020304" pitchFamily="18" charset="0"/>
            </a:endParaRPr>
          </a:p>
        </p:txBody>
      </p:sp>
      <p:sp>
        <p:nvSpPr>
          <p:cNvPr id="35" name="Freeform 16">
            <a:extLst>
              <a:ext uri="{FF2B5EF4-FFF2-40B4-BE49-F238E27FC236}">
                <a16:creationId xmlns:a16="http://schemas.microsoft.com/office/drawing/2014/main" id="{14A22298-013F-40E8-BA29-335B0EFD2D04}"/>
              </a:ext>
            </a:extLst>
          </p:cNvPr>
          <p:cNvSpPr>
            <a:spLocks/>
          </p:cNvSpPr>
          <p:nvPr/>
        </p:nvSpPr>
        <p:spPr bwMode="auto">
          <a:xfrm>
            <a:off x="4366763" y="15307777"/>
            <a:ext cx="526216" cy="517389"/>
          </a:xfrm>
          <a:custGeom>
            <a:avLst/>
            <a:gdLst>
              <a:gd name="T0" fmla="*/ 368 w 368"/>
              <a:gd name="T1" fmla="*/ 36 h 299"/>
              <a:gd name="T2" fmla="*/ 324 w 368"/>
              <a:gd name="T3" fmla="*/ 48 h 299"/>
              <a:gd name="T4" fmla="*/ 358 w 368"/>
              <a:gd name="T5" fmla="*/ 6 h 299"/>
              <a:gd name="T6" fmla="*/ 310 w 368"/>
              <a:gd name="T7" fmla="*/ 24 h 299"/>
              <a:gd name="T8" fmla="*/ 255 w 368"/>
              <a:gd name="T9" fmla="*/ 0 h 299"/>
              <a:gd name="T10" fmla="*/ 179 w 368"/>
              <a:gd name="T11" fmla="*/ 76 h 299"/>
              <a:gd name="T12" fmla="*/ 181 w 368"/>
              <a:gd name="T13" fmla="*/ 93 h 299"/>
              <a:gd name="T14" fmla="*/ 25 w 368"/>
              <a:gd name="T15" fmla="*/ 14 h 299"/>
              <a:gd name="T16" fmla="*/ 15 w 368"/>
              <a:gd name="T17" fmla="*/ 52 h 299"/>
              <a:gd name="T18" fmla="*/ 49 w 368"/>
              <a:gd name="T19" fmla="*/ 115 h 299"/>
              <a:gd name="T20" fmla="*/ 15 w 368"/>
              <a:gd name="T21" fmla="*/ 106 h 299"/>
              <a:gd name="T22" fmla="*/ 14 w 368"/>
              <a:gd name="T23" fmla="*/ 106 h 299"/>
              <a:gd name="T24" fmla="*/ 75 w 368"/>
              <a:gd name="T25" fmla="*/ 181 h 299"/>
              <a:gd name="T26" fmla="*/ 55 w 368"/>
              <a:gd name="T27" fmla="*/ 183 h 299"/>
              <a:gd name="T28" fmla="*/ 41 w 368"/>
              <a:gd name="T29" fmla="*/ 182 h 299"/>
              <a:gd name="T30" fmla="*/ 111 w 368"/>
              <a:gd name="T31" fmla="*/ 234 h 299"/>
              <a:gd name="T32" fmla="*/ 18 w 368"/>
              <a:gd name="T33" fmla="*/ 267 h 299"/>
              <a:gd name="T34" fmla="*/ 0 w 368"/>
              <a:gd name="T35" fmla="*/ 265 h 299"/>
              <a:gd name="T36" fmla="*/ 115 w 368"/>
              <a:gd name="T37" fmla="*/ 299 h 299"/>
              <a:gd name="T38" fmla="*/ 330 w 368"/>
              <a:gd name="T39" fmla="*/ 85 h 299"/>
              <a:gd name="T40" fmla="*/ 330 w 368"/>
              <a:gd name="T41" fmla="*/ 75 h 299"/>
              <a:gd name="T42" fmla="*/ 368 w 368"/>
              <a:gd name="T43" fmla="*/ 36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68" h="299">
                <a:moveTo>
                  <a:pt x="368" y="36"/>
                </a:moveTo>
                <a:cubicBezTo>
                  <a:pt x="354" y="42"/>
                  <a:pt x="340" y="46"/>
                  <a:pt x="324" y="48"/>
                </a:cubicBezTo>
                <a:cubicBezTo>
                  <a:pt x="340" y="38"/>
                  <a:pt x="352" y="24"/>
                  <a:pt x="358" y="6"/>
                </a:cubicBezTo>
                <a:cubicBezTo>
                  <a:pt x="343" y="15"/>
                  <a:pt x="327" y="21"/>
                  <a:pt x="310" y="24"/>
                </a:cubicBezTo>
                <a:cubicBezTo>
                  <a:pt x="296" y="10"/>
                  <a:pt x="276" y="0"/>
                  <a:pt x="255" y="0"/>
                </a:cubicBezTo>
                <a:cubicBezTo>
                  <a:pt x="213" y="0"/>
                  <a:pt x="179" y="34"/>
                  <a:pt x="179" y="76"/>
                </a:cubicBezTo>
                <a:cubicBezTo>
                  <a:pt x="179" y="82"/>
                  <a:pt x="180" y="88"/>
                  <a:pt x="181" y="93"/>
                </a:cubicBezTo>
                <a:cubicBezTo>
                  <a:pt x="118" y="90"/>
                  <a:pt x="63" y="60"/>
                  <a:pt x="25" y="14"/>
                </a:cubicBezTo>
                <a:cubicBezTo>
                  <a:pt x="19" y="25"/>
                  <a:pt x="15" y="38"/>
                  <a:pt x="15" y="52"/>
                </a:cubicBezTo>
                <a:cubicBezTo>
                  <a:pt x="15" y="78"/>
                  <a:pt x="28" y="101"/>
                  <a:pt x="49" y="115"/>
                </a:cubicBezTo>
                <a:cubicBezTo>
                  <a:pt x="36" y="115"/>
                  <a:pt x="25" y="111"/>
                  <a:pt x="15" y="106"/>
                </a:cubicBezTo>
                <a:cubicBezTo>
                  <a:pt x="14" y="106"/>
                  <a:pt x="14" y="106"/>
                  <a:pt x="14" y="106"/>
                </a:cubicBezTo>
                <a:cubicBezTo>
                  <a:pt x="14" y="143"/>
                  <a:pt x="41" y="174"/>
                  <a:pt x="75" y="181"/>
                </a:cubicBezTo>
                <a:cubicBezTo>
                  <a:pt x="69" y="182"/>
                  <a:pt x="62" y="183"/>
                  <a:pt x="55" y="183"/>
                </a:cubicBezTo>
                <a:cubicBezTo>
                  <a:pt x="50" y="183"/>
                  <a:pt x="46" y="183"/>
                  <a:pt x="41" y="182"/>
                </a:cubicBezTo>
                <a:cubicBezTo>
                  <a:pt x="51" y="212"/>
                  <a:pt x="78" y="234"/>
                  <a:pt x="111" y="234"/>
                </a:cubicBezTo>
                <a:cubicBezTo>
                  <a:pt x="86" y="254"/>
                  <a:pt x="53" y="267"/>
                  <a:pt x="18" y="267"/>
                </a:cubicBezTo>
                <a:cubicBezTo>
                  <a:pt x="12" y="267"/>
                  <a:pt x="6" y="266"/>
                  <a:pt x="0" y="265"/>
                </a:cubicBezTo>
                <a:cubicBezTo>
                  <a:pt x="33" y="287"/>
                  <a:pt x="73" y="299"/>
                  <a:pt x="115" y="299"/>
                </a:cubicBezTo>
                <a:cubicBezTo>
                  <a:pt x="254" y="299"/>
                  <a:pt x="330" y="184"/>
                  <a:pt x="330" y="85"/>
                </a:cubicBezTo>
                <a:cubicBezTo>
                  <a:pt x="330" y="81"/>
                  <a:pt x="330" y="78"/>
                  <a:pt x="330" y="75"/>
                </a:cubicBezTo>
                <a:cubicBezTo>
                  <a:pt x="345" y="64"/>
                  <a:pt x="358" y="51"/>
                  <a:pt x="368" y="36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rgbClr val="233D6B"/>
            </a:solidFill>
          </a:ln>
        </p:spPr>
        <p:txBody>
          <a:bodyPr vert="horz" wrap="square" lIns="243785" tIns="121892" rIns="243785" bIns="121892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Raleway Light"/>
            </a:endParaRPr>
          </a:p>
        </p:txBody>
      </p:sp>
      <p:sp>
        <p:nvSpPr>
          <p:cNvPr id="37" name="Freeform 11">
            <a:extLst>
              <a:ext uri="{FF2B5EF4-FFF2-40B4-BE49-F238E27FC236}">
                <a16:creationId xmlns:a16="http://schemas.microsoft.com/office/drawing/2014/main" id="{C4FB3153-4BB2-4994-BFFC-675402A8718B}"/>
              </a:ext>
            </a:extLst>
          </p:cNvPr>
          <p:cNvSpPr>
            <a:spLocks/>
          </p:cNvSpPr>
          <p:nvPr/>
        </p:nvSpPr>
        <p:spPr bwMode="auto">
          <a:xfrm>
            <a:off x="10588907" y="15324090"/>
            <a:ext cx="257535" cy="538656"/>
          </a:xfrm>
          <a:custGeom>
            <a:avLst/>
            <a:gdLst>
              <a:gd name="T0" fmla="*/ 200 w 200"/>
              <a:gd name="T1" fmla="*/ 62 h 360"/>
              <a:gd name="T2" fmla="*/ 143 w 200"/>
              <a:gd name="T3" fmla="*/ 62 h 360"/>
              <a:gd name="T4" fmla="*/ 128 w 200"/>
              <a:gd name="T5" fmla="*/ 83 h 360"/>
              <a:gd name="T6" fmla="*/ 128 w 200"/>
              <a:gd name="T7" fmla="*/ 125 h 360"/>
              <a:gd name="T8" fmla="*/ 200 w 200"/>
              <a:gd name="T9" fmla="*/ 125 h 360"/>
              <a:gd name="T10" fmla="*/ 200 w 200"/>
              <a:gd name="T11" fmla="*/ 183 h 360"/>
              <a:gd name="T12" fmla="*/ 128 w 200"/>
              <a:gd name="T13" fmla="*/ 183 h 360"/>
              <a:gd name="T14" fmla="*/ 128 w 200"/>
              <a:gd name="T15" fmla="*/ 360 h 360"/>
              <a:gd name="T16" fmla="*/ 61 w 200"/>
              <a:gd name="T17" fmla="*/ 360 h 360"/>
              <a:gd name="T18" fmla="*/ 61 w 200"/>
              <a:gd name="T19" fmla="*/ 183 h 360"/>
              <a:gd name="T20" fmla="*/ 0 w 200"/>
              <a:gd name="T21" fmla="*/ 183 h 360"/>
              <a:gd name="T22" fmla="*/ 0 w 200"/>
              <a:gd name="T23" fmla="*/ 125 h 360"/>
              <a:gd name="T24" fmla="*/ 61 w 200"/>
              <a:gd name="T25" fmla="*/ 125 h 360"/>
              <a:gd name="T26" fmla="*/ 61 w 200"/>
              <a:gd name="T27" fmla="*/ 90 h 360"/>
              <a:gd name="T28" fmla="*/ 143 w 200"/>
              <a:gd name="T29" fmla="*/ 0 h 360"/>
              <a:gd name="T30" fmla="*/ 200 w 200"/>
              <a:gd name="T31" fmla="*/ 0 h 360"/>
              <a:gd name="T32" fmla="*/ 200 w 200"/>
              <a:gd name="T33" fmla="*/ 62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00" h="360">
                <a:moveTo>
                  <a:pt x="200" y="62"/>
                </a:moveTo>
                <a:cubicBezTo>
                  <a:pt x="143" y="62"/>
                  <a:pt x="143" y="62"/>
                  <a:pt x="143" y="62"/>
                </a:cubicBezTo>
                <a:cubicBezTo>
                  <a:pt x="136" y="62"/>
                  <a:pt x="128" y="71"/>
                  <a:pt x="128" y="83"/>
                </a:cubicBezTo>
                <a:cubicBezTo>
                  <a:pt x="128" y="125"/>
                  <a:pt x="128" y="125"/>
                  <a:pt x="128" y="125"/>
                </a:cubicBezTo>
                <a:cubicBezTo>
                  <a:pt x="200" y="125"/>
                  <a:pt x="200" y="125"/>
                  <a:pt x="200" y="125"/>
                </a:cubicBezTo>
                <a:cubicBezTo>
                  <a:pt x="200" y="183"/>
                  <a:pt x="200" y="183"/>
                  <a:pt x="200" y="183"/>
                </a:cubicBezTo>
                <a:cubicBezTo>
                  <a:pt x="128" y="183"/>
                  <a:pt x="128" y="183"/>
                  <a:pt x="128" y="183"/>
                </a:cubicBezTo>
                <a:cubicBezTo>
                  <a:pt x="128" y="360"/>
                  <a:pt x="128" y="360"/>
                  <a:pt x="128" y="360"/>
                </a:cubicBezTo>
                <a:cubicBezTo>
                  <a:pt x="61" y="360"/>
                  <a:pt x="61" y="360"/>
                  <a:pt x="61" y="360"/>
                </a:cubicBezTo>
                <a:cubicBezTo>
                  <a:pt x="61" y="183"/>
                  <a:pt x="61" y="183"/>
                  <a:pt x="61" y="183"/>
                </a:cubicBezTo>
                <a:cubicBezTo>
                  <a:pt x="0" y="183"/>
                  <a:pt x="0" y="183"/>
                  <a:pt x="0" y="183"/>
                </a:cubicBezTo>
                <a:cubicBezTo>
                  <a:pt x="0" y="125"/>
                  <a:pt x="0" y="125"/>
                  <a:pt x="0" y="125"/>
                </a:cubicBezTo>
                <a:cubicBezTo>
                  <a:pt x="61" y="125"/>
                  <a:pt x="61" y="125"/>
                  <a:pt x="61" y="125"/>
                </a:cubicBezTo>
                <a:cubicBezTo>
                  <a:pt x="61" y="90"/>
                  <a:pt x="61" y="90"/>
                  <a:pt x="61" y="90"/>
                </a:cubicBezTo>
                <a:cubicBezTo>
                  <a:pt x="61" y="40"/>
                  <a:pt x="95" y="0"/>
                  <a:pt x="143" y="0"/>
                </a:cubicBezTo>
                <a:cubicBezTo>
                  <a:pt x="200" y="0"/>
                  <a:pt x="200" y="0"/>
                  <a:pt x="200" y="0"/>
                </a:cubicBezTo>
                <a:lnTo>
                  <a:pt x="200" y="62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233D6B"/>
            </a:solidFill>
          </a:ln>
        </p:spPr>
        <p:txBody>
          <a:bodyPr vert="horz" wrap="square" lIns="243785" tIns="121892" rIns="243785" bIns="121892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Raleway Light"/>
            </a:endParaRPr>
          </a:p>
        </p:txBody>
      </p:sp>
      <p:sp>
        <p:nvSpPr>
          <p:cNvPr id="45" name="Freeform 22">
            <a:extLst>
              <a:ext uri="{FF2B5EF4-FFF2-40B4-BE49-F238E27FC236}">
                <a16:creationId xmlns:a16="http://schemas.microsoft.com/office/drawing/2014/main" id="{89095EDA-A9EA-47ED-BA4A-34515982C695}"/>
              </a:ext>
            </a:extLst>
          </p:cNvPr>
          <p:cNvSpPr>
            <a:spLocks noEditPoints="1"/>
          </p:cNvSpPr>
          <p:nvPr/>
        </p:nvSpPr>
        <p:spPr bwMode="auto">
          <a:xfrm>
            <a:off x="5445536" y="15324091"/>
            <a:ext cx="595434" cy="538655"/>
          </a:xfrm>
          <a:custGeom>
            <a:avLst/>
            <a:gdLst>
              <a:gd name="T0" fmla="*/ 164 w 204"/>
              <a:gd name="T1" fmla="*/ 0 h 204"/>
              <a:gd name="T2" fmla="*/ 39 w 204"/>
              <a:gd name="T3" fmla="*/ 0 h 204"/>
              <a:gd name="T4" fmla="*/ 0 w 204"/>
              <a:gd name="T5" fmla="*/ 39 h 204"/>
              <a:gd name="T6" fmla="*/ 0 w 204"/>
              <a:gd name="T7" fmla="*/ 81 h 204"/>
              <a:gd name="T8" fmla="*/ 0 w 204"/>
              <a:gd name="T9" fmla="*/ 164 h 204"/>
              <a:gd name="T10" fmla="*/ 39 w 204"/>
              <a:gd name="T11" fmla="*/ 204 h 204"/>
              <a:gd name="T12" fmla="*/ 164 w 204"/>
              <a:gd name="T13" fmla="*/ 204 h 204"/>
              <a:gd name="T14" fmla="*/ 204 w 204"/>
              <a:gd name="T15" fmla="*/ 164 h 204"/>
              <a:gd name="T16" fmla="*/ 204 w 204"/>
              <a:gd name="T17" fmla="*/ 81 h 204"/>
              <a:gd name="T18" fmla="*/ 204 w 204"/>
              <a:gd name="T19" fmla="*/ 39 h 204"/>
              <a:gd name="T20" fmla="*/ 164 w 204"/>
              <a:gd name="T21" fmla="*/ 0 h 204"/>
              <a:gd name="T22" fmla="*/ 176 w 204"/>
              <a:gd name="T23" fmla="*/ 23 h 204"/>
              <a:gd name="T24" fmla="*/ 180 w 204"/>
              <a:gd name="T25" fmla="*/ 23 h 204"/>
              <a:gd name="T26" fmla="*/ 180 w 204"/>
              <a:gd name="T27" fmla="*/ 28 h 204"/>
              <a:gd name="T28" fmla="*/ 180 w 204"/>
              <a:gd name="T29" fmla="*/ 58 h 204"/>
              <a:gd name="T30" fmla="*/ 146 w 204"/>
              <a:gd name="T31" fmla="*/ 58 h 204"/>
              <a:gd name="T32" fmla="*/ 146 w 204"/>
              <a:gd name="T33" fmla="*/ 24 h 204"/>
              <a:gd name="T34" fmla="*/ 176 w 204"/>
              <a:gd name="T35" fmla="*/ 23 h 204"/>
              <a:gd name="T36" fmla="*/ 73 w 204"/>
              <a:gd name="T37" fmla="*/ 81 h 204"/>
              <a:gd name="T38" fmla="*/ 102 w 204"/>
              <a:gd name="T39" fmla="*/ 66 h 204"/>
              <a:gd name="T40" fmla="*/ 131 w 204"/>
              <a:gd name="T41" fmla="*/ 81 h 204"/>
              <a:gd name="T42" fmla="*/ 138 w 204"/>
              <a:gd name="T43" fmla="*/ 102 h 204"/>
              <a:gd name="T44" fmla="*/ 102 w 204"/>
              <a:gd name="T45" fmla="*/ 138 h 204"/>
              <a:gd name="T46" fmla="*/ 66 w 204"/>
              <a:gd name="T47" fmla="*/ 102 h 204"/>
              <a:gd name="T48" fmla="*/ 73 w 204"/>
              <a:gd name="T49" fmla="*/ 81 h 204"/>
              <a:gd name="T50" fmla="*/ 184 w 204"/>
              <a:gd name="T51" fmla="*/ 164 h 204"/>
              <a:gd name="T52" fmla="*/ 164 w 204"/>
              <a:gd name="T53" fmla="*/ 184 h 204"/>
              <a:gd name="T54" fmla="*/ 39 w 204"/>
              <a:gd name="T55" fmla="*/ 184 h 204"/>
              <a:gd name="T56" fmla="*/ 20 w 204"/>
              <a:gd name="T57" fmla="*/ 164 h 204"/>
              <a:gd name="T58" fmla="*/ 20 w 204"/>
              <a:gd name="T59" fmla="*/ 81 h 204"/>
              <a:gd name="T60" fmla="*/ 50 w 204"/>
              <a:gd name="T61" fmla="*/ 81 h 204"/>
              <a:gd name="T62" fmla="*/ 46 w 204"/>
              <a:gd name="T63" fmla="*/ 102 h 204"/>
              <a:gd name="T64" fmla="*/ 102 w 204"/>
              <a:gd name="T65" fmla="*/ 158 h 204"/>
              <a:gd name="T66" fmla="*/ 157 w 204"/>
              <a:gd name="T67" fmla="*/ 102 h 204"/>
              <a:gd name="T68" fmla="*/ 153 w 204"/>
              <a:gd name="T69" fmla="*/ 81 h 204"/>
              <a:gd name="T70" fmla="*/ 184 w 204"/>
              <a:gd name="T71" fmla="*/ 81 h 204"/>
              <a:gd name="T72" fmla="*/ 184 w 204"/>
              <a:gd name="T73" fmla="*/ 164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04" h="204">
                <a:moveTo>
                  <a:pt x="164" y="0"/>
                </a:moveTo>
                <a:cubicBezTo>
                  <a:pt x="39" y="0"/>
                  <a:pt x="39" y="0"/>
                  <a:pt x="39" y="0"/>
                </a:cubicBezTo>
                <a:cubicBezTo>
                  <a:pt x="17" y="0"/>
                  <a:pt x="0" y="18"/>
                  <a:pt x="0" y="39"/>
                </a:cubicBezTo>
                <a:cubicBezTo>
                  <a:pt x="0" y="81"/>
                  <a:pt x="0" y="81"/>
                  <a:pt x="0" y="81"/>
                </a:cubicBezTo>
                <a:cubicBezTo>
                  <a:pt x="0" y="164"/>
                  <a:pt x="0" y="164"/>
                  <a:pt x="0" y="164"/>
                </a:cubicBezTo>
                <a:cubicBezTo>
                  <a:pt x="0" y="186"/>
                  <a:pt x="17" y="204"/>
                  <a:pt x="39" y="204"/>
                </a:cubicBezTo>
                <a:cubicBezTo>
                  <a:pt x="164" y="204"/>
                  <a:pt x="164" y="204"/>
                  <a:pt x="164" y="204"/>
                </a:cubicBezTo>
                <a:cubicBezTo>
                  <a:pt x="186" y="204"/>
                  <a:pt x="204" y="186"/>
                  <a:pt x="204" y="164"/>
                </a:cubicBezTo>
                <a:cubicBezTo>
                  <a:pt x="204" y="81"/>
                  <a:pt x="204" y="81"/>
                  <a:pt x="204" y="81"/>
                </a:cubicBezTo>
                <a:cubicBezTo>
                  <a:pt x="204" y="39"/>
                  <a:pt x="204" y="39"/>
                  <a:pt x="204" y="39"/>
                </a:cubicBezTo>
                <a:cubicBezTo>
                  <a:pt x="204" y="18"/>
                  <a:pt x="186" y="0"/>
                  <a:pt x="164" y="0"/>
                </a:cubicBezTo>
                <a:close/>
                <a:moveTo>
                  <a:pt x="176" y="23"/>
                </a:moveTo>
                <a:cubicBezTo>
                  <a:pt x="180" y="23"/>
                  <a:pt x="180" y="23"/>
                  <a:pt x="180" y="23"/>
                </a:cubicBezTo>
                <a:cubicBezTo>
                  <a:pt x="180" y="28"/>
                  <a:pt x="180" y="28"/>
                  <a:pt x="180" y="28"/>
                </a:cubicBezTo>
                <a:cubicBezTo>
                  <a:pt x="180" y="58"/>
                  <a:pt x="180" y="58"/>
                  <a:pt x="180" y="58"/>
                </a:cubicBezTo>
                <a:cubicBezTo>
                  <a:pt x="146" y="58"/>
                  <a:pt x="146" y="58"/>
                  <a:pt x="146" y="58"/>
                </a:cubicBezTo>
                <a:cubicBezTo>
                  <a:pt x="146" y="24"/>
                  <a:pt x="146" y="24"/>
                  <a:pt x="146" y="24"/>
                </a:cubicBezTo>
                <a:lnTo>
                  <a:pt x="176" y="23"/>
                </a:lnTo>
                <a:close/>
                <a:moveTo>
                  <a:pt x="73" y="81"/>
                </a:moveTo>
                <a:cubicBezTo>
                  <a:pt x="79" y="72"/>
                  <a:pt x="90" y="66"/>
                  <a:pt x="102" y="66"/>
                </a:cubicBezTo>
                <a:cubicBezTo>
                  <a:pt x="114" y="66"/>
                  <a:pt x="124" y="72"/>
                  <a:pt x="131" y="81"/>
                </a:cubicBezTo>
                <a:cubicBezTo>
                  <a:pt x="135" y="87"/>
                  <a:pt x="138" y="94"/>
                  <a:pt x="138" y="102"/>
                </a:cubicBezTo>
                <a:cubicBezTo>
                  <a:pt x="138" y="122"/>
                  <a:pt x="121" y="138"/>
                  <a:pt x="102" y="138"/>
                </a:cubicBezTo>
                <a:cubicBezTo>
                  <a:pt x="82" y="138"/>
                  <a:pt x="66" y="122"/>
                  <a:pt x="66" y="102"/>
                </a:cubicBezTo>
                <a:cubicBezTo>
                  <a:pt x="66" y="94"/>
                  <a:pt x="68" y="87"/>
                  <a:pt x="73" y="81"/>
                </a:cubicBezTo>
                <a:close/>
                <a:moveTo>
                  <a:pt x="184" y="164"/>
                </a:moveTo>
                <a:cubicBezTo>
                  <a:pt x="184" y="175"/>
                  <a:pt x="175" y="184"/>
                  <a:pt x="164" y="184"/>
                </a:cubicBezTo>
                <a:cubicBezTo>
                  <a:pt x="39" y="184"/>
                  <a:pt x="39" y="184"/>
                  <a:pt x="39" y="184"/>
                </a:cubicBezTo>
                <a:cubicBezTo>
                  <a:pt x="28" y="184"/>
                  <a:pt x="20" y="175"/>
                  <a:pt x="20" y="164"/>
                </a:cubicBezTo>
                <a:cubicBezTo>
                  <a:pt x="20" y="81"/>
                  <a:pt x="20" y="81"/>
                  <a:pt x="20" y="81"/>
                </a:cubicBezTo>
                <a:cubicBezTo>
                  <a:pt x="50" y="81"/>
                  <a:pt x="50" y="81"/>
                  <a:pt x="50" y="81"/>
                </a:cubicBezTo>
                <a:cubicBezTo>
                  <a:pt x="47" y="87"/>
                  <a:pt x="46" y="95"/>
                  <a:pt x="46" y="102"/>
                </a:cubicBezTo>
                <a:cubicBezTo>
                  <a:pt x="46" y="133"/>
                  <a:pt x="71" y="158"/>
                  <a:pt x="102" y="158"/>
                </a:cubicBezTo>
                <a:cubicBezTo>
                  <a:pt x="132" y="158"/>
                  <a:pt x="157" y="133"/>
                  <a:pt x="157" y="102"/>
                </a:cubicBezTo>
                <a:cubicBezTo>
                  <a:pt x="157" y="95"/>
                  <a:pt x="156" y="87"/>
                  <a:pt x="153" y="81"/>
                </a:cubicBezTo>
                <a:cubicBezTo>
                  <a:pt x="184" y="81"/>
                  <a:pt x="184" y="81"/>
                  <a:pt x="184" y="81"/>
                </a:cubicBezTo>
                <a:lnTo>
                  <a:pt x="184" y="164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rgbClr val="810D58"/>
            </a:solidFill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82843" tIns="91422" rIns="182843" bIns="91422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latin typeface="Raleway Light"/>
            </a:endParaRP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158E3863-2560-4701-8270-0F62961D12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591" y="15302826"/>
            <a:ext cx="563759" cy="563759"/>
          </a:xfrm>
          <a:prstGeom prst="rect">
            <a:avLst/>
          </a:prstGeom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1BFCBA5-9BE8-4995-9DAB-7DDFC06370A2}"/>
              </a:ext>
            </a:extLst>
          </p:cNvPr>
          <p:cNvSpPr txBox="1"/>
          <p:nvPr/>
        </p:nvSpPr>
        <p:spPr>
          <a:xfrm>
            <a:off x="366193" y="40903817"/>
            <a:ext cx="1483418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  <a:p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Alaggia, R., &amp; Wang, S. (2020). “I never told anyone until the #metoo movement”: What can we learn from sexual abuse and sexual assault disclosures made through social media?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Child Abuse and Neglect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103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104312. https://doi.org/10.1016/j.chiabu.2019.104312</a:t>
            </a:r>
          </a:p>
          <a:p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Braun, V., &amp; Clarke, V. (2006). Using thematic analysis in psychology.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Qualitative Research in Psychology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(2), 77–101. https://doi.org/10.1191/1478088706qp063oa</a:t>
            </a:r>
          </a:p>
          <a:p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Fox, K., &amp; Diehm, J. (2017, November 9). #MeToo’s global moment: The anatomy of a viral campaign.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CNN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https://edition.cnn.com/2017/11/09/world/metoo-hashtag-global-movement/index.html</a:t>
            </a:r>
          </a:p>
          <a:p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Hill, S., &amp; Marshall, T. C. (2018). Beliefs about sexual assault in India and Britain are explained by attitudes toward women and hostile sexism.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Sex Roles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421–430. https://doi.org/10.1007/s11199-017-0880-6</a:t>
            </a:r>
          </a:p>
          <a:p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Milano, A. [@Alyssa_Milano]. (2017, October 15).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you've been sexually harassed or assaulted write 'me too' as a reply to this tweet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[Tweet]. Twitter. https://twitter.com/Alyssa_Milano/status/919659438700670976</a:t>
            </a:r>
          </a:p>
          <a:p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Office for National Statistics - Crime Survey for England and Wales. (2018).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 22: Who victims aged 16 to 59 told about rape or assault by penetration (including attempts) experienced since age 16, by sex of victim, year ending March 2017 CSEW 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[Table]. https://www.ons.gov.uk/peoplepopulationandcommunity/crimeandjustice/datasets/sexualoffencesappendixtables</a:t>
            </a:r>
          </a:p>
          <a:p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Office for National Statistics - Crime Survey for England and Wales. (2020).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 20: Who adults who experienced sexual abuse before the age of 16 told about the abuse or who found out, by type of sexual abuse, year ending March 2019 CSEW 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[Table]. https://www.ons.gov.uk/peoplepopulationandcommunity/crimeandjustice/datasets/childsexualabuseappendixtables</a:t>
            </a:r>
            <a:endParaRPr lang="en-GB" sz="105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DB598B3-1635-44D5-8041-6567875D2DBF}"/>
              </a:ext>
            </a:extLst>
          </p:cNvPr>
          <p:cNvSpPr txBox="1"/>
          <p:nvPr/>
        </p:nvSpPr>
        <p:spPr>
          <a:xfrm>
            <a:off x="15551362" y="40906784"/>
            <a:ext cx="14341059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Palermo, T., Bleck, J., &amp; Peterman, A. (2014). Tip of the iceberg: Reporting and gender-based violence in developing countries.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American Journal of Epidemiology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179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(5), 602–612. https://doi.org/10.1093/aje/kwt295</a:t>
            </a:r>
          </a:p>
          <a:p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Reddit logo 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[Image]. (2017). Imgur. https://i.imgur.com/ws2kAA0.png.</a:t>
            </a:r>
          </a:p>
          <a:p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Sayej, N. (2017, December 1). Alyssa Milano on the #MeToo Movement: “We’re not going to stand for it any more.”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Guardian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https://www.theguardian.com/culture/2017/dec/01/alyssa-milano-mee-too-sexual-harassment-abuse</a:t>
            </a:r>
          </a:p>
          <a:p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Sorensen, T. (2011).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Alyssa Milano 2011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[Image]. Wikimedia. https://commons.wikimedia.org/wiki/File:Alyssa_Milano_2011.jpg</a:t>
            </a:r>
          </a:p>
          <a:p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Starkey, J. C., Koerber, A., Sternadori, M., &amp; Pitchford, B. (2019). #MeToo goes global: Media framing of silence breakers in four national settings.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Journal of Communication Inquiry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(4), 437–461. https://doi.org/10.1177/0196859919865254</a:t>
            </a:r>
          </a:p>
          <a:p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Strauss Swanson, C., &amp; Szymanski, D. M. (2020). From pain to power: An exploration of activism, the #MeToo Movement, and healing from sexual assault trauma.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Journal of Counseling Psychology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Advance online publication. https://doi.org/10.1037/cou0000429</a:t>
            </a:r>
          </a:p>
          <a:p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Suarez, E., &amp; Gadalla, T. M. (2010). Stop blaming the victim: A meta-analysis on rape myths.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Journal of Interpersonal Violence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(11), 2010–2035. https://doi.org/10.1177/0886260509354503</a:t>
            </a:r>
          </a:p>
          <a:p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UofG MVLS [@UofGMVLS]. (2020). 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UofG MVLS logo 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[Image]. Twitter</a:t>
            </a:r>
            <a:r>
              <a:rPr lang="en-GB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https://twitter.com/uofgmvls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505CE6C-5909-450A-AB32-D3B599661F4D}"/>
              </a:ext>
            </a:extLst>
          </p:cNvPr>
          <p:cNvCxnSpPr>
            <a:cxnSpLocks/>
          </p:cNvCxnSpPr>
          <p:nvPr/>
        </p:nvCxnSpPr>
        <p:spPr>
          <a:xfrm flipV="1">
            <a:off x="-1" y="40841972"/>
            <a:ext cx="30272390" cy="2715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EXAMPLE 1. AUDIO.mp3" descr="EXAMPLE 1. AUDIO.mp3">
            <a:hlinkClick r:id="" action="ppaction://media"/>
            <a:extLst>
              <a:ext uri="{FF2B5EF4-FFF2-40B4-BE49-F238E27FC236}">
                <a16:creationId xmlns:a16="http://schemas.microsoft.com/office/drawing/2014/main" id="{58E48FCD-F0B2-02B3-EBAF-87F1305120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730413" y="209946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81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448"/>
    </mc:Choice>
    <mc:Fallback xmlns="">
      <p:transition spd="slow" advTm="298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99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5" grpId="0" animBg="1"/>
      <p:bldP spid="37" grpId="0" animBg="1"/>
      <p:bldP spid="4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7710</TotalTime>
  <Words>2037</Words>
  <Application>Microsoft Macintosh PowerPoint</Application>
  <PresentationFormat>Custom</PresentationFormat>
  <Paragraphs>98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Raleway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Morrison</dc:creator>
  <cp:lastModifiedBy>Jack Melson</cp:lastModifiedBy>
  <cp:revision>338</cp:revision>
  <dcterms:created xsi:type="dcterms:W3CDTF">2019-04-03T04:48:47Z</dcterms:created>
  <dcterms:modified xsi:type="dcterms:W3CDTF">2022-07-20T18:50:22Z</dcterms:modified>
</cp:coreProperties>
</file>