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lsa Frew (student)" initials="AF(" lastIdx="2" clrIdx="0">
    <p:extLst>
      <p:ext uri="{19B8F6BF-5375-455C-9EA6-DF929625EA0E}">
        <p15:presenceInfo xmlns:p15="http://schemas.microsoft.com/office/powerpoint/2012/main" userId="Ailsa Frew (studen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CCFF"/>
    <a:srgbClr val="9966FF"/>
    <a:srgbClr val="FF5050"/>
    <a:srgbClr val="6666FF"/>
    <a:srgbClr val="FF00FF"/>
    <a:srgbClr val="CC66FF"/>
    <a:srgbClr val="FF0066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920" autoAdjust="0"/>
  </p:normalViewPr>
  <p:slideViewPr>
    <p:cSldViewPr snapToGrid="0">
      <p:cViewPr>
        <p:scale>
          <a:sx n="40" d="100"/>
          <a:sy n="40" d="100"/>
        </p:scale>
        <p:origin x="82" y="-53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pPr>
            <a:r>
              <a:rPr lang="en-GB" sz="4000" dirty="0">
                <a:solidFill>
                  <a:srgbClr val="0070C0"/>
                </a:solidFill>
              </a:rPr>
              <a:t>Graph 1.</a:t>
            </a:r>
          </a:p>
          <a:p>
            <a:pPr>
              <a:defRPr>
                <a:solidFill>
                  <a:schemeClr val="accent4"/>
                </a:solidFill>
              </a:defRPr>
            </a:pPr>
            <a:r>
              <a:rPr lang="en-GB" sz="3600" dirty="0">
                <a:solidFill>
                  <a:srgbClr val="0070C0"/>
                </a:solidFill>
              </a:rPr>
              <a:t>Significant Odds-Ratios reported in studies</a:t>
            </a:r>
          </a:p>
        </c:rich>
      </c:tx>
      <c:layout>
        <c:manualLayout>
          <c:xMode val="edge"/>
          <c:yMode val="edge"/>
          <c:x val="0.16417662307792119"/>
          <c:y val="1.90160154960109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50" baseline="0">
              <a:solidFill>
                <a:schemeClr val="accent4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113166297677372E-2"/>
          <c:y val="9.7509325363051166E-2"/>
          <c:w val="0.92814169496953147"/>
          <c:h val="0.783808487941035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Odds Ratio</c:v>
                </c:pt>
              </c:strCache>
            </c:strRef>
          </c:tx>
          <c:spPr>
            <a:solidFill>
              <a:schemeClr val="accent5">
                <a:shade val="65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Howard et al. (2011)</c:v>
                </c:pt>
                <c:pt idx="1">
                  <c:v>Akram et al. (2020)</c:v>
                </c:pt>
                <c:pt idx="2">
                  <c:v>Coker et al. (2017)</c:v>
                </c:pt>
                <c:pt idx="3">
                  <c:v>Pinheiro et al. (2008)</c:v>
                </c:pt>
                <c:pt idx="4">
                  <c:v>Mauri et al. (2012)</c:v>
                </c:pt>
                <c:pt idx="5">
                  <c:v>Tavares et al. (2012)</c:v>
                </c:pt>
                <c:pt idx="6">
                  <c:v>Do et al. (2013)</c:v>
                </c:pt>
                <c:pt idx="7">
                  <c:v>Weng et al. (2016)</c:v>
                </c:pt>
                <c:pt idx="8">
                  <c:v>Weng et al. (2016)</c:v>
                </c:pt>
                <c:pt idx="9">
                  <c:v>Kammerer et al. (2009)</c:v>
                </c:pt>
                <c:pt idx="10">
                  <c:v>Pinheiro et al. (2008)</c:v>
                </c:pt>
                <c:pt idx="11">
                  <c:v>Do et al. (2013)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1.96</c:v>
                </c:pt>
                <c:pt idx="1">
                  <c:v>1.97</c:v>
                </c:pt>
                <c:pt idx="2">
                  <c:v>6.9</c:v>
                </c:pt>
                <c:pt idx="3">
                  <c:v>8</c:v>
                </c:pt>
                <c:pt idx="4">
                  <c:v>11.45</c:v>
                </c:pt>
                <c:pt idx="5">
                  <c:v>12.57</c:v>
                </c:pt>
                <c:pt idx="6">
                  <c:v>14.45</c:v>
                </c:pt>
                <c:pt idx="7">
                  <c:v>20.27</c:v>
                </c:pt>
                <c:pt idx="8">
                  <c:v>21.72</c:v>
                </c:pt>
                <c:pt idx="9">
                  <c:v>22.54</c:v>
                </c:pt>
                <c:pt idx="10">
                  <c:v>38.07</c:v>
                </c:pt>
                <c:pt idx="11">
                  <c:v>42.2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70-43B1-B47C-3066CCA2CD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Howard et al. (2011)</c:v>
                </c:pt>
                <c:pt idx="1">
                  <c:v>Akram et al. (2020)</c:v>
                </c:pt>
                <c:pt idx="2">
                  <c:v>Coker et al. (2017)</c:v>
                </c:pt>
                <c:pt idx="3">
                  <c:v>Pinheiro et al. (2008)</c:v>
                </c:pt>
                <c:pt idx="4">
                  <c:v>Mauri et al. (2012)</c:v>
                </c:pt>
                <c:pt idx="5">
                  <c:v>Tavares et al. (2012)</c:v>
                </c:pt>
                <c:pt idx="6">
                  <c:v>Do et al. (2013)</c:v>
                </c:pt>
                <c:pt idx="7">
                  <c:v>Weng et al. (2016)</c:v>
                </c:pt>
                <c:pt idx="8">
                  <c:v>Weng et al. (2016)</c:v>
                </c:pt>
                <c:pt idx="9">
                  <c:v>Kammerer et al. (2009)</c:v>
                </c:pt>
                <c:pt idx="10">
                  <c:v>Pinheiro et al. (2008)</c:v>
                </c:pt>
                <c:pt idx="11">
                  <c:v>Do et al. (2013)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D870-43B1-B47C-3066CCA2CD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5">
                <a:tint val="65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Howard et al. (2011)</c:v>
                </c:pt>
                <c:pt idx="1">
                  <c:v>Akram et al. (2020)</c:v>
                </c:pt>
                <c:pt idx="2">
                  <c:v>Coker et al. (2017)</c:v>
                </c:pt>
                <c:pt idx="3">
                  <c:v>Pinheiro et al. (2008)</c:v>
                </c:pt>
                <c:pt idx="4">
                  <c:v>Mauri et al. (2012)</c:v>
                </c:pt>
                <c:pt idx="5">
                  <c:v>Tavares et al. (2012)</c:v>
                </c:pt>
                <c:pt idx="6">
                  <c:v>Do et al. (2013)</c:v>
                </c:pt>
                <c:pt idx="7">
                  <c:v>Weng et al. (2016)</c:v>
                </c:pt>
                <c:pt idx="8">
                  <c:v>Weng et al. (2016)</c:v>
                </c:pt>
                <c:pt idx="9">
                  <c:v>Kammerer et al. (2009)</c:v>
                </c:pt>
                <c:pt idx="10">
                  <c:v>Pinheiro et al. (2008)</c:v>
                </c:pt>
                <c:pt idx="11">
                  <c:v>Do et al. (2013)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D870-43B1-B47C-3066CCA2CD9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94954479"/>
        <c:axId val="336224639"/>
      </c:barChart>
      <c:catAx>
        <c:axId val="194954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224639"/>
        <c:crosses val="autoZero"/>
        <c:auto val="1"/>
        <c:lblAlgn val="ctr"/>
        <c:lblOffset val="100"/>
        <c:noMultiLvlLbl val="0"/>
      </c:catAx>
      <c:valAx>
        <c:axId val="336224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F99FF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95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52756604087313441"/>
          <c:y val="0.93199821385365578"/>
          <c:w val="7.782715597008262E-2"/>
          <c:h val="2.37916813519290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02C31-D483-404E-9DEB-0C317E634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2" y="7005156"/>
            <a:ext cx="22706410" cy="14902051"/>
          </a:xfrm>
        </p:spPr>
        <p:txBody>
          <a:bodyPr anchor="b"/>
          <a:lstStyle>
            <a:lvl1pPr algn="ctr">
              <a:defRPr sz="148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647296-6802-43D4-9807-E81D3B91E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319" indent="0" algn="ctr">
              <a:buNone/>
              <a:defRPr sz="4966"/>
            </a:lvl2pPr>
            <a:lvl3pPr marL="2270638" indent="0" algn="ctr">
              <a:buNone/>
              <a:defRPr sz="4470"/>
            </a:lvl3pPr>
            <a:lvl4pPr marL="3405957" indent="0" algn="ctr">
              <a:buNone/>
              <a:defRPr sz="3973"/>
            </a:lvl4pPr>
            <a:lvl5pPr marL="4541276" indent="0" algn="ctr">
              <a:buNone/>
              <a:defRPr sz="3973"/>
            </a:lvl5pPr>
            <a:lvl6pPr marL="5676595" indent="0" algn="ctr">
              <a:buNone/>
              <a:defRPr sz="3973"/>
            </a:lvl6pPr>
            <a:lvl7pPr marL="6811914" indent="0" algn="ctr">
              <a:buNone/>
              <a:defRPr sz="3973"/>
            </a:lvl7pPr>
            <a:lvl8pPr marL="7947233" indent="0" algn="ctr">
              <a:buNone/>
              <a:defRPr sz="3973"/>
            </a:lvl8pPr>
            <a:lvl9pPr marL="9082552" indent="0" algn="ctr">
              <a:buNone/>
              <a:defRPr sz="3973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07C-AEC4-4DA8-B689-9BD4004A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63CD6-738F-4B93-B144-D255F0B54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536DB-ED9B-4696-81CD-A33E082C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63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0CE92-62BE-40FB-B6C0-C5D63B3A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28AEC-57DD-46E4-9EE4-9BE341785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A3A28-15C6-4AB2-939D-4A690EBCB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09FD6-B0FB-4245-9978-712728B6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52B93-3DE0-4A48-9442-45EA2715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25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F9A463-4879-4B7A-A0D9-77F68B06D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5699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A1AD6-2159-4DEC-98EF-85BA5F3F6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421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61758-26B9-4567-96D1-F6AD2A80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33166-A973-4DA6-A90F-6453D448E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6DAA9-67A1-4660-A042-95C74747A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1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576A3-FBBA-4B66-8704-11D3B3810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014EF-DB81-45E4-B4F6-5C3F86BB1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7174-5A79-481F-91F5-272E51381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5EA7D-41A4-473D-B3C2-4A4FE6E8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597A6-EB05-4DFD-8202-36B82122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2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44B5F-F12B-4CEE-96E0-86336EAA7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653" y="10671222"/>
            <a:ext cx="26112371" cy="17805173"/>
          </a:xfrm>
        </p:spPr>
        <p:txBody>
          <a:bodyPr anchor="b"/>
          <a:lstStyle>
            <a:lvl1pPr>
              <a:defRPr sz="148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D3FF9-4904-4AB2-90BC-2AA1C0E8F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653" y="28644839"/>
            <a:ext cx="26112371" cy="9363320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1pPr>
            <a:lvl2pPr marL="1135319" indent="0">
              <a:buNone/>
              <a:defRPr sz="4966">
                <a:solidFill>
                  <a:schemeClr val="tx1">
                    <a:tint val="75000"/>
                  </a:schemeClr>
                </a:solidFill>
              </a:defRPr>
            </a:lvl2pPr>
            <a:lvl3pPr marL="2270638" indent="0">
              <a:buNone/>
              <a:defRPr sz="4470">
                <a:solidFill>
                  <a:schemeClr val="tx1">
                    <a:tint val="75000"/>
                  </a:schemeClr>
                </a:solidFill>
              </a:defRPr>
            </a:lvl3pPr>
            <a:lvl4pPr marL="3405957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4pPr>
            <a:lvl5pPr marL="4541276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5pPr>
            <a:lvl6pPr marL="5676595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6pPr>
            <a:lvl7pPr marL="6811914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7pPr>
            <a:lvl8pPr marL="7947233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8pPr>
            <a:lvl9pPr marL="9082552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F6B9B-6657-4611-AA3A-7AF266692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A735F-DE75-49F2-97AF-B4556FE7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3E0DE-F571-420C-867E-DF8D2025B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2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F16D-C778-49BA-8A1D-12F58F417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636CB-414D-442E-A12C-C74242C89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67E9B-9601-427A-A4D2-AFE1474F7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4302-73FD-4A84-9DEA-7FF3BAA25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D58A6-335C-4ECE-AC3C-23B6E52F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E4E8B2-4DB3-43B5-BDA6-89CBE22DA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31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B0516-F8C9-43A2-ACA4-D1DDC06A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2278907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0ADDF-B856-4A0A-A8FF-494D4EB03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5" y="10492870"/>
            <a:ext cx="12807833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487B2-EE19-416A-AA96-7973EA842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5" y="15635264"/>
            <a:ext cx="12807833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D9B0B-0D7C-4AA9-A359-148FA1F39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6827" y="10492870"/>
            <a:ext cx="12870909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D85B25-C208-40D5-AA78-30C1DCB6B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7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1311F0-6F7C-4E69-BB9F-A30F8641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A36E2-D02B-4C40-97BF-BAE5E14E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B65FB1-D99A-4BE7-BB2F-80EB95459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18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D98DF-A6E5-4160-89F2-6FDFCECE1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B8923B-6FD1-47CD-BE59-0B656AA8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00867-7660-4B9C-BEEC-4B7CFA6B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F59BC-9E63-45B5-8CD0-141E9E611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64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17359-A6FC-4ADF-A177-F83B53B6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94796D-033C-44F2-A037-257A3433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573E4-D92F-4FA6-A47C-2C41C877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3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3E4FA-41E1-435C-9C84-7437CE9F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6" y="2853584"/>
            <a:ext cx="9764543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14AA9-8BB1-4AD5-A169-095DC2F8A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0909" y="6162952"/>
            <a:ext cx="15326827" cy="30418415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4BD34-BE63-433E-89CB-0CEE83ADD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6" y="12841129"/>
            <a:ext cx="9764543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EEBC7-4F21-41DB-AEBE-FEEB33C1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F54B9-56A5-4097-8292-6804E6A3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55213-3495-46E1-80A5-5B4911FF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A58FE-E78E-4F7A-B385-CE09E4489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6" y="2853584"/>
            <a:ext cx="9764543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4ECE34-088B-48A2-A761-E7E81887FC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0909" y="6162952"/>
            <a:ext cx="15326827" cy="30418415"/>
          </a:xfrm>
        </p:spPr>
        <p:txBody>
          <a:bodyPr/>
          <a:lstStyle>
            <a:lvl1pPr marL="0" indent="0">
              <a:buNone/>
              <a:defRPr sz="7946"/>
            </a:lvl1pPr>
            <a:lvl2pPr marL="1135319" indent="0">
              <a:buNone/>
              <a:defRPr sz="6953"/>
            </a:lvl2pPr>
            <a:lvl3pPr marL="2270638" indent="0">
              <a:buNone/>
              <a:defRPr sz="5960"/>
            </a:lvl3pPr>
            <a:lvl4pPr marL="3405957" indent="0">
              <a:buNone/>
              <a:defRPr sz="4966"/>
            </a:lvl4pPr>
            <a:lvl5pPr marL="4541276" indent="0">
              <a:buNone/>
              <a:defRPr sz="4966"/>
            </a:lvl5pPr>
            <a:lvl6pPr marL="5676595" indent="0">
              <a:buNone/>
              <a:defRPr sz="4966"/>
            </a:lvl6pPr>
            <a:lvl7pPr marL="6811914" indent="0">
              <a:buNone/>
              <a:defRPr sz="4966"/>
            </a:lvl7pPr>
            <a:lvl8pPr marL="7947233" indent="0">
              <a:buNone/>
              <a:defRPr sz="4966"/>
            </a:lvl8pPr>
            <a:lvl9pPr marL="9082552" indent="0">
              <a:buNone/>
              <a:defRPr sz="4966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DA8A5-6BD0-4B22-9FDA-9B8D1A51E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6" y="12841129"/>
            <a:ext cx="9764543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96AAE-1F39-42C0-96AE-50F58B5B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CFF7A-5A8F-4E88-BBCA-B66BC1190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29A28-6C68-4BC0-9ED7-58163F3D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6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FD5676-4829-4248-A84A-E0A1A3758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421" y="2278907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A20AE-B5D3-4DC9-96D8-A334BEECA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DC7A0-0E29-4819-9A34-422CE8B64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421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83B8D-F741-486D-8C76-C14825FF70B1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641A2-C568-4E6B-809D-04C29E5D8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665" y="39672750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F1A9-01AA-4C6B-AE79-08E57AD10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1869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22A9-2A1D-4CB9-A1FB-D89D173643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59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270638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60" indent="-567660" algn="l" defTabSz="2270638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979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298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617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5108936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6244255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7379574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8514893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650212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1pPr>
      <a:lvl2pPr marL="1135319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2pPr>
      <a:lvl3pPr marL="2270638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3pPr>
      <a:lvl4pPr marL="3405957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4541276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5676595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6811914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7947233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082552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4.svg"/><Relationship Id="rId39" Type="http://schemas.openxmlformats.org/officeDocument/2006/relationships/image" Target="../media/image37.svg"/><Relationship Id="rId21" Type="http://schemas.openxmlformats.org/officeDocument/2006/relationships/image" Target="../media/image20.svg"/><Relationship Id="rId34" Type="http://schemas.openxmlformats.org/officeDocument/2006/relationships/image" Target="../media/image32.svg"/><Relationship Id="rId42" Type="http://schemas.openxmlformats.org/officeDocument/2006/relationships/image" Target="../media/image40.png"/><Relationship Id="rId47" Type="http://schemas.openxmlformats.org/officeDocument/2006/relationships/image" Target="../media/image45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chart" Target="../charts/chart1.xml"/><Relationship Id="rId32" Type="http://schemas.openxmlformats.org/officeDocument/2006/relationships/image" Target="../media/image30.svg"/><Relationship Id="rId37" Type="http://schemas.openxmlformats.org/officeDocument/2006/relationships/image" Target="../media/image35.jpeg"/><Relationship Id="rId40" Type="http://schemas.openxmlformats.org/officeDocument/2006/relationships/image" Target="../media/image38.png"/><Relationship Id="rId45" Type="http://schemas.openxmlformats.org/officeDocument/2006/relationships/image" Target="../media/image43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6.svg"/><Relationship Id="rId36" Type="http://schemas.openxmlformats.org/officeDocument/2006/relationships/image" Target="../media/image3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5.png"/><Relationship Id="rId30" Type="http://schemas.openxmlformats.org/officeDocument/2006/relationships/image" Target="../media/image28.svg"/><Relationship Id="rId35" Type="http://schemas.openxmlformats.org/officeDocument/2006/relationships/image" Target="../media/image33.png"/><Relationship Id="rId43" Type="http://schemas.openxmlformats.org/officeDocument/2006/relationships/image" Target="../media/image41.svg"/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0" Type="http://schemas.openxmlformats.org/officeDocument/2006/relationships/image" Target="../media/image19.png"/><Relationship Id="rId41" Type="http://schemas.openxmlformats.org/officeDocument/2006/relationships/image" Target="../media/image3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DA67D7DE-223F-4D7C-B2D9-C4D6E1A70E1A}"/>
              </a:ext>
            </a:extLst>
          </p:cNvPr>
          <p:cNvSpPr/>
          <p:nvPr/>
        </p:nvSpPr>
        <p:spPr>
          <a:xfrm>
            <a:off x="0" y="33675324"/>
            <a:ext cx="30275213" cy="9128439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CF9CC42-43C3-4B68-8795-E8AAA967E295}"/>
              </a:ext>
            </a:extLst>
          </p:cNvPr>
          <p:cNvSpPr/>
          <p:nvPr/>
        </p:nvSpPr>
        <p:spPr>
          <a:xfrm>
            <a:off x="0" y="11850325"/>
            <a:ext cx="30275213" cy="9551556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739547-BF3F-41AB-A72A-FD5F4BF0E7A5}"/>
              </a:ext>
            </a:extLst>
          </p:cNvPr>
          <p:cNvSpPr/>
          <p:nvPr/>
        </p:nvSpPr>
        <p:spPr>
          <a:xfrm>
            <a:off x="0" y="9852096"/>
            <a:ext cx="30275213" cy="2056750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D6DE66-CF44-4638-8085-91E85AA68E6C}"/>
              </a:ext>
            </a:extLst>
          </p:cNvPr>
          <p:cNvSpPr/>
          <p:nvPr/>
        </p:nvSpPr>
        <p:spPr>
          <a:xfrm>
            <a:off x="0" y="21412112"/>
            <a:ext cx="30275213" cy="12281564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7EC90B-72D1-433B-BF49-8990C8FE1D92}"/>
              </a:ext>
            </a:extLst>
          </p:cNvPr>
          <p:cNvSpPr/>
          <p:nvPr/>
        </p:nvSpPr>
        <p:spPr>
          <a:xfrm>
            <a:off x="0" y="3921317"/>
            <a:ext cx="30275213" cy="5985723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F4C4CC-EFC5-4DD7-BBE7-4E661FA33ABA}"/>
              </a:ext>
            </a:extLst>
          </p:cNvPr>
          <p:cNvSpPr/>
          <p:nvPr/>
        </p:nvSpPr>
        <p:spPr>
          <a:xfrm>
            <a:off x="0" y="0"/>
            <a:ext cx="30275213" cy="392131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0" name="Star: 32 Points 19">
            <a:extLst>
              <a:ext uri="{FF2B5EF4-FFF2-40B4-BE49-F238E27FC236}">
                <a16:creationId xmlns:a16="http://schemas.microsoft.com/office/drawing/2014/main" id="{47908478-C694-4664-A91C-677225EA3207}"/>
              </a:ext>
            </a:extLst>
          </p:cNvPr>
          <p:cNvSpPr/>
          <p:nvPr/>
        </p:nvSpPr>
        <p:spPr>
          <a:xfrm>
            <a:off x="4543074" y="24161828"/>
            <a:ext cx="5762840" cy="2061231"/>
          </a:xfrm>
          <a:prstGeom prst="star32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2" name="Arrow: Down 191">
            <a:extLst>
              <a:ext uri="{FF2B5EF4-FFF2-40B4-BE49-F238E27FC236}">
                <a16:creationId xmlns:a16="http://schemas.microsoft.com/office/drawing/2014/main" id="{C923B8AE-6D7A-4A5A-B10F-755008832B3A}"/>
              </a:ext>
            </a:extLst>
          </p:cNvPr>
          <p:cNvSpPr/>
          <p:nvPr/>
        </p:nvSpPr>
        <p:spPr>
          <a:xfrm rot="16200000">
            <a:off x="19856559" y="17656875"/>
            <a:ext cx="462568" cy="90419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117" name="Arrow: Down 116">
            <a:extLst>
              <a:ext uri="{FF2B5EF4-FFF2-40B4-BE49-F238E27FC236}">
                <a16:creationId xmlns:a16="http://schemas.microsoft.com/office/drawing/2014/main" id="{18F2EF0A-CD17-4294-9848-F2BD4DDBE629}"/>
              </a:ext>
            </a:extLst>
          </p:cNvPr>
          <p:cNvSpPr/>
          <p:nvPr/>
        </p:nvSpPr>
        <p:spPr>
          <a:xfrm rot="16200000">
            <a:off x="20629628" y="14500842"/>
            <a:ext cx="431671" cy="1515238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121" name="Arrow: Down 120">
            <a:extLst>
              <a:ext uri="{FF2B5EF4-FFF2-40B4-BE49-F238E27FC236}">
                <a16:creationId xmlns:a16="http://schemas.microsoft.com/office/drawing/2014/main" id="{DDB9732D-735C-461B-A11E-6C7191D599D0}"/>
              </a:ext>
            </a:extLst>
          </p:cNvPr>
          <p:cNvSpPr/>
          <p:nvPr/>
        </p:nvSpPr>
        <p:spPr>
          <a:xfrm rot="3121978">
            <a:off x="20971969" y="13236174"/>
            <a:ext cx="457354" cy="18862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119" name="Arrow: Down 118">
            <a:extLst>
              <a:ext uri="{FF2B5EF4-FFF2-40B4-BE49-F238E27FC236}">
                <a16:creationId xmlns:a16="http://schemas.microsoft.com/office/drawing/2014/main" id="{350C69D4-DC30-46FD-B94E-8225973A37B9}"/>
              </a:ext>
            </a:extLst>
          </p:cNvPr>
          <p:cNvSpPr/>
          <p:nvPr/>
        </p:nvSpPr>
        <p:spPr>
          <a:xfrm>
            <a:off x="16284297" y="13564588"/>
            <a:ext cx="564424" cy="1165398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113" name="Arrow: Down 112">
            <a:extLst>
              <a:ext uri="{FF2B5EF4-FFF2-40B4-BE49-F238E27FC236}">
                <a16:creationId xmlns:a16="http://schemas.microsoft.com/office/drawing/2014/main" id="{54AF34C5-4CF6-49B5-913A-B036F7337521}"/>
              </a:ext>
            </a:extLst>
          </p:cNvPr>
          <p:cNvSpPr/>
          <p:nvPr/>
        </p:nvSpPr>
        <p:spPr>
          <a:xfrm>
            <a:off x="16201342" y="18809295"/>
            <a:ext cx="574261" cy="1337717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111" name="Arrow: Down 110">
            <a:extLst>
              <a:ext uri="{FF2B5EF4-FFF2-40B4-BE49-F238E27FC236}">
                <a16:creationId xmlns:a16="http://schemas.microsoft.com/office/drawing/2014/main" id="{1302ECB8-9EE5-4712-9359-A5FCF7E13EA0}"/>
              </a:ext>
            </a:extLst>
          </p:cNvPr>
          <p:cNvSpPr/>
          <p:nvPr/>
        </p:nvSpPr>
        <p:spPr>
          <a:xfrm>
            <a:off x="16284298" y="16095876"/>
            <a:ext cx="520070" cy="1406231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" panose="020B06040201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3C20A7-8D4E-485D-A572-2F79E525B8AC}"/>
              </a:ext>
            </a:extLst>
          </p:cNvPr>
          <p:cNvSpPr txBox="1"/>
          <p:nvPr/>
        </p:nvSpPr>
        <p:spPr>
          <a:xfrm>
            <a:off x="1010107" y="100999"/>
            <a:ext cx="28089761" cy="484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The relationship between postnatal depression (PND) and suicidal ideation and behaviour in mothers during the postnatal period: a systematic review.</a:t>
            </a:r>
            <a:r>
              <a:rPr lang="en-GB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 </a:t>
            </a:r>
          </a:p>
          <a:p>
            <a:endParaRPr lang="en-GB" dirty="0">
              <a:latin typeface="Abadi" panose="020B0604020104020204" pitchFamily="34" charset="0"/>
            </a:endParaRPr>
          </a:p>
        </p:txBody>
      </p:sp>
      <p:pic>
        <p:nvPicPr>
          <p:cNvPr id="2" name="Graphic 1" descr="Europe">
            <a:extLst>
              <a:ext uri="{FF2B5EF4-FFF2-40B4-BE49-F238E27FC236}">
                <a16:creationId xmlns:a16="http://schemas.microsoft.com/office/drawing/2014/main" id="{7CD4C1F3-E50D-490F-8BDC-0DE89C722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535769">
            <a:off x="13441981" y="6488708"/>
            <a:ext cx="1835801" cy="1835801"/>
          </a:xfrm>
          <a:prstGeom prst="rect">
            <a:avLst/>
          </a:prstGeom>
        </p:spPr>
      </p:pic>
      <p:pic>
        <p:nvPicPr>
          <p:cNvPr id="6" name="Graphic 5" descr="Woman with baby">
            <a:extLst>
              <a:ext uri="{FF2B5EF4-FFF2-40B4-BE49-F238E27FC236}">
                <a16:creationId xmlns:a16="http://schemas.microsoft.com/office/drawing/2014/main" id="{7B8A3511-4E2F-4DC4-A361-161CC7403F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659198" y="4419867"/>
            <a:ext cx="1369842" cy="1369842"/>
          </a:xfrm>
          <a:prstGeom prst="rect">
            <a:avLst/>
          </a:prstGeom>
        </p:spPr>
      </p:pic>
      <p:pic>
        <p:nvPicPr>
          <p:cNvPr id="13" name="Graphic 12" descr="Badge 1">
            <a:extLst>
              <a:ext uri="{FF2B5EF4-FFF2-40B4-BE49-F238E27FC236}">
                <a16:creationId xmlns:a16="http://schemas.microsoft.com/office/drawing/2014/main" id="{3F226091-947C-4E2B-8E74-BD4B63B125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0065" y="6147806"/>
            <a:ext cx="1132266" cy="1132266"/>
          </a:xfrm>
          <a:prstGeom prst="rect">
            <a:avLst/>
          </a:prstGeom>
        </p:spPr>
      </p:pic>
      <p:pic>
        <p:nvPicPr>
          <p:cNvPr id="15" name="Graphic 14" descr="Badge">
            <a:extLst>
              <a:ext uri="{FF2B5EF4-FFF2-40B4-BE49-F238E27FC236}">
                <a16:creationId xmlns:a16="http://schemas.microsoft.com/office/drawing/2014/main" id="{48242EB8-A745-49E2-A154-FFA666B6F57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4244" y="8077179"/>
            <a:ext cx="1215003" cy="1215003"/>
          </a:xfrm>
          <a:prstGeom prst="rect">
            <a:avLst/>
          </a:prstGeom>
        </p:spPr>
      </p:pic>
      <p:pic>
        <p:nvPicPr>
          <p:cNvPr id="19" name="Graphic 18" descr="Statistics">
            <a:extLst>
              <a:ext uri="{FF2B5EF4-FFF2-40B4-BE49-F238E27FC236}">
                <a16:creationId xmlns:a16="http://schemas.microsoft.com/office/drawing/2014/main" id="{F31139BA-24B8-41F6-BD39-AD88D9BD490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79423" y="6132635"/>
            <a:ext cx="1132266" cy="1132266"/>
          </a:xfrm>
          <a:prstGeom prst="rect">
            <a:avLst/>
          </a:prstGeom>
        </p:spPr>
      </p:pic>
      <p:pic>
        <p:nvPicPr>
          <p:cNvPr id="21" name="Graphic 20" descr="Periodic Graph">
            <a:extLst>
              <a:ext uri="{FF2B5EF4-FFF2-40B4-BE49-F238E27FC236}">
                <a16:creationId xmlns:a16="http://schemas.microsoft.com/office/drawing/2014/main" id="{A7866583-6A2A-4656-94C4-628C0D9FB05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710518" y="8159916"/>
            <a:ext cx="1132266" cy="113226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44499C3-01ED-4245-8B53-559ADFDBEA48}"/>
              </a:ext>
            </a:extLst>
          </p:cNvPr>
          <p:cNvSpPr txBox="1"/>
          <p:nvPr/>
        </p:nvSpPr>
        <p:spPr>
          <a:xfrm>
            <a:off x="10710831" y="5852866"/>
            <a:ext cx="2870381" cy="1323439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rgbClr val="0070C0"/>
                </a:solidFill>
                <a:latin typeface="Abadi" panose="020B0604020104020204" pitchFamily="34" charset="0"/>
              </a:rPr>
              <a:t>WHY?</a:t>
            </a:r>
          </a:p>
        </p:txBody>
      </p:sp>
      <p:pic>
        <p:nvPicPr>
          <p:cNvPr id="26" name="Graphic 25" descr="Crying face with solid fill">
            <a:extLst>
              <a:ext uri="{FF2B5EF4-FFF2-40B4-BE49-F238E27FC236}">
                <a16:creationId xmlns:a16="http://schemas.microsoft.com/office/drawing/2014/main" id="{119791B9-86F0-4DEE-A4D0-2F5A9DA4977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3685009" y="5782159"/>
            <a:ext cx="1349744" cy="134974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038C9D3-781C-4D4E-ABFE-E8033C009E72}"/>
              </a:ext>
            </a:extLst>
          </p:cNvPr>
          <p:cNvSpPr txBox="1"/>
          <p:nvPr/>
        </p:nvSpPr>
        <p:spPr>
          <a:xfrm>
            <a:off x="15660914" y="4520059"/>
            <a:ext cx="141832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ysClr val="windowText" lastClr="000000"/>
                </a:solidFill>
                <a:latin typeface="Abadi" panose="020B0604020104020204" pitchFamily="34" charset="0"/>
              </a:rPr>
              <a:t>Leading cause of maternal deaths</a:t>
            </a:r>
          </a:p>
          <a:p>
            <a:r>
              <a:rPr lang="en-GB" sz="1800" dirty="0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Howard et al., 2011; Bodnar-</a:t>
            </a:r>
            <a:r>
              <a:rPr lang="en-GB" sz="1800" dirty="0" err="1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Deren</a:t>
            </a:r>
            <a:r>
              <a:rPr lang="en-GB" sz="1800" dirty="0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 et al., 2016; WHO, 2008</a:t>
            </a:r>
            <a:r>
              <a:rPr lang="en-GB" sz="1800" dirty="0">
                <a:solidFill>
                  <a:sysClr val="windowText" lastClr="000000"/>
                </a:solidFill>
                <a:latin typeface="Abadi" panose="020B0604020104020204" pitchFamily="34" charset="0"/>
              </a:rPr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B4D4D1-FAA3-4BE5-9D49-5A53DD772566}"/>
              </a:ext>
            </a:extLst>
          </p:cNvPr>
          <p:cNvSpPr txBox="1"/>
          <p:nvPr/>
        </p:nvSpPr>
        <p:spPr>
          <a:xfrm>
            <a:off x="15660914" y="5890349"/>
            <a:ext cx="1443726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ysClr val="windowText" lastClr="000000"/>
                </a:solidFill>
                <a:latin typeface="Abadi" panose="020B0604020104020204" pitchFamily="34" charset="0"/>
              </a:rPr>
              <a:t>Frequently cited risk factor </a:t>
            </a:r>
            <a:r>
              <a:rPr lang="en-GB" sz="1800" dirty="0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Tavarez et al., 2012; Conner et al., 2019; Garman et al., 2019</a:t>
            </a:r>
            <a:endParaRPr lang="en-GB" dirty="0">
              <a:solidFill>
                <a:sysClr val="windowText" lastClr="000000"/>
              </a:solidFill>
              <a:latin typeface="Abadi" panose="020B06040201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1190C4-2D6E-4E29-B61F-E1FC57187EEF}"/>
              </a:ext>
            </a:extLst>
          </p:cNvPr>
          <p:cNvSpPr txBox="1"/>
          <p:nvPr/>
        </p:nvSpPr>
        <p:spPr>
          <a:xfrm>
            <a:off x="15586317" y="7057439"/>
            <a:ext cx="14218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ysClr val="windowText" lastClr="000000"/>
                </a:solidFill>
                <a:latin typeface="Abadi" panose="020B0604020104020204" pitchFamily="34" charset="0"/>
              </a:rPr>
              <a:t>Global public health concern </a:t>
            </a:r>
            <a:r>
              <a:rPr lang="en-GB" sz="1800" dirty="0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WHO, 2008; WHO 2014; WHO; 2018</a:t>
            </a:r>
            <a:endParaRPr lang="en-GB" dirty="0">
              <a:solidFill>
                <a:sysClr val="windowText" lastClr="000000"/>
              </a:solidFill>
              <a:latin typeface="Abadi" panose="020B06040201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801A5F5-C394-405A-818D-54D9CD1DFB67}"/>
              </a:ext>
            </a:extLst>
          </p:cNvPr>
          <p:cNvSpPr txBox="1"/>
          <p:nvPr/>
        </p:nvSpPr>
        <p:spPr>
          <a:xfrm>
            <a:off x="2955759" y="6300221"/>
            <a:ext cx="5916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What is the risk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BECDF6-646B-473F-8700-51B3A6E36189}"/>
              </a:ext>
            </a:extLst>
          </p:cNvPr>
          <p:cNvSpPr txBox="1"/>
          <p:nvPr/>
        </p:nvSpPr>
        <p:spPr>
          <a:xfrm>
            <a:off x="2954517" y="8137203"/>
            <a:ext cx="75667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What else is involved</a:t>
            </a:r>
          </a:p>
        </p:txBody>
      </p:sp>
      <p:pic>
        <p:nvPicPr>
          <p:cNvPr id="41" name="Graphic 40" descr="Business Growth">
            <a:extLst>
              <a:ext uri="{FF2B5EF4-FFF2-40B4-BE49-F238E27FC236}">
                <a16:creationId xmlns:a16="http://schemas.microsoft.com/office/drawing/2014/main" id="{DC0ED8E4-941D-49CB-885B-9AB5609B85F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3731235" y="8189395"/>
            <a:ext cx="1448918" cy="1448918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D3262B2C-BE79-4407-8AE8-7B9C997CCF7B}"/>
              </a:ext>
            </a:extLst>
          </p:cNvPr>
          <p:cNvSpPr txBox="1"/>
          <p:nvPr/>
        </p:nvSpPr>
        <p:spPr>
          <a:xfrm>
            <a:off x="15584257" y="7993981"/>
            <a:ext cx="14017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ysClr val="windowText" lastClr="000000"/>
                </a:solidFill>
                <a:latin typeface="Abadi" panose="020B0604020104020204" pitchFamily="34" charset="0"/>
              </a:rPr>
              <a:t>The nature and extent of the relationship remains unclear </a:t>
            </a:r>
            <a:r>
              <a:rPr lang="en-GB" sz="1800" dirty="0">
                <a:solidFill>
                  <a:sysClr val="windowText" lastClr="00000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</a:rPr>
              <a:t>Garman et al., 2019; Howard et al., 2011</a:t>
            </a:r>
            <a:endParaRPr lang="en-GB" dirty="0">
              <a:solidFill>
                <a:sysClr val="windowText" lastClr="000000"/>
              </a:solidFill>
              <a:latin typeface="Abadi" panose="020B06040201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87B09EA-7C50-4E02-BEE7-086E695FF8A9}"/>
              </a:ext>
            </a:extLst>
          </p:cNvPr>
          <p:cNvSpPr txBox="1"/>
          <p:nvPr/>
        </p:nvSpPr>
        <p:spPr>
          <a:xfrm>
            <a:off x="2360735" y="9727970"/>
            <a:ext cx="50609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Methods</a:t>
            </a:r>
            <a:r>
              <a:rPr lang="en-GB" sz="9600" b="1" dirty="0">
                <a:latin typeface="Abadi" panose="020B0604020104020204" pitchFamily="34" charset="0"/>
              </a:rPr>
              <a:t> </a:t>
            </a:r>
          </a:p>
        </p:txBody>
      </p:sp>
      <p:pic>
        <p:nvPicPr>
          <p:cNvPr id="49" name="Graphic 48" descr="Binoculars">
            <a:extLst>
              <a:ext uri="{FF2B5EF4-FFF2-40B4-BE49-F238E27FC236}">
                <a16:creationId xmlns:a16="http://schemas.microsoft.com/office/drawing/2014/main" id="{C791CB3F-5DEE-4F68-BD31-FE6CDF11ABD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60332" y="11229102"/>
            <a:ext cx="1135846" cy="1135846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60E434C1-7B31-40EC-A779-6FEF3D4F2082}"/>
              </a:ext>
            </a:extLst>
          </p:cNvPr>
          <p:cNvSpPr txBox="1"/>
          <p:nvPr/>
        </p:nvSpPr>
        <p:spPr>
          <a:xfrm>
            <a:off x="1840061" y="11277173"/>
            <a:ext cx="8140019" cy="115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Search and selection </a:t>
            </a:r>
          </a:p>
        </p:txBody>
      </p:sp>
      <p:pic>
        <p:nvPicPr>
          <p:cNvPr id="68" name="Graphic 67" descr="Search Inventory">
            <a:extLst>
              <a:ext uri="{FF2B5EF4-FFF2-40B4-BE49-F238E27FC236}">
                <a16:creationId xmlns:a16="http://schemas.microsoft.com/office/drawing/2014/main" id="{29863CFB-314B-4401-B169-E739045A524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70065" y="13783859"/>
            <a:ext cx="1326126" cy="1326126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DC523293-C2E7-41E1-8F3E-6B3C6F99351D}"/>
              </a:ext>
            </a:extLst>
          </p:cNvPr>
          <p:cNvSpPr txBox="1"/>
          <p:nvPr/>
        </p:nvSpPr>
        <p:spPr>
          <a:xfrm>
            <a:off x="1830580" y="13797758"/>
            <a:ext cx="9364503" cy="1770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Databases: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GB" sz="3600" dirty="0">
                <a:solidFill>
                  <a:schemeClr val="accent5">
                    <a:lumMod val="75000"/>
                  </a:schemeClr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PsycINFO; MEDLINE; EMBASE; CINAHL</a:t>
            </a:r>
            <a:endParaRPr lang="en-GB" sz="3600" dirty="0">
              <a:solidFill>
                <a:schemeClr val="accent5">
                  <a:lumMod val="7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73" name="Graphic 72" descr="List">
            <a:extLst>
              <a:ext uri="{FF2B5EF4-FFF2-40B4-BE49-F238E27FC236}">
                <a16:creationId xmlns:a16="http://schemas.microsoft.com/office/drawing/2014/main" id="{4A713551-A447-4D4D-AEF2-411F34772E93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94130" y="15551523"/>
            <a:ext cx="1314101" cy="1314101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F6874E21-978D-4BBF-A0D4-78DAF50DED0B}"/>
              </a:ext>
            </a:extLst>
          </p:cNvPr>
          <p:cNvSpPr txBox="1"/>
          <p:nvPr/>
        </p:nvSpPr>
        <p:spPr>
          <a:xfrm>
            <a:off x="1840061" y="15540825"/>
            <a:ext cx="58732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Reference lists 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87AF39D9-8DE7-44E5-B83A-AC5145B12CE2}"/>
              </a:ext>
            </a:extLst>
          </p:cNvPr>
          <p:cNvSpPr/>
          <p:nvPr/>
        </p:nvSpPr>
        <p:spPr>
          <a:xfrm>
            <a:off x="12754482" y="12910737"/>
            <a:ext cx="7496358" cy="6172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1143</a:t>
            </a:r>
            <a:r>
              <a:rPr lang="en-US" altLang="en-US" sz="4000" b="1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returned from databases 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D93FDB8E-3F80-4F00-B4DD-B6ADF9827D03}"/>
              </a:ext>
            </a:extLst>
          </p:cNvPr>
          <p:cNvSpPr/>
          <p:nvPr/>
        </p:nvSpPr>
        <p:spPr>
          <a:xfrm>
            <a:off x="21265272" y="12912457"/>
            <a:ext cx="8039948" cy="7615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</a:rPr>
              <a:t>1 returned from reference lists</a:t>
            </a: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54A0FC41-3009-4651-B778-85E1BCDB2507}"/>
              </a:ext>
            </a:extLst>
          </p:cNvPr>
          <p:cNvSpPr/>
          <p:nvPr/>
        </p:nvSpPr>
        <p:spPr>
          <a:xfrm>
            <a:off x="12683735" y="14745949"/>
            <a:ext cx="7914066" cy="130960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000" b="1" dirty="0">
                <a:solidFill>
                  <a:schemeClr val="tx1"/>
                </a:solidFill>
                <a:latin typeface="Abadi" panose="020B0604020104020204" pitchFamily="34" charset="0"/>
              </a:rPr>
              <a:t>919</a:t>
            </a:r>
            <a:r>
              <a:rPr kumimoji="0" lang="en-GB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</a:rPr>
              <a:t> total articles after duplicates removed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7B2CB810-24F1-436B-8549-08BE52744727}"/>
              </a:ext>
            </a:extLst>
          </p:cNvPr>
          <p:cNvSpPr/>
          <p:nvPr/>
        </p:nvSpPr>
        <p:spPr>
          <a:xfrm>
            <a:off x="12683734" y="17518070"/>
            <a:ext cx="6952011" cy="133771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 full-text articles assessed for eligibility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6007AC9F-0C3C-4A36-B9B3-DC31BC362968}"/>
              </a:ext>
            </a:extLst>
          </p:cNvPr>
          <p:cNvSpPr/>
          <p:nvPr/>
        </p:nvSpPr>
        <p:spPr>
          <a:xfrm>
            <a:off x="20583820" y="16373193"/>
            <a:ext cx="9586913" cy="32274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 full-text articles excluded</a:t>
            </a:r>
            <a:r>
              <a:rPr kumimoji="0" lang="en-GB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included under 18s in sample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3200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were q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ualitative analysis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3200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f</a:t>
            </a: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ailed to measure current suicidality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used a self-harm item used as measurement of suicidality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AC55CC37-E0CC-4196-BBBD-89036E20EA08}"/>
              </a:ext>
            </a:extLst>
          </p:cNvPr>
          <p:cNvSpPr/>
          <p:nvPr/>
        </p:nvSpPr>
        <p:spPr>
          <a:xfrm>
            <a:off x="12813846" y="20177849"/>
            <a:ext cx="11714455" cy="73796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 studies included in qualitative synthesis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7CE987E9-F0FA-44FB-B771-E652BE176D2A}"/>
              </a:ext>
            </a:extLst>
          </p:cNvPr>
          <p:cNvSpPr txBox="1"/>
          <p:nvPr/>
        </p:nvSpPr>
        <p:spPr>
          <a:xfrm>
            <a:off x="12809060" y="10521174"/>
            <a:ext cx="16225403" cy="1771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Figure 1.</a:t>
            </a:r>
          </a:p>
          <a:p>
            <a:pPr algn="ctr"/>
            <a:r>
              <a:rPr lang="en-GB" sz="691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Flow diagram of selection process 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4AF0158-9DD6-4CA2-9D35-597DE5F1FC46}"/>
              </a:ext>
            </a:extLst>
          </p:cNvPr>
          <p:cNvSpPr txBox="1"/>
          <p:nvPr/>
        </p:nvSpPr>
        <p:spPr>
          <a:xfrm>
            <a:off x="4366440" y="21694590"/>
            <a:ext cx="55517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Results </a:t>
            </a:r>
          </a:p>
        </p:txBody>
      </p:sp>
      <p:graphicFrame>
        <p:nvGraphicFramePr>
          <p:cNvPr id="134" name="Chart 133">
            <a:extLst>
              <a:ext uri="{FF2B5EF4-FFF2-40B4-BE49-F238E27FC236}">
                <a16:creationId xmlns:a16="http://schemas.microsoft.com/office/drawing/2014/main" id="{400DE0F8-08AD-4E6C-A8A4-EF91601818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729549"/>
              </p:ext>
            </p:extLst>
          </p:nvPr>
        </p:nvGraphicFramePr>
        <p:xfrm>
          <a:off x="16804367" y="22079152"/>
          <a:ext cx="13286916" cy="11813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4"/>
          </a:graphicData>
        </a:graphic>
      </p:graphicFrame>
      <p:pic>
        <p:nvPicPr>
          <p:cNvPr id="144" name="Graphic 143" descr="Supply And Demand">
            <a:extLst>
              <a:ext uri="{FF2B5EF4-FFF2-40B4-BE49-F238E27FC236}">
                <a16:creationId xmlns:a16="http://schemas.microsoft.com/office/drawing/2014/main" id="{F8B0E576-01B6-409F-BBE0-FBBED8510F4F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05405" y="28884853"/>
            <a:ext cx="1304278" cy="1304278"/>
          </a:xfrm>
          <a:prstGeom prst="rect">
            <a:avLst/>
          </a:prstGeom>
        </p:spPr>
      </p:pic>
      <p:pic>
        <p:nvPicPr>
          <p:cNvPr id="150" name="Graphic 149" descr="Transfer">
            <a:extLst>
              <a:ext uri="{FF2B5EF4-FFF2-40B4-BE49-F238E27FC236}">
                <a16:creationId xmlns:a16="http://schemas.microsoft.com/office/drawing/2014/main" id="{7E3B668F-FACF-4D75-81D4-1D25B4D2A0E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363947" y="25962563"/>
            <a:ext cx="1060491" cy="1060491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04DACF22-C197-4FD4-91C4-F4385A249FBC}"/>
              </a:ext>
            </a:extLst>
          </p:cNvPr>
          <p:cNvSpPr txBox="1"/>
          <p:nvPr/>
        </p:nvSpPr>
        <p:spPr>
          <a:xfrm>
            <a:off x="1754445" y="25951784"/>
            <a:ext cx="12146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Significant variation across studies 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8DA6AB7-833A-4FD7-9E91-039932ECEB9C}"/>
              </a:ext>
            </a:extLst>
          </p:cNvPr>
          <p:cNvSpPr txBox="1"/>
          <p:nvPr/>
        </p:nvSpPr>
        <p:spPr>
          <a:xfrm>
            <a:off x="1602331" y="28829816"/>
            <a:ext cx="152052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Only 6 studies had good control of confounders </a:t>
            </a:r>
          </a:p>
          <a:p>
            <a:r>
              <a:rPr lang="en-GB" sz="1800" dirty="0">
                <a:latin typeface="Abadi" panose="020B0604020104020204" pitchFamily="34" charset="0"/>
              </a:rPr>
              <a:t>Weng et al., 2016; Howard et al., 2011; Dewing et al., 2013; Do et al., 2013; Mauri et al., 2012; Pinheiro et al., 2008 </a:t>
            </a:r>
          </a:p>
        </p:txBody>
      </p:sp>
      <p:pic>
        <p:nvPicPr>
          <p:cNvPr id="160" name="Graphic 159" descr="History">
            <a:extLst>
              <a:ext uri="{FF2B5EF4-FFF2-40B4-BE49-F238E27FC236}">
                <a16:creationId xmlns:a16="http://schemas.microsoft.com/office/drawing/2014/main" id="{9B8A14A7-B984-46C4-8EF4-B70D2CA7A4D2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83930" y="32013114"/>
            <a:ext cx="913534" cy="913534"/>
          </a:xfrm>
          <a:prstGeom prst="rect">
            <a:avLst/>
          </a:prstGeom>
        </p:spPr>
      </p:pic>
      <p:sp>
        <p:nvSpPr>
          <p:cNvPr id="162" name="TextBox 161">
            <a:extLst>
              <a:ext uri="{FF2B5EF4-FFF2-40B4-BE49-F238E27FC236}">
                <a16:creationId xmlns:a16="http://schemas.microsoft.com/office/drawing/2014/main" id="{27E1754E-54D9-44AC-ACF2-BF2C4D55A0F4}"/>
              </a:ext>
            </a:extLst>
          </p:cNvPr>
          <p:cNvSpPr txBox="1"/>
          <p:nvPr/>
        </p:nvSpPr>
        <p:spPr>
          <a:xfrm>
            <a:off x="163428" y="31162310"/>
            <a:ext cx="11031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C00000"/>
                </a:solidFill>
                <a:latin typeface="Abadi" panose="020B0604020104020204" pitchFamily="34" charset="0"/>
              </a:rPr>
              <a:t>Characteristics of depression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0C8CE451-2193-4605-B428-46BB4CF3DAE5}"/>
              </a:ext>
            </a:extLst>
          </p:cNvPr>
          <p:cNvSpPr txBox="1"/>
          <p:nvPr/>
        </p:nvSpPr>
        <p:spPr>
          <a:xfrm>
            <a:off x="1079014" y="31943386"/>
            <a:ext cx="4317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History </a:t>
            </a:r>
            <a:r>
              <a:rPr lang="en-GB" sz="1800" dirty="0">
                <a:latin typeface="Abadi" panose="020B0604020104020204" pitchFamily="34" charset="0"/>
              </a:rPr>
              <a:t>Do et al., 2013; Martini et al., 2019; Weng et al., 2016; Pinheiro et al., 2008; </a:t>
            </a:r>
            <a:r>
              <a:rPr lang="en-GB" sz="1800" dirty="0" err="1">
                <a:latin typeface="Abadi" panose="020B0604020104020204" pitchFamily="34" charset="0"/>
              </a:rPr>
              <a:t>Kettunen</a:t>
            </a:r>
            <a:r>
              <a:rPr lang="en-GB" sz="1800" dirty="0">
                <a:latin typeface="Abadi" panose="020B0604020104020204" pitchFamily="34" charset="0"/>
              </a:rPr>
              <a:t> et al., 2008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81D35F74-BDD3-4494-B098-E508B4C36FF2}"/>
              </a:ext>
            </a:extLst>
          </p:cNvPr>
          <p:cNvSpPr txBox="1"/>
          <p:nvPr/>
        </p:nvSpPr>
        <p:spPr>
          <a:xfrm>
            <a:off x="9772842" y="31171698"/>
            <a:ext cx="11031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C00000"/>
                </a:solidFill>
                <a:latin typeface="Abadi" panose="020B0604020104020204" pitchFamily="34" charset="0"/>
              </a:rPr>
              <a:t>Third variables</a:t>
            </a:r>
          </a:p>
        </p:txBody>
      </p:sp>
      <p:pic>
        <p:nvPicPr>
          <p:cNvPr id="178" name="Graphic 177" descr="User network">
            <a:extLst>
              <a:ext uri="{FF2B5EF4-FFF2-40B4-BE49-F238E27FC236}">
                <a16:creationId xmlns:a16="http://schemas.microsoft.com/office/drawing/2014/main" id="{F93E2496-4F4A-437B-8C6A-B7F4F5327B9F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9904279" y="31875682"/>
            <a:ext cx="1162543" cy="1162543"/>
          </a:xfrm>
          <a:prstGeom prst="rect">
            <a:avLst/>
          </a:prstGeom>
        </p:spPr>
      </p:pic>
      <p:sp>
        <p:nvSpPr>
          <p:cNvPr id="179" name="TextBox 178">
            <a:extLst>
              <a:ext uri="{FF2B5EF4-FFF2-40B4-BE49-F238E27FC236}">
                <a16:creationId xmlns:a16="http://schemas.microsoft.com/office/drawing/2014/main" id="{AFFA1546-9BCD-4A1A-A525-8F10286B03AE}"/>
              </a:ext>
            </a:extLst>
          </p:cNvPr>
          <p:cNvSpPr txBox="1"/>
          <p:nvPr/>
        </p:nvSpPr>
        <p:spPr>
          <a:xfrm>
            <a:off x="11088753" y="31962463"/>
            <a:ext cx="6733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Several identified 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FC9A8B00-6304-4E2E-9D35-11D40F8C1544}"/>
              </a:ext>
            </a:extLst>
          </p:cNvPr>
          <p:cNvSpPr txBox="1"/>
          <p:nvPr/>
        </p:nvSpPr>
        <p:spPr>
          <a:xfrm>
            <a:off x="1720527" y="33751603"/>
            <a:ext cx="189943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Implications and Conclusions</a:t>
            </a:r>
          </a:p>
        </p:txBody>
      </p:sp>
      <p:pic>
        <p:nvPicPr>
          <p:cNvPr id="17" name="Graphic 16" descr="Reflection">
            <a:extLst>
              <a:ext uri="{FF2B5EF4-FFF2-40B4-BE49-F238E27FC236}">
                <a16:creationId xmlns:a16="http://schemas.microsoft.com/office/drawing/2014/main" id="{EF314622-DC20-4D48-97B3-CE2245A24E4C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305113" y="36484445"/>
            <a:ext cx="937324" cy="937324"/>
          </a:xfrm>
          <a:prstGeom prst="rect">
            <a:avLst/>
          </a:prstGeom>
        </p:spPr>
      </p:pic>
      <p:sp>
        <p:nvSpPr>
          <p:cNvPr id="182" name="TextBox 181">
            <a:extLst>
              <a:ext uri="{FF2B5EF4-FFF2-40B4-BE49-F238E27FC236}">
                <a16:creationId xmlns:a16="http://schemas.microsoft.com/office/drawing/2014/main" id="{9C81CC45-F299-4FB5-9046-382F40CBFF65}"/>
              </a:ext>
            </a:extLst>
          </p:cNvPr>
          <p:cNvSpPr txBox="1"/>
          <p:nvPr/>
        </p:nvSpPr>
        <p:spPr>
          <a:xfrm>
            <a:off x="1679423" y="35169332"/>
            <a:ext cx="24590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More research is needed</a:t>
            </a:r>
          </a:p>
        </p:txBody>
      </p:sp>
      <p:pic>
        <p:nvPicPr>
          <p:cNvPr id="186" name="Graphic 185" descr="Business Growth">
            <a:extLst>
              <a:ext uri="{FF2B5EF4-FFF2-40B4-BE49-F238E27FC236}">
                <a16:creationId xmlns:a16="http://schemas.microsoft.com/office/drawing/2014/main" id="{570B0B33-F526-4620-8B6F-1CFA334457FA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261900" y="37813538"/>
            <a:ext cx="1015663" cy="1015663"/>
          </a:xfrm>
          <a:prstGeom prst="rect">
            <a:avLst/>
          </a:prstGeom>
        </p:spPr>
      </p:pic>
      <p:sp>
        <p:nvSpPr>
          <p:cNvPr id="188" name="TextBox 187">
            <a:extLst>
              <a:ext uri="{FF2B5EF4-FFF2-40B4-BE49-F238E27FC236}">
                <a16:creationId xmlns:a16="http://schemas.microsoft.com/office/drawing/2014/main" id="{39284B4E-5953-4EDB-874E-FAC8B4DCC6F9}"/>
              </a:ext>
            </a:extLst>
          </p:cNvPr>
          <p:cNvSpPr txBox="1"/>
          <p:nvPr/>
        </p:nvSpPr>
        <p:spPr>
          <a:xfrm>
            <a:off x="1596178" y="37852081"/>
            <a:ext cx="316244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PND increases the risk of suicidality however this should be read cautiously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7C39C47F-0B41-40D9-98B8-7D50BB979956}"/>
              </a:ext>
            </a:extLst>
          </p:cNvPr>
          <p:cNvSpPr txBox="1"/>
          <p:nvPr/>
        </p:nvSpPr>
        <p:spPr>
          <a:xfrm>
            <a:off x="0" y="39043877"/>
            <a:ext cx="30275213" cy="3847207"/>
          </a:xfrm>
          <a:prstGeom prst="rect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badi" panose="020B0604020104020204" pitchFamily="34" charset="0"/>
              </a:rPr>
              <a:t>References</a:t>
            </a:r>
          </a:p>
          <a:p>
            <a:r>
              <a:rPr lang="en-GB" sz="1200" dirty="0" err="1">
                <a:latin typeface="Abadi" panose="020B0604020104020204" pitchFamily="34" charset="0"/>
              </a:rPr>
              <a:t>Akram</a:t>
            </a:r>
            <a:r>
              <a:rPr lang="en-GB" sz="1200" dirty="0">
                <a:latin typeface="Abadi" panose="020B0604020104020204" pitchFamily="34" charset="0"/>
              </a:rPr>
              <a:t>, B., Ahmed, M. A., Maqsood, F., &amp; Bibi, B. (2020). Postpartum depression and suicidal ideation in new mothers with hearing loss: Perceived social support as a moderator, a multicentre study. </a:t>
            </a:r>
            <a:r>
              <a:rPr lang="en-GB" sz="1200" dirty="0" err="1">
                <a:latin typeface="Abadi" panose="020B0604020104020204" pitchFamily="34" charset="0"/>
              </a:rPr>
              <a:t>Jpma</a:t>
            </a:r>
            <a:r>
              <a:rPr lang="en-GB" sz="1200" dirty="0">
                <a:latin typeface="Abadi" panose="020B0604020104020204" pitchFamily="34" charset="0"/>
              </a:rPr>
              <a:t>, The Journal of the Pakistan Medical Association. 70(2), 213-218. </a:t>
            </a:r>
          </a:p>
          <a:p>
            <a:r>
              <a:rPr lang="en-GB" sz="1200" dirty="0">
                <a:latin typeface="Abadi" panose="020B0604020104020204" pitchFamily="34" charset="0"/>
              </a:rPr>
              <a:t>Bodnar-</a:t>
            </a:r>
            <a:r>
              <a:rPr lang="en-GB" sz="1200" dirty="0" err="1">
                <a:latin typeface="Abadi" panose="020B0604020104020204" pitchFamily="34" charset="0"/>
              </a:rPr>
              <a:t>Deren</a:t>
            </a:r>
            <a:r>
              <a:rPr lang="en-GB" sz="1200" dirty="0">
                <a:latin typeface="Abadi" panose="020B0604020104020204" pitchFamily="34" charset="0"/>
              </a:rPr>
              <a:t>, S., </a:t>
            </a:r>
            <a:r>
              <a:rPr lang="en-GB" sz="1200" dirty="0" err="1">
                <a:latin typeface="Abadi" panose="020B0604020104020204" pitchFamily="34" charset="0"/>
              </a:rPr>
              <a:t>Klipstein</a:t>
            </a:r>
            <a:r>
              <a:rPr lang="en-GB" sz="1200" dirty="0">
                <a:latin typeface="Abadi" panose="020B0604020104020204" pitchFamily="34" charset="0"/>
              </a:rPr>
              <a:t>, K., </a:t>
            </a:r>
            <a:r>
              <a:rPr lang="en-GB" sz="1200" dirty="0" err="1">
                <a:latin typeface="Abadi" panose="020B0604020104020204" pitchFamily="34" charset="0"/>
              </a:rPr>
              <a:t>Fersh</a:t>
            </a:r>
            <a:r>
              <a:rPr lang="en-GB" sz="1200" dirty="0">
                <a:latin typeface="Abadi" panose="020B0604020104020204" pitchFamily="34" charset="0"/>
              </a:rPr>
              <a:t>, M., Shemesh, E., &amp; Howell, E. A. (2016). Suicidal Ideation During the Postpartum Period. Journal of Women's Health, 25(12), 1219-1224. </a:t>
            </a:r>
          </a:p>
          <a:p>
            <a:r>
              <a:rPr lang="en-GB" sz="1200" dirty="0">
                <a:latin typeface="Abadi" panose="020B0604020104020204" pitchFamily="34" charset="0"/>
              </a:rPr>
              <a:t>Coker, J. L., Tripathi, S. P., Knight, B. T., Pennell, P. B., </a:t>
            </a:r>
            <a:r>
              <a:rPr lang="en-GB" sz="1200" dirty="0" err="1">
                <a:latin typeface="Abadi" panose="020B0604020104020204" pitchFamily="34" charset="0"/>
              </a:rPr>
              <a:t>Magann</a:t>
            </a:r>
            <a:r>
              <a:rPr lang="en-GB" sz="1200" dirty="0">
                <a:latin typeface="Abadi" panose="020B0604020104020204" pitchFamily="34" charset="0"/>
              </a:rPr>
              <a:t>, E. F., Newport, D. J., &amp; Stowe, Z. N. (2017). Rating scale item assessment of self-harm in postpartum women: a cross-sectional analysis. Archives of Women's Mental Health, 20(5), 687-694. </a:t>
            </a:r>
          </a:p>
          <a:p>
            <a:r>
              <a:rPr lang="en-GB" sz="1200" dirty="0">
                <a:latin typeface="Abadi" panose="020B0604020104020204" pitchFamily="34" charset="0"/>
              </a:rPr>
              <a:t>Conner, K. R., Bridge, J. A., Davidson, D. J., Pilcher, C., &amp; Brent, D. A. (2019). </a:t>
            </a:r>
            <a:r>
              <a:rPr lang="en-GB" sz="1200" dirty="0" err="1">
                <a:latin typeface="Abadi" panose="020B0604020104020204" pitchFamily="34" charset="0"/>
              </a:rPr>
              <a:t>Metaanalysis</a:t>
            </a:r>
            <a:r>
              <a:rPr lang="en-GB" sz="1200" dirty="0">
                <a:latin typeface="Abadi" panose="020B0604020104020204" pitchFamily="34" charset="0"/>
              </a:rPr>
              <a:t> of mood and substance use disorders in proximal risk for suicide deaths. </a:t>
            </a:r>
            <a:r>
              <a:rPr lang="en-GB" sz="1200" i="1" dirty="0">
                <a:latin typeface="Abadi" panose="020B0604020104020204" pitchFamily="34" charset="0"/>
              </a:rPr>
              <a:t>Suicide and Life‐Threatening </a:t>
            </a:r>
            <a:r>
              <a:rPr lang="en-GB" sz="1200" i="1" dirty="0" err="1">
                <a:latin typeface="Abadi" panose="020B0604020104020204" pitchFamily="34" charset="0"/>
              </a:rPr>
              <a:t>Behavior</a:t>
            </a:r>
            <a:r>
              <a:rPr lang="en-GB" sz="1200" dirty="0">
                <a:latin typeface="Abadi" panose="020B0604020104020204" pitchFamily="34" charset="0"/>
              </a:rPr>
              <a:t>, </a:t>
            </a:r>
            <a:r>
              <a:rPr lang="en-GB" sz="1200" i="1" dirty="0">
                <a:latin typeface="Abadi" panose="020B0604020104020204" pitchFamily="34" charset="0"/>
              </a:rPr>
              <a:t>49</a:t>
            </a:r>
            <a:r>
              <a:rPr lang="en-GB" sz="1200" dirty="0">
                <a:latin typeface="Abadi" panose="020B0604020104020204" pitchFamily="34" charset="0"/>
              </a:rPr>
              <a:t>(1), 278-292.</a:t>
            </a:r>
          </a:p>
          <a:p>
            <a:r>
              <a:rPr lang="en-GB" sz="1200" dirty="0">
                <a:latin typeface="Abadi" panose="020B0604020104020204" pitchFamily="34" charset="0"/>
              </a:rPr>
              <a:t>Dewing, S., Tomlinson, M., le Roux, I. M., Chopra, M., &amp; Tsai, A. C. (2013). Food insecurity and its association with co-occurring postnatal depression, hazardous drinking, and suicidality among women in peri-urban South Africa. Journal of Affective Disorders, 150(2), 460-465. </a:t>
            </a:r>
          </a:p>
          <a:p>
            <a:r>
              <a:rPr lang="en-GB" sz="1200" dirty="0">
                <a:latin typeface="Abadi" panose="020B0604020104020204" pitchFamily="34" charset="0"/>
              </a:rPr>
              <a:t>Do, T., Hu, Z., Otto, J., &amp; </a:t>
            </a:r>
            <a:r>
              <a:rPr lang="en-GB" sz="1200" dirty="0" err="1">
                <a:latin typeface="Abadi" panose="020B0604020104020204" pitchFamily="34" charset="0"/>
              </a:rPr>
              <a:t>Rohrbeck</a:t>
            </a:r>
            <a:r>
              <a:rPr lang="en-GB" sz="1200" dirty="0">
                <a:latin typeface="Abadi" panose="020B0604020104020204" pitchFamily="34" charset="0"/>
              </a:rPr>
              <a:t>, P. (2013). Depression and suicidality during the postpartum period after first time deliveries, active component service women and dependent spouses, U.S. Armed Forces, 2007-2012. MSMR, 20(9), 2-7. </a:t>
            </a:r>
          </a:p>
          <a:p>
            <a:r>
              <a:rPr lang="en-GB" sz="1200" dirty="0">
                <a:latin typeface="Abadi" panose="020B0604020104020204" pitchFamily="34" charset="0"/>
              </a:rPr>
              <a:t>Garman, E. C., </a:t>
            </a:r>
            <a:r>
              <a:rPr lang="en-GB" sz="1200" dirty="0" err="1">
                <a:latin typeface="Abadi" panose="020B0604020104020204" pitchFamily="34" charset="0"/>
              </a:rPr>
              <a:t>Cois</a:t>
            </a:r>
            <a:r>
              <a:rPr lang="en-GB" sz="1200" dirty="0">
                <a:latin typeface="Abadi" panose="020B0604020104020204" pitchFamily="34" charset="0"/>
              </a:rPr>
              <a:t>, A., Schneider, M., &amp; Lund, C. (2019). Association between perinatal depressive symptoms and suicidal risk among low-income South African women: a longitudinal study. Social Psychiatry &amp; Psychiatric Epidemiology, 54(10), 1219-1230.  </a:t>
            </a:r>
          </a:p>
          <a:p>
            <a:r>
              <a:rPr lang="en-GB" sz="1200" dirty="0">
                <a:latin typeface="Abadi" panose="020B0604020104020204" pitchFamily="34" charset="0"/>
              </a:rPr>
              <a:t>Howard, L. M., </a:t>
            </a:r>
            <a:r>
              <a:rPr lang="en-GB" sz="1200" dirty="0" err="1">
                <a:latin typeface="Abadi" panose="020B0604020104020204" pitchFamily="34" charset="0"/>
              </a:rPr>
              <a:t>Flach</a:t>
            </a:r>
            <a:r>
              <a:rPr lang="en-GB" sz="1200" dirty="0">
                <a:latin typeface="Abadi" panose="020B0604020104020204" pitchFamily="34" charset="0"/>
              </a:rPr>
              <a:t>, C., </a:t>
            </a:r>
            <a:r>
              <a:rPr lang="en-GB" sz="1200" dirty="0" err="1">
                <a:latin typeface="Abadi" panose="020B0604020104020204" pitchFamily="34" charset="0"/>
              </a:rPr>
              <a:t>Mehay</a:t>
            </a:r>
            <a:r>
              <a:rPr lang="en-GB" sz="1200" dirty="0">
                <a:latin typeface="Abadi" panose="020B0604020104020204" pitchFamily="34" charset="0"/>
              </a:rPr>
              <a:t>, A., Sharp, D., &amp; </a:t>
            </a:r>
            <a:r>
              <a:rPr lang="en-GB" sz="1200" dirty="0" err="1">
                <a:latin typeface="Abadi" panose="020B0604020104020204" pitchFamily="34" charset="0"/>
              </a:rPr>
              <a:t>Tylee</a:t>
            </a:r>
            <a:r>
              <a:rPr lang="en-GB" sz="1200" dirty="0">
                <a:latin typeface="Abadi" panose="020B0604020104020204" pitchFamily="34" charset="0"/>
              </a:rPr>
              <a:t>, A. (2011). The prevalence of suicidal ideation identified by the Edinburgh Postnatal Depression Scale in postpartum women in primary care: findings from the RESPOND trial. BMC Pregnancy &amp; Childbirth, 11, 57. </a:t>
            </a:r>
          </a:p>
          <a:p>
            <a:r>
              <a:rPr lang="en-GB" sz="1200" dirty="0">
                <a:latin typeface="Abadi" panose="020B0604020104020204" pitchFamily="34" charset="0"/>
              </a:rPr>
              <a:t>Kammerer, M., Marks, M. N., </a:t>
            </a:r>
            <a:r>
              <a:rPr lang="en-GB" sz="1200" dirty="0" err="1">
                <a:latin typeface="Abadi" panose="020B0604020104020204" pitchFamily="34" charset="0"/>
              </a:rPr>
              <a:t>Pinard</a:t>
            </a:r>
            <a:r>
              <a:rPr lang="en-GB" sz="1200" dirty="0">
                <a:latin typeface="Abadi" panose="020B0604020104020204" pitchFamily="34" charset="0"/>
              </a:rPr>
              <a:t>, C., Taylor, A., von </a:t>
            </a:r>
            <a:r>
              <a:rPr lang="en-GB" sz="1200" dirty="0" err="1">
                <a:latin typeface="Abadi" panose="020B0604020104020204" pitchFamily="34" charset="0"/>
              </a:rPr>
              <a:t>Castelberg</a:t>
            </a:r>
            <a:r>
              <a:rPr lang="en-GB" sz="1200" dirty="0">
                <a:latin typeface="Abadi" panose="020B0604020104020204" pitchFamily="34" charset="0"/>
              </a:rPr>
              <a:t>, B., </a:t>
            </a:r>
            <a:r>
              <a:rPr lang="en-GB" sz="1200" dirty="0" err="1">
                <a:latin typeface="Abadi" panose="020B0604020104020204" pitchFamily="34" charset="0"/>
              </a:rPr>
              <a:t>Künzli</a:t>
            </a:r>
            <a:r>
              <a:rPr lang="en-GB" sz="1200" dirty="0">
                <a:latin typeface="Abadi" panose="020B0604020104020204" pitchFamily="34" charset="0"/>
              </a:rPr>
              <a:t>, H., &amp; Glover, V. (2009). Symptoms associated with the DSM IV diagnosis of depression in pregnancy and post partum. Archives of women's mental health, 12(3), 135-141.</a:t>
            </a:r>
          </a:p>
          <a:p>
            <a:r>
              <a:rPr lang="en-GB" sz="1200" dirty="0">
                <a:latin typeface="Abadi" panose="020B0604020104020204" pitchFamily="34" charset="0"/>
              </a:rPr>
              <a:t>Mauri, M., </a:t>
            </a:r>
            <a:r>
              <a:rPr lang="en-GB" sz="1200" dirty="0" err="1">
                <a:latin typeface="Abadi" panose="020B0604020104020204" pitchFamily="34" charset="0"/>
              </a:rPr>
              <a:t>Oppo</a:t>
            </a:r>
            <a:r>
              <a:rPr lang="en-GB" sz="1200" dirty="0">
                <a:latin typeface="Abadi" panose="020B0604020104020204" pitchFamily="34" charset="0"/>
              </a:rPr>
              <a:t>, A., </a:t>
            </a:r>
            <a:r>
              <a:rPr lang="en-GB" sz="1200" dirty="0" err="1">
                <a:latin typeface="Abadi" panose="020B0604020104020204" pitchFamily="34" charset="0"/>
              </a:rPr>
              <a:t>Borri</a:t>
            </a:r>
            <a:r>
              <a:rPr lang="en-GB" sz="1200" dirty="0">
                <a:latin typeface="Abadi" panose="020B0604020104020204" pitchFamily="34" charset="0"/>
              </a:rPr>
              <a:t>, C., </a:t>
            </a:r>
            <a:r>
              <a:rPr lang="en-GB" sz="1200" dirty="0" err="1">
                <a:latin typeface="Abadi" panose="020B0604020104020204" pitchFamily="34" charset="0"/>
              </a:rPr>
              <a:t>Banti</a:t>
            </a:r>
            <a:r>
              <a:rPr lang="en-GB" sz="1200" dirty="0">
                <a:latin typeface="Abadi" panose="020B0604020104020204" pitchFamily="34" charset="0"/>
              </a:rPr>
              <a:t>, S., &amp; group, P. N.-R. (2012). SUICIDALITY in the perinatal period: comparison of two self-report instruments. Results from PND-</a:t>
            </a:r>
            <a:r>
              <a:rPr lang="en-GB" sz="1200" dirty="0" err="1">
                <a:latin typeface="Abadi" panose="020B0604020104020204" pitchFamily="34" charset="0"/>
              </a:rPr>
              <a:t>ReScU</a:t>
            </a:r>
            <a:r>
              <a:rPr lang="en-GB" sz="1200" dirty="0">
                <a:latin typeface="Abadi" panose="020B0604020104020204" pitchFamily="34" charset="0"/>
              </a:rPr>
              <a:t>. Archives of Women's Mental Health, 15(1), 39-47.</a:t>
            </a:r>
          </a:p>
          <a:p>
            <a:r>
              <a:rPr lang="en-GB" sz="1200" dirty="0">
                <a:latin typeface="Abadi" panose="020B0604020104020204" pitchFamily="34" charset="0"/>
              </a:rPr>
              <a:t>Pinheiro, R. T., da Silva, R. A., </a:t>
            </a:r>
            <a:r>
              <a:rPr lang="en-GB" sz="1200" dirty="0" err="1">
                <a:latin typeface="Abadi" panose="020B0604020104020204" pitchFamily="34" charset="0"/>
              </a:rPr>
              <a:t>Magalhaes</a:t>
            </a:r>
            <a:r>
              <a:rPr lang="en-GB" sz="1200" dirty="0">
                <a:latin typeface="Abadi" panose="020B0604020104020204" pitchFamily="34" charset="0"/>
              </a:rPr>
              <a:t>, P. V., Horta, B. L., &amp; Pinheiro, K. A. (2008). Two studies on suicidality in the postpartum. Acta </a:t>
            </a:r>
            <a:r>
              <a:rPr lang="en-GB" sz="1200" dirty="0" err="1">
                <a:latin typeface="Abadi" panose="020B0604020104020204" pitchFamily="34" charset="0"/>
              </a:rPr>
              <a:t>Psychiatrica</a:t>
            </a:r>
            <a:r>
              <a:rPr lang="en-GB" sz="1200" dirty="0">
                <a:latin typeface="Abadi" panose="020B0604020104020204" pitchFamily="34" charset="0"/>
              </a:rPr>
              <a:t> Scandinavica, 118(2), 160-163. </a:t>
            </a:r>
          </a:p>
          <a:p>
            <a:r>
              <a:rPr lang="en-GB" sz="1200" dirty="0">
                <a:latin typeface="Abadi" panose="020B0604020104020204" pitchFamily="34" charset="0"/>
              </a:rPr>
              <a:t>Tavares, D., Quevedo, L., Jansen, K., Souza, L., Pinheiro, R., &amp; Silva, R. (2012). Prevalence of suicide risk and comorbidities in postpartum women in Pelotas. </a:t>
            </a:r>
            <a:r>
              <a:rPr lang="en-GB" sz="1200" i="1" dirty="0">
                <a:latin typeface="Abadi" panose="020B0604020104020204" pitchFamily="34" charset="0"/>
              </a:rPr>
              <a:t>Brazilian Journal of Psychiatry</a:t>
            </a:r>
            <a:r>
              <a:rPr lang="en-GB" sz="1200" dirty="0">
                <a:latin typeface="Abadi" panose="020B0604020104020204" pitchFamily="34" charset="0"/>
              </a:rPr>
              <a:t>, </a:t>
            </a:r>
            <a:r>
              <a:rPr lang="en-GB" sz="1200" i="1" dirty="0">
                <a:latin typeface="Abadi" panose="020B0604020104020204" pitchFamily="34" charset="0"/>
              </a:rPr>
              <a:t>34</a:t>
            </a:r>
            <a:r>
              <a:rPr lang="en-GB" sz="1200" dirty="0">
                <a:latin typeface="Abadi" panose="020B0604020104020204" pitchFamily="34" charset="0"/>
              </a:rPr>
              <a:t>(3), 270-276.</a:t>
            </a:r>
          </a:p>
          <a:p>
            <a:r>
              <a:rPr lang="en-GB" sz="1200" dirty="0">
                <a:latin typeface="Abadi" panose="020B0604020104020204" pitchFamily="34" charset="0"/>
              </a:rPr>
              <a:t>Weng, S. C., Chang, J. C., Yeh, M. K., Wang, S. M., &amp; Chen, Y. H. (2016). Factors influencing attempted and completed suicide in postnatal women: A population-based study in Taiwan. Scientific Reports, 6, 25770. </a:t>
            </a:r>
          </a:p>
          <a:p>
            <a:r>
              <a:rPr lang="en-GB" sz="1200" dirty="0">
                <a:latin typeface="Abadi" panose="020B0604020104020204" pitchFamily="34" charset="0"/>
              </a:rPr>
              <a:t>Wong, W. C., Cheung, C. S., &amp; Hart, G. J. (2008). Development of a quality assessment tool for systematic reviews of observational studies (QATSO) of HIV prevalence in men having sex with men and associated risk behaviours. Emerging themes in epidemiology, 5(1), 23.</a:t>
            </a:r>
          </a:p>
          <a:p>
            <a:r>
              <a:rPr lang="en-GB" sz="1200" dirty="0">
                <a:latin typeface="Abadi" panose="020B0604020104020204" pitchFamily="34" charset="0"/>
              </a:rPr>
              <a:t>World Health Organization. (2008). Maternal mental health and child health and development in low and middle income countries: report of the meeting, Geneva, Switzerland, 30 January-1 February, 2008.</a:t>
            </a:r>
          </a:p>
          <a:p>
            <a:r>
              <a:rPr lang="en-GB" sz="1200" dirty="0">
                <a:latin typeface="Abadi" panose="020B0604020104020204" pitchFamily="34" charset="0"/>
              </a:rPr>
              <a:t>World Health Organization. (2014). Preventing suicide: A global imperative.</a:t>
            </a:r>
          </a:p>
          <a:p>
            <a:r>
              <a:rPr lang="en-GB" sz="1200" dirty="0">
                <a:latin typeface="Abadi" panose="020B0604020104020204" pitchFamily="34" charset="0"/>
              </a:rPr>
              <a:t>WHO, G. (2018). Global health estimates 2016: deaths by cause, age, sex, by country and by region, 2000–2016. </a:t>
            </a:r>
            <a:r>
              <a:rPr lang="en-GB" sz="1200" i="1" dirty="0">
                <a:latin typeface="Abadi" panose="020B0604020104020204" pitchFamily="34" charset="0"/>
              </a:rPr>
              <a:t>2019-05-03]. http://www. who. int/</a:t>
            </a:r>
            <a:r>
              <a:rPr lang="en-GB" sz="1200" i="1" dirty="0" err="1">
                <a:latin typeface="Abadi" panose="020B0604020104020204" pitchFamily="34" charset="0"/>
              </a:rPr>
              <a:t>healthinfo</a:t>
            </a:r>
            <a:r>
              <a:rPr lang="en-GB" sz="1200" i="1" dirty="0">
                <a:latin typeface="Abadi" panose="020B0604020104020204" pitchFamily="34" charset="0"/>
              </a:rPr>
              <a:t>/global_ </a:t>
            </a:r>
            <a:r>
              <a:rPr lang="en-GB" sz="1200" i="1" dirty="0" err="1">
                <a:latin typeface="Abadi" panose="020B0604020104020204" pitchFamily="34" charset="0"/>
              </a:rPr>
              <a:t>burden_disease</a:t>
            </a:r>
            <a:r>
              <a:rPr lang="en-GB" sz="1200" i="1" dirty="0">
                <a:latin typeface="Abadi" panose="020B0604020104020204" pitchFamily="34" charset="0"/>
              </a:rPr>
              <a:t>/estimates/</a:t>
            </a:r>
            <a:r>
              <a:rPr lang="en-GB" sz="1200" i="1" dirty="0" err="1">
                <a:latin typeface="Abadi" panose="020B0604020104020204" pitchFamily="34" charset="0"/>
              </a:rPr>
              <a:t>en</a:t>
            </a:r>
            <a:r>
              <a:rPr lang="en-GB" sz="1200" i="1" dirty="0">
                <a:latin typeface="Abadi" panose="020B0604020104020204" pitchFamily="34" charset="0"/>
              </a:rPr>
              <a:t>/2018-8-20/2018-12-1</a:t>
            </a:r>
            <a:r>
              <a:rPr lang="en-GB" sz="1200" dirty="0">
                <a:latin typeface="Abadi" panose="020B0604020104020204" pitchFamily="34" charset="0"/>
              </a:rPr>
              <a:t>.</a:t>
            </a:r>
          </a:p>
        </p:txBody>
      </p:sp>
      <p:pic>
        <p:nvPicPr>
          <p:cNvPr id="3074" name="Picture 2" descr="PhD Scholarship Opportunities in Russian, Central &amp; East European ...">
            <a:extLst>
              <a:ext uri="{FF2B5EF4-FFF2-40B4-BE49-F238E27FC236}">
                <a16:creationId xmlns:a16="http://schemas.microsoft.com/office/drawing/2014/main" id="{F249B85D-6F86-4ECC-BEE2-AC9EE11C8C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37" b="14394"/>
          <a:stretch/>
        </p:blipFill>
        <p:spPr bwMode="auto">
          <a:xfrm>
            <a:off x="22127083" y="39492314"/>
            <a:ext cx="7912780" cy="291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" name="TextBox 189">
            <a:extLst>
              <a:ext uri="{FF2B5EF4-FFF2-40B4-BE49-F238E27FC236}">
                <a16:creationId xmlns:a16="http://schemas.microsoft.com/office/drawing/2014/main" id="{EB0EE0A0-85EF-4977-B619-D5D70B65DED0}"/>
              </a:ext>
            </a:extLst>
          </p:cNvPr>
          <p:cNvSpPr txBox="1"/>
          <p:nvPr/>
        </p:nvSpPr>
        <p:spPr>
          <a:xfrm>
            <a:off x="26580671" y="42405021"/>
            <a:ext cx="7389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badi" panose="020B0604020104020204" pitchFamily="34" charset="0"/>
              </a:rPr>
              <a:t>2084964f@student.gla.ac.uk</a:t>
            </a: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F28EE1AF-E1D0-4CFF-B17E-ED3F08C006FB}"/>
              </a:ext>
            </a:extLst>
          </p:cNvPr>
          <p:cNvSpPr/>
          <p:nvPr/>
        </p:nvSpPr>
        <p:spPr>
          <a:xfrm>
            <a:off x="384244" y="16968447"/>
            <a:ext cx="9921670" cy="44112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7200" b="1" dirty="0">
              <a:solidFill>
                <a:schemeClr val="tx1"/>
              </a:solidFill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7200" b="1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 assessment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6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6000" dirty="0">
              <a:solidFill>
                <a:srgbClr val="FF0000"/>
              </a:solidFill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6000" dirty="0">
              <a:solidFill>
                <a:schemeClr val="tx1"/>
              </a:solidFill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0" name="Graphic 199" descr="Rating 3 Star">
            <a:extLst>
              <a:ext uri="{FF2B5EF4-FFF2-40B4-BE49-F238E27FC236}">
                <a16:creationId xmlns:a16="http://schemas.microsoft.com/office/drawing/2014/main" id="{07537AF8-EDDF-4B44-9F7B-C03580E62BBD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4585354" y="17647446"/>
            <a:ext cx="1568973" cy="1400376"/>
          </a:xfrm>
          <a:prstGeom prst="rect">
            <a:avLst/>
          </a:prstGeom>
        </p:spPr>
      </p:pic>
      <p:sp>
        <p:nvSpPr>
          <p:cNvPr id="208" name="TextBox 207">
            <a:extLst>
              <a:ext uri="{FF2B5EF4-FFF2-40B4-BE49-F238E27FC236}">
                <a16:creationId xmlns:a16="http://schemas.microsoft.com/office/drawing/2014/main" id="{D68BF13D-79C4-4E84-A759-C1402FBAE3D2}"/>
              </a:ext>
            </a:extLst>
          </p:cNvPr>
          <p:cNvSpPr txBox="1"/>
          <p:nvPr/>
        </p:nvSpPr>
        <p:spPr>
          <a:xfrm>
            <a:off x="476249" y="18518050"/>
            <a:ext cx="101091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Abadi" panose="020B0604020104020204" pitchFamily="34" charset="0"/>
              </a:rPr>
              <a:t>Quality Assessment Tool for Systematic Observational Studies </a:t>
            </a:r>
            <a:r>
              <a:rPr lang="en-GB" sz="1800" dirty="0">
                <a:latin typeface="Abadi" panose="020B0604020104020204" pitchFamily="34" charset="0"/>
              </a:rPr>
              <a:t>Wong et al., 2008</a:t>
            </a:r>
            <a:endParaRPr lang="en-GB" sz="6000" dirty="0">
              <a:latin typeface="Abadi" panose="020B0604020104020204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8F645332-1EA4-4D3D-9E09-B6758AB24012}"/>
              </a:ext>
            </a:extLst>
          </p:cNvPr>
          <p:cNvSpPr txBox="1"/>
          <p:nvPr/>
        </p:nvSpPr>
        <p:spPr>
          <a:xfrm>
            <a:off x="1790252" y="23114292"/>
            <a:ext cx="126654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PND increases risk for suicidality</a:t>
            </a:r>
          </a:p>
        </p:txBody>
      </p:sp>
      <p:pic>
        <p:nvPicPr>
          <p:cNvPr id="218" name="Graphic 217" descr="Statistics">
            <a:extLst>
              <a:ext uri="{FF2B5EF4-FFF2-40B4-BE49-F238E27FC236}">
                <a16:creationId xmlns:a16="http://schemas.microsoft.com/office/drawing/2014/main" id="{F659D676-6F31-430B-B655-E9BDD0EF06E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925" y="23012645"/>
            <a:ext cx="1132266" cy="1132266"/>
          </a:xfrm>
          <a:prstGeom prst="rect">
            <a:avLst/>
          </a:prstGeom>
        </p:spPr>
      </p:pic>
      <p:pic>
        <p:nvPicPr>
          <p:cNvPr id="221" name="Graphic 220" descr="Exclamation mark">
            <a:extLst>
              <a:ext uri="{FF2B5EF4-FFF2-40B4-BE49-F238E27FC236}">
                <a16:creationId xmlns:a16="http://schemas.microsoft.com/office/drawing/2014/main" id="{01858887-52E2-4ABE-BEDE-77D8F2B89B89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196810" y="27402334"/>
            <a:ext cx="1014557" cy="1014557"/>
          </a:xfrm>
          <a:prstGeom prst="rect">
            <a:avLst/>
          </a:prstGeom>
        </p:spPr>
      </p:pic>
      <p:sp>
        <p:nvSpPr>
          <p:cNvPr id="224" name="TextBox 223">
            <a:extLst>
              <a:ext uri="{FF2B5EF4-FFF2-40B4-BE49-F238E27FC236}">
                <a16:creationId xmlns:a16="http://schemas.microsoft.com/office/drawing/2014/main" id="{575EBB3D-3121-46F7-82E2-C9C20521183E}"/>
              </a:ext>
            </a:extLst>
          </p:cNvPr>
          <p:cNvSpPr txBox="1"/>
          <p:nvPr/>
        </p:nvSpPr>
        <p:spPr>
          <a:xfrm>
            <a:off x="1722258" y="27372137"/>
            <a:ext cx="112260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Consistent methodological errors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BC99EF15-234A-4E6D-B32B-54004ABB08CF}"/>
              </a:ext>
            </a:extLst>
          </p:cNvPr>
          <p:cNvSpPr txBox="1"/>
          <p:nvPr/>
        </p:nvSpPr>
        <p:spPr>
          <a:xfrm>
            <a:off x="5703098" y="24595011"/>
            <a:ext cx="3437185" cy="11549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latin typeface="Abadi" panose="020B0604020104020204" pitchFamily="34" charset="0"/>
              </a:rPr>
              <a:t>However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4A38F533-3327-49F6-BA26-20003E898D13}"/>
              </a:ext>
            </a:extLst>
          </p:cNvPr>
          <p:cNvSpPr txBox="1"/>
          <p:nvPr/>
        </p:nvSpPr>
        <p:spPr>
          <a:xfrm>
            <a:off x="1596178" y="36457685"/>
            <a:ext cx="245769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Clinical practitioners should be sensitive to their patients world</a:t>
            </a:r>
          </a:p>
        </p:txBody>
      </p:sp>
      <p:pic>
        <p:nvPicPr>
          <p:cNvPr id="231" name="Graphic 230" descr="Research">
            <a:extLst>
              <a:ext uri="{FF2B5EF4-FFF2-40B4-BE49-F238E27FC236}">
                <a16:creationId xmlns:a16="http://schemas.microsoft.com/office/drawing/2014/main" id="{C64C2811-F599-4FBB-921D-5E88A438DB80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285301" y="35219964"/>
            <a:ext cx="914400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21F7B3-A57D-49C9-85A2-3D56C9049821}"/>
              </a:ext>
            </a:extLst>
          </p:cNvPr>
          <p:cNvSpPr txBox="1"/>
          <p:nvPr/>
        </p:nvSpPr>
        <p:spPr>
          <a:xfrm>
            <a:off x="1840061" y="12560259"/>
            <a:ext cx="9446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Inclusion/exclusion criteria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86928-E649-44C7-B79F-F0885D1626C9}"/>
              </a:ext>
            </a:extLst>
          </p:cNvPr>
          <p:cNvSpPr txBox="1"/>
          <p:nvPr/>
        </p:nvSpPr>
        <p:spPr>
          <a:xfrm>
            <a:off x="2348229" y="4021750"/>
            <a:ext cx="55517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Objectives</a:t>
            </a:r>
            <a:r>
              <a:rPr lang="en-GB" sz="9600" b="1" dirty="0">
                <a:solidFill>
                  <a:srgbClr val="FF0000"/>
                </a:solidFill>
                <a:latin typeface="Abadi" panose="020B0604020104020204" pitchFamily="34" charset="0"/>
              </a:rPr>
              <a:t> 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AC5733F-3ACE-4795-B2E4-DB50C4C07ACA}"/>
              </a:ext>
            </a:extLst>
          </p:cNvPr>
          <p:cNvCxnSpPr>
            <a:cxnSpLocks/>
          </p:cNvCxnSpPr>
          <p:nvPr/>
        </p:nvCxnSpPr>
        <p:spPr>
          <a:xfrm>
            <a:off x="10565484" y="3893128"/>
            <a:ext cx="39763" cy="60366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D7B6FCF-BA3A-403A-9D19-A42AD4B585DF}"/>
              </a:ext>
            </a:extLst>
          </p:cNvPr>
          <p:cNvCxnSpPr>
            <a:cxnSpLocks/>
          </p:cNvCxnSpPr>
          <p:nvPr/>
        </p:nvCxnSpPr>
        <p:spPr>
          <a:xfrm>
            <a:off x="0" y="9853463"/>
            <a:ext cx="30275213" cy="79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B8B0EAE-B79C-4043-8B17-E1B0A448404B}"/>
              </a:ext>
            </a:extLst>
          </p:cNvPr>
          <p:cNvCxnSpPr>
            <a:cxnSpLocks/>
          </p:cNvCxnSpPr>
          <p:nvPr/>
        </p:nvCxnSpPr>
        <p:spPr>
          <a:xfrm>
            <a:off x="0" y="21627059"/>
            <a:ext cx="30275213" cy="79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02C31489-53B8-4365-89B0-AAED05CE4445}"/>
              </a:ext>
            </a:extLst>
          </p:cNvPr>
          <p:cNvCxnSpPr>
            <a:cxnSpLocks/>
          </p:cNvCxnSpPr>
          <p:nvPr/>
        </p:nvCxnSpPr>
        <p:spPr>
          <a:xfrm>
            <a:off x="0" y="33824023"/>
            <a:ext cx="30275213" cy="79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1D62826-B1A2-46E8-8FBE-FA471C6E1037}"/>
              </a:ext>
            </a:extLst>
          </p:cNvPr>
          <p:cNvCxnSpPr>
            <a:cxnSpLocks/>
          </p:cNvCxnSpPr>
          <p:nvPr/>
        </p:nvCxnSpPr>
        <p:spPr>
          <a:xfrm>
            <a:off x="10602923" y="9914239"/>
            <a:ext cx="104226" cy="1174898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B44B81F5-603A-45CF-89D5-B5437B7FA2F5}"/>
              </a:ext>
            </a:extLst>
          </p:cNvPr>
          <p:cNvCxnSpPr>
            <a:cxnSpLocks/>
          </p:cNvCxnSpPr>
          <p:nvPr/>
        </p:nvCxnSpPr>
        <p:spPr>
          <a:xfrm>
            <a:off x="16848721" y="21674571"/>
            <a:ext cx="119027" cy="121480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D601730A-CD2E-49E4-BBB1-2DDC18F36B5A}"/>
              </a:ext>
            </a:extLst>
          </p:cNvPr>
          <p:cNvCxnSpPr>
            <a:cxnSpLocks/>
          </p:cNvCxnSpPr>
          <p:nvPr/>
        </p:nvCxnSpPr>
        <p:spPr>
          <a:xfrm>
            <a:off x="0" y="39043877"/>
            <a:ext cx="30275213" cy="25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42B3FE72-1AD5-4FB5-AF4E-7D0CC227D829}"/>
              </a:ext>
            </a:extLst>
          </p:cNvPr>
          <p:cNvCxnSpPr>
            <a:cxnSpLocks/>
          </p:cNvCxnSpPr>
          <p:nvPr/>
        </p:nvCxnSpPr>
        <p:spPr>
          <a:xfrm>
            <a:off x="0" y="31086710"/>
            <a:ext cx="16967748" cy="79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0A01AF-FF1B-4C12-8224-A5D0E5A3C912}"/>
              </a:ext>
            </a:extLst>
          </p:cNvPr>
          <p:cNvSpPr/>
          <p:nvPr/>
        </p:nvSpPr>
        <p:spPr>
          <a:xfrm>
            <a:off x="21680464" y="14894952"/>
            <a:ext cx="8039948" cy="7615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</a:rPr>
              <a:t>844 excluded at initial screening </a:t>
            </a:r>
          </a:p>
        </p:txBody>
      </p:sp>
      <p:pic>
        <p:nvPicPr>
          <p:cNvPr id="14" name="Graphic 13" descr="Clipboard Mixed">
            <a:extLst>
              <a:ext uri="{FF2B5EF4-FFF2-40B4-BE49-F238E27FC236}">
                <a16:creationId xmlns:a16="http://schemas.microsoft.com/office/drawing/2014/main" id="{72AD824C-EA34-45C9-B412-5A2561693B85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438341" y="12561272"/>
            <a:ext cx="1157414" cy="11574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50CD340-972F-4A95-88B5-E4C4F1847E74}"/>
              </a:ext>
            </a:extLst>
          </p:cNvPr>
          <p:cNvSpPr txBox="1"/>
          <p:nvPr/>
        </p:nvSpPr>
        <p:spPr>
          <a:xfrm>
            <a:off x="6573122" y="31905074"/>
            <a:ext cx="3660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Abadi" panose="020B0604020104020204" pitchFamily="34" charset="0"/>
              </a:rPr>
              <a:t>Severity </a:t>
            </a:r>
            <a:r>
              <a:rPr lang="en-GB" sz="1800" dirty="0">
                <a:latin typeface="Abadi" panose="020B0604020104020204" pitchFamily="34" charset="0"/>
              </a:rPr>
              <a:t>Howard et al., 2011; Garman et al., 2019; Dewing et al., 2013</a:t>
            </a:r>
            <a:endParaRPr lang="en-GB" sz="6000" dirty="0">
              <a:latin typeface="Abadi" panose="020B0604020104020204" pitchFamily="34" charset="0"/>
            </a:endParaRPr>
          </a:p>
        </p:txBody>
      </p:sp>
      <p:pic>
        <p:nvPicPr>
          <p:cNvPr id="16" name="Graphic 15" descr="Crying face with solid fill">
            <a:extLst>
              <a:ext uri="{FF2B5EF4-FFF2-40B4-BE49-F238E27FC236}">
                <a16:creationId xmlns:a16="http://schemas.microsoft.com/office/drawing/2014/main" id="{DFC06868-FB82-45BE-99FE-5EEBCA8A6F14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5593004" y="320122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64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3684</TotalTime>
  <Words>1259</Words>
  <Application>Microsoft Office PowerPoint</Application>
  <PresentationFormat>Custom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Ailsa Frew (student)</dc:creator>
  <cp:lastModifiedBy>Ailsa Frew (student)</cp:lastModifiedBy>
  <cp:revision>79</cp:revision>
  <dcterms:created xsi:type="dcterms:W3CDTF">2020-08-03T11:53:34Z</dcterms:created>
  <dcterms:modified xsi:type="dcterms:W3CDTF">2020-08-31T13:21:27Z</dcterms:modified>
</cp:coreProperties>
</file>