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505" r:id="rId3"/>
    <p:sldId id="447" r:id="rId4"/>
    <p:sldId id="519" r:id="rId5"/>
    <p:sldId id="490" r:id="rId6"/>
    <p:sldId id="52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B0961-6443-53C9-2E91-54D42C236E7C}" v="40" dt="2024-03-03T19:25:53.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6327"/>
  </p:normalViewPr>
  <p:slideViewPr>
    <p:cSldViewPr snapToGrid="0">
      <p:cViewPr varScale="1">
        <p:scale>
          <a:sx n="110" d="100"/>
          <a:sy n="110" d="100"/>
        </p:scale>
        <p:origin x="96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04828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120232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152221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6929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04/03/2024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mailto:research-integrity@glasgow.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FF1A23DB-72C1-9274-CD20-393ED6169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34" y="0"/>
            <a:ext cx="12192000" cy="6858000"/>
          </a:xfrm>
          <a:prstGeom prst="rect">
            <a:avLst/>
          </a:prstGeom>
        </p:spPr>
      </p:pic>
      <p:sp>
        <p:nvSpPr>
          <p:cNvPr id="2" name="Title 1"/>
          <p:cNvSpPr>
            <a:spLocks noGrp="1"/>
          </p:cNvSpPr>
          <p:nvPr>
            <p:ph type="ctrTitle"/>
          </p:nvPr>
        </p:nvSpPr>
        <p:spPr>
          <a:xfrm>
            <a:off x="-46570" y="1510303"/>
            <a:ext cx="8286444" cy="2280862"/>
          </a:xfrm>
        </p:spPr>
        <p:txBody>
          <a:bodyPr>
            <a:normAutofit/>
          </a:bodyPr>
          <a:lstStyle/>
          <a:p>
            <a:r>
              <a:rPr lang="en-GB" sz="4000" dirty="0">
                <a:solidFill>
                  <a:schemeClr val="tx1"/>
                </a:solidFill>
              </a:rPr>
              <a:t>Authorship and CRediT overview </a:t>
            </a:r>
          </a:p>
        </p:txBody>
      </p:sp>
      <p:sp>
        <p:nvSpPr>
          <p:cNvPr id="3" name="Subtitle 2"/>
          <p:cNvSpPr>
            <a:spLocks noGrp="1"/>
          </p:cNvSpPr>
          <p:nvPr>
            <p:ph type="subTitle" idx="4294967295"/>
          </p:nvPr>
        </p:nvSpPr>
        <p:spPr>
          <a:xfrm>
            <a:off x="-42472" y="2401228"/>
            <a:ext cx="8056315" cy="876228"/>
          </a:xfrm>
        </p:spPr>
        <p:txBody>
          <a:bodyPr>
            <a:noAutofit/>
          </a:bodyPr>
          <a:lstStyle/>
          <a:p>
            <a:endParaRPr lang="en-GB" sz="2000" dirty="0">
              <a:solidFill>
                <a:schemeClr val="tx1"/>
              </a:solidFill>
            </a:endParaRPr>
          </a:p>
          <a:p>
            <a:pPr marL="0" indent="0">
              <a:buNone/>
            </a:pPr>
            <a:r>
              <a:rPr lang="en-GB" sz="2000" b="1" dirty="0">
                <a:solidFill>
                  <a:schemeClr val="tx1"/>
                </a:solidFill>
              </a:rPr>
              <a:t>Elinor Toland, Research Integrity Adviser (Training &amp; Comms)</a:t>
            </a:r>
          </a:p>
          <a:p>
            <a:pPr marL="0" indent="0">
              <a:buNone/>
            </a:pPr>
            <a:r>
              <a:rPr lang="en-GB" sz="2000" b="1" dirty="0">
                <a:solidFill>
                  <a:schemeClr val="tx1"/>
                </a:solidFill>
              </a:rPr>
              <a:t>Research Staff Assembly</a:t>
            </a:r>
          </a:p>
          <a:p>
            <a:pPr marL="0" indent="0">
              <a:buNone/>
            </a:pPr>
            <a:r>
              <a:rPr lang="en-GB" sz="2000" b="1" dirty="0">
                <a:solidFill>
                  <a:schemeClr val="tx1"/>
                </a:solidFill>
              </a:rPr>
              <a:t>10 October 2023</a:t>
            </a:r>
          </a:p>
        </p:txBody>
      </p:sp>
    </p:spTree>
    <p:extLst>
      <p:ext uri="{BB962C8B-B14F-4D97-AF65-F5344CB8AC3E}">
        <p14:creationId xmlns:p14="http://schemas.microsoft.com/office/powerpoint/2010/main" val="424417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students studying in the School of Law">
            <a:extLst>
              <a:ext uri="{FF2B5EF4-FFF2-40B4-BE49-F238E27FC236}">
                <a16:creationId xmlns:a16="http://schemas.microsoft.com/office/drawing/2014/main" id="{EACC5282-6D32-29A1-A287-C19295577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5"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431515" y="1366463"/>
            <a:ext cx="9794420" cy="549153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8609740" cy="963739"/>
          </a:xfrm>
          <a:prstGeom prst="rect">
            <a:avLst/>
          </a:prstGeom>
        </p:spPr>
        <p:txBody>
          <a:bodyPr>
            <a:normAutofit fontScale="90000"/>
          </a:bodyPr>
          <a:lstStyle/>
          <a:p>
            <a:pPr algn="l"/>
            <a:r>
              <a:rPr lang="en-US" sz="3100" dirty="0">
                <a:solidFill>
                  <a:schemeClr val="tx1"/>
                </a:solidFill>
              </a:rPr>
              <a:t>What is the university’s definition of authorship? </a:t>
            </a:r>
            <a:br>
              <a:rPr lang="en-US" dirty="0">
                <a:solidFill>
                  <a:schemeClr val="tx1"/>
                </a:solidFill>
              </a:rPr>
            </a:br>
            <a:br>
              <a:rPr lang="en-US" dirty="0">
                <a:solidFill>
                  <a:schemeClr val="tx1"/>
                </a:solidFill>
              </a:rPr>
            </a:br>
            <a:r>
              <a:rPr lang="en-US" b="0" dirty="0">
                <a:solidFill>
                  <a:schemeClr val="tx1"/>
                </a:solidFill>
              </a:rPr>
              <a:t>(</a:t>
            </a:r>
            <a:r>
              <a:rPr lang="en-US" sz="2200" b="0" dirty="0">
                <a:solidFill>
                  <a:schemeClr val="tx1"/>
                </a:solidFill>
              </a:rPr>
              <a:t>Source: UofG Code of Good Practice in Research)</a:t>
            </a:r>
            <a:br>
              <a:rPr lang="en-US" sz="2200" b="0" dirty="0">
                <a:solidFill>
                  <a:schemeClr val="tx1"/>
                </a:solidFill>
              </a:rPr>
            </a:br>
            <a:br>
              <a:rPr lang="en-US" sz="2200" b="0"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p:txBody>
      </p:sp>
      <p:sp>
        <p:nvSpPr>
          <p:cNvPr id="7" name="Content Placeholder 2"/>
          <p:cNvSpPr>
            <a:spLocks noGrp="1"/>
          </p:cNvSpPr>
          <p:nvPr>
            <p:ph idx="4294967295"/>
          </p:nvPr>
        </p:nvSpPr>
        <p:spPr>
          <a:xfrm>
            <a:off x="753162" y="2396619"/>
            <a:ext cx="7856581" cy="4079039"/>
          </a:xfrm>
          <a:prstGeom prst="rect">
            <a:avLst/>
          </a:prstGeom>
        </p:spPr>
        <p:txBody>
          <a:bodyPr>
            <a:noAutofit/>
          </a:bodyPr>
          <a:lstStyle/>
          <a:p>
            <a:pPr marL="457200" indent="-457200" algn="l">
              <a:buFont typeface="+mj-lt"/>
              <a:buAutoNum type="arabicPeriod"/>
            </a:pPr>
            <a:endParaRPr lang="en-GB" b="0" i="0" dirty="0">
              <a:solidFill>
                <a:schemeClr val="tx1"/>
              </a:solidFill>
              <a:effectLst/>
            </a:endParaRPr>
          </a:p>
          <a:p>
            <a:pPr marL="457200" indent="-457200" algn="l">
              <a:buFont typeface="+mj-lt"/>
              <a:buAutoNum type="arabicPeriod"/>
            </a:pPr>
            <a:r>
              <a:rPr lang="en-GB" b="0" i="0" dirty="0">
                <a:solidFill>
                  <a:schemeClr val="tx1"/>
                </a:solidFill>
                <a:effectLst/>
              </a:rPr>
              <a:t>Substantial contributions to the conception or design of the work; or the acquisition, analysis, or interpretation of data for the work; AND</a:t>
            </a:r>
          </a:p>
          <a:p>
            <a:pPr marL="457200" indent="-457200" algn="l">
              <a:buFont typeface="+mj-lt"/>
              <a:buAutoNum type="arabicPeriod"/>
            </a:pPr>
            <a:r>
              <a:rPr lang="en-GB" b="0" i="0" dirty="0">
                <a:solidFill>
                  <a:schemeClr val="tx1"/>
                </a:solidFill>
                <a:effectLst/>
              </a:rPr>
              <a:t>Drafting the work or revising it critically for important intellectual content; AND</a:t>
            </a:r>
          </a:p>
          <a:p>
            <a:pPr marL="457200" indent="-457200" algn="l">
              <a:buFont typeface="+mj-lt"/>
              <a:buAutoNum type="arabicPeriod"/>
            </a:pPr>
            <a:r>
              <a:rPr lang="en-GB" b="0" i="0" dirty="0">
                <a:solidFill>
                  <a:schemeClr val="tx1"/>
                </a:solidFill>
                <a:effectLst/>
              </a:rPr>
              <a:t>Final approval of the version to be published; AND</a:t>
            </a:r>
          </a:p>
          <a:p>
            <a:pPr marL="457200" indent="-457200" algn="l">
              <a:buFont typeface="+mj-lt"/>
              <a:buAutoNum type="arabicPeriod"/>
            </a:pPr>
            <a:r>
              <a:rPr lang="en-GB" b="0" i="0" dirty="0">
                <a:solidFill>
                  <a:schemeClr val="tx1"/>
                </a:solidFill>
                <a:effectLst/>
              </a:rPr>
              <a:t>Agreement to be accountable for all aspects of the work in ensuring that questions related to the accuracy or integrity of any part of the work are appropriately investigated and resolved</a:t>
            </a:r>
            <a:r>
              <a:rPr lang="en-GB" sz="2600" b="0" i="0" dirty="0">
                <a:solidFill>
                  <a:schemeClr val="tx1"/>
                </a:solidFill>
                <a:effectLst/>
              </a:rPr>
              <a:t>.</a:t>
            </a:r>
          </a:p>
          <a:p>
            <a:pPr marL="380990" indent="-380990"/>
            <a:endParaRPr lang="en-US" dirty="0">
              <a:solidFill>
                <a:schemeClr val="tx1"/>
              </a:solidFill>
            </a:endParaRPr>
          </a:p>
          <a:p>
            <a:pPr marL="380990" indent="-380990"/>
            <a:endParaRPr lang="en-US" dirty="0">
              <a:solidFill>
                <a:schemeClr val="tx1"/>
              </a:solidFill>
            </a:endParaRPr>
          </a:p>
          <a:p>
            <a:pPr marL="380990" indent="-380990"/>
            <a:endParaRPr lang="en-US" dirty="0">
              <a:solidFill>
                <a:schemeClr val="tx1"/>
              </a:solidFill>
            </a:endParaRPr>
          </a:p>
          <a:p>
            <a:pPr marL="380990" indent="-380990"/>
            <a:endParaRPr lang="en-US" dirty="0">
              <a:solidFill>
                <a:schemeClr val="tx1"/>
              </a:solidFill>
            </a:endParaRPr>
          </a:p>
          <a:p>
            <a:pPr marL="380990" indent="-380990"/>
            <a:endParaRPr lang="en-US" dirty="0">
              <a:solidFill>
                <a:schemeClr val="tx1"/>
              </a:solidFill>
            </a:endParaRPr>
          </a:p>
          <a:p>
            <a:pPr marL="0" indent="0">
              <a:buNone/>
            </a:pPr>
            <a:r>
              <a:rPr lang="en-US" dirty="0">
                <a:solidFill>
                  <a:schemeClr val="tx1"/>
                </a:solidFill>
              </a:rPr>
              <a:t>source: Code of Good Practice in Research</a:t>
            </a:r>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691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3"/>
          <a:stretch>
            <a:fillRect/>
          </a:stretch>
        </p:blipFill>
        <p:spPr>
          <a:xfrm>
            <a:off x="-1"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1" y="1448655"/>
            <a:ext cx="9390581" cy="530146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8277819" cy="672073"/>
          </a:xfrm>
          <a:prstGeom prst="rect">
            <a:avLst/>
          </a:prstGeom>
        </p:spPr>
        <p:txBody>
          <a:bodyPr>
            <a:normAutofit fontScale="90000"/>
          </a:bodyPr>
          <a:lstStyle/>
          <a:p>
            <a:pPr algn="l"/>
            <a:r>
              <a:rPr lang="en-US" dirty="0">
                <a:solidFill>
                  <a:schemeClr val="tx1"/>
                </a:solidFill>
              </a:rPr>
              <a:t>What is the CRediT Contributor Roles Taxonomy? </a:t>
            </a:r>
          </a:p>
        </p:txBody>
      </p:sp>
      <p:sp>
        <p:nvSpPr>
          <p:cNvPr id="6" name="Content Placeholder 2"/>
          <p:cNvSpPr>
            <a:spLocks noGrp="1"/>
          </p:cNvSpPr>
          <p:nvPr>
            <p:ph idx="4294967295"/>
          </p:nvPr>
        </p:nvSpPr>
        <p:spPr>
          <a:xfrm>
            <a:off x="761443" y="2180863"/>
            <a:ext cx="8557218" cy="4569257"/>
          </a:xfrm>
          <a:prstGeom prst="rect">
            <a:avLst/>
          </a:prstGeom>
        </p:spPr>
        <p:txBody>
          <a:bodyPr>
            <a:noAutofit/>
          </a:bodyPr>
          <a:lstStyle/>
          <a:p>
            <a:pPr marL="0" indent="0">
              <a:buNone/>
            </a:pPr>
            <a:r>
              <a:rPr lang="en-US" kern="0" dirty="0">
                <a:solidFill>
                  <a:schemeClr val="tx1"/>
                </a:solidFill>
                <a:latin typeface="Arial" charset="0"/>
                <a:ea typeface="Arial" charset="0"/>
                <a:cs typeface="Arial" charset="0"/>
              </a:rPr>
              <a:t>14 ‘Contributor’ roles that can be used in research outputs</a:t>
            </a:r>
          </a:p>
          <a:p>
            <a:pPr marL="0" indent="0">
              <a:buNone/>
            </a:pPr>
            <a:r>
              <a:rPr lang="en-US" kern="0" dirty="0">
                <a:solidFill>
                  <a:schemeClr val="tx1"/>
                </a:solidFill>
                <a:latin typeface="Arial" charset="0"/>
                <a:ea typeface="Arial" charset="0"/>
                <a:cs typeface="Arial" charset="0"/>
              </a:rPr>
              <a:t>Adopted by many major publishers </a:t>
            </a:r>
          </a:p>
        </p:txBody>
      </p:sp>
      <p:graphicFrame>
        <p:nvGraphicFramePr>
          <p:cNvPr id="8" name="Table 7">
            <a:extLst>
              <a:ext uri="{FF2B5EF4-FFF2-40B4-BE49-F238E27FC236}">
                <a16:creationId xmlns:a16="http://schemas.microsoft.com/office/drawing/2014/main" id="{855B8E56-F7A9-09F7-BE77-E79A8ECEA77D}"/>
              </a:ext>
            </a:extLst>
          </p:cNvPr>
          <p:cNvGraphicFramePr>
            <a:graphicFrameLocks noGrp="1"/>
          </p:cNvGraphicFramePr>
          <p:nvPr>
            <p:extLst>
              <p:ext uri="{D42A27DB-BD31-4B8C-83A1-F6EECF244321}">
                <p14:modId xmlns:p14="http://schemas.microsoft.com/office/powerpoint/2010/main" val="2990725785"/>
              </p:ext>
            </p:extLst>
          </p:nvPr>
        </p:nvGraphicFramePr>
        <p:xfrm>
          <a:off x="761443" y="3191754"/>
          <a:ext cx="7283222" cy="3216288"/>
        </p:xfrm>
        <a:graphic>
          <a:graphicData uri="http://schemas.openxmlformats.org/drawingml/2006/table">
            <a:tbl>
              <a:tblPr firstRow="1" bandRow="1">
                <a:tableStyleId>{18603FDC-E32A-4AB5-989C-0864C3EAD2B8}</a:tableStyleId>
              </a:tblPr>
              <a:tblGrid>
                <a:gridCol w="3643652">
                  <a:extLst>
                    <a:ext uri="{9D8B030D-6E8A-4147-A177-3AD203B41FA5}">
                      <a16:colId xmlns:a16="http://schemas.microsoft.com/office/drawing/2014/main" val="3175257654"/>
                    </a:ext>
                  </a:extLst>
                </a:gridCol>
                <a:gridCol w="3639570">
                  <a:extLst>
                    <a:ext uri="{9D8B030D-6E8A-4147-A177-3AD203B41FA5}">
                      <a16:colId xmlns:a16="http://schemas.microsoft.com/office/drawing/2014/main" val="1671379511"/>
                    </a:ext>
                  </a:extLst>
                </a:gridCol>
              </a:tblGrid>
              <a:tr h="402036">
                <a:tc gridSpan="2">
                  <a:txBody>
                    <a:bodyPr/>
                    <a:lstStyle/>
                    <a:p>
                      <a:r>
                        <a:rPr lang="en-GB" dirty="0"/>
                        <a:t>CRediT Roles (source: https://credit.niso.org/) </a:t>
                      </a:r>
                    </a:p>
                  </a:txBody>
                  <a:tcPr/>
                </a:tc>
                <a:tc hMerge="1">
                  <a:txBody>
                    <a:bodyPr/>
                    <a:lstStyle/>
                    <a:p>
                      <a:endParaRPr lang="en-GB" dirty="0"/>
                    </a:p>
                  </a:txBody>
                  <a:tcPr/>
                </a:tc>
                <a:extLst>
                  <a:ext uri="{0D108BD9-81ED-4DB2-BD59-A6C34878D82A}">
                    <a16:rowId xmlns:a16="http://schemas.microsoft.com/office/drawing/2014/main" val="1373178237"/>
                  </a:ext>
                </a:extLst>
              </a:tr>
              <a:tr h="402036">
                <a:tc>
                  <a:txBody>
                    <a:bodyPr/>
                    <a:lstStyle/>
                    <a:p>
                      <a:r>
                        <a:rPr lang="en-GB" dirty="0"/>
                        <a:t>Conceptualisation</a:t>
                      </a:r>
                    </a:p>
                  </a:txBody>
                  <a:tcPr/>
                </a:tc>
                <a:tc>
                  <a:txBody>
                    <a:bodyPr/>
                    <a:lstStyle/>
                    <a:p>
                      <a:r>
                        <a:rPr lang="en-GB" dirty="0"/>
                        <a:t>Resources </a:t>
                      </a:r>
                    </a:p>
                  </a:txBody>
                  <a:tcPr/>
                </a:tc>
                <a:extLst>
                  <a:ext uri="{0D108BD9-81ED-4DB2-BD59-A6C34878D82A}">
                    <a16:rowId xmlns:a16="http://schemas.microsoft.com/office/drawing/2014/main" val="2065665129"/>
                  </a:ext>
                </a:extLst>
              </a:tr>
              <a:tr h="402036">
                <a:tc>
                  <a:txBody>
                    <a:bodyPr/>
                    <a:lstStyle/>
                    <a:p>
                      <a:r>
                        <a:rPr lang="en-GB" dirty="0"/>
                        <a:t>Data Curation </a:t>
                      </a:r>
                    </a:p>
                  </a:txBody>
                  <a:tcPr/>
                </a:tc>
                <a:tc>
                  <a:txBody>
                    <a:bodyPr/>
                    <a:lstStyle/>
                    <a:p>
                      <a:r>
                        <a:rPr lang="en-GB" dirty="0"/>
                        <a:t>Software</a:t>
                      </a:r>
                    </a:p>
                  </a:txBody>
                  <a:tcPr/>
                </a:tc>
                <a:extLst>
                  <a:ext uri="{0D108BD9-81ED-4DB2-BD59-A6C34878D82A}">
                    <a16:rowId xmlns:a16="http://schemas.microsoft.com/office/drawing/2014/main" val="2310061392"/>
                  </a:ext>
                </a:extLst>
              </a:tr>
              <a:tr h="402036">
                <a:tc>
                  <a:txBody>
                    <a:bodyPr/>
                    <a:lstStyle/>
                    <a:p>
                      <a:r>
                        <a:rPr lang="en-GB" dirty="0"/>
                        <a:t>Formal Analysis </a:t>
                      </a:r>
                    </a:p>
                  </a:txBody>
                  <a:tcPr/>
                </a:tc>
                <a:tc>
                  <a:txBody>
                    <a:bodyPr/>
                    <a:lstStyle/>
                    <a:p>
                      <a:r>
                        <a:rPr lang="en-GB" dirty="0"/>
                        <a:t>Supervision </a:t>
                      </a:r>
                    </a:p>
                  </a:txBody>
                  <a:tcPr/>
                </a:tc>
                <a:extLst>
                  <a:ext uri="{0D108BD9-81ED-4DB2-BD59-A6C34878D82A}">
                    <a16:rowId xmlns:a16="http://schemas.microsoft.com/office/drawing/2014/main" val="77629676"/>
                  </a:ext>
                </a:extLst>
              </a:tr>
              <a:tr h="402036">
                <a:tc>
                  <a:txBody>
                    <a:bodyPr/>
                    <a:lstStyle/>
                    <a:p>
                      <a:r>
                        <a:rPr lang="en-GB" dirty="0"/>
                        <a:t>Funding Acquisition </a:t>
                      </a:r>
                    </a:p>
                  </a:txBody>
                  <a:tcPr/>
                </a:tc>
                <a:tc>
                  <a:txBody>
                    <a:bodyPr/>
                    <a:lstStyle/>
                    <a:p>
                      <a:r>
                        <a:rPr lang="en-GB" dirty="0"/>
                        <a:t>Validation </a:t>
                      </a:r>
                    </a:p>
                  </a:txBody>
                  <a:tcPr/>
                </a:tc>
                <a:extLst>
                  <a:ext uri="{0D108BD9-81ED-4DB2-BD59-A6C34878D82A}">
                    <a16:rowId xmlns:a16="http://schemas.microsoft.com/office/drawing/2014/main" val="3424323486"/>
                  </a:ext>
                </a:extLst>
              </a:tr>
              <a:tr h="402036">
                <a:tc>
                  <a:txBody>
                    <a:bodyPr/>
                    <a:lstStyle/>
                    <a:p>
                      <a:r>
                        <a:rPr lang="en-GB" dirty="0"/>
                        <a:t>Investigation </a:t>
                      </a:r>
                    </a:p>
                  </a:txBody>
                  <a:tcPr/>
                </a:tc>
                <a:tc>
                  <a:txBody>
                    <a:bodyPr/>
                    <a:lstStyle/>
                    <a:p>
                      <a:r>
                        <a:rPr lang="en-GB" dirty="0"/>
                        <a:t>Visualisation</a:t>
                      </a:r>
                    </a:p>
                  </a:txBody>
                  <a:tcPr/>
                </a:tc>
                <a:extLst>
                  <a:ext uri="{0D108BD9-81ED-4DB2-BD59-A6C34878D82A}">
                    <a16:rowId xmlns:a16="http://schemas.microsoft.com/office/drawing/2014/main" val="1690890073"/>
                  </a:ext>
                </a:extLst>
              </a:tr>
              <a:tr h="402036">
                <a:tc>
                  <a:txBody>
                    <a:bodyPr/>
                    <a:lstStyle/>
                    <a:p>
                      <a:r>
                        <a:rPr lang="en-GB" dirty="0"/>
                        <a:t>Methodology</a:t>
                      </a:r>
                    </a:p>
                  </a:txBody>
                  <a:tcPr/>
                </a:tc>
                <a:tc>
                  <a:txBody>
                    <a:bodyPr/>
                    <a:lstStyle/>
                    <a:p>
                      <a:r>
                        <a:rPr lang="en-GB" dirty="0"/>
                        <a:t>Writing – Original Draft </a:t>
                      </a:r>
                    </a:p>
                  </a:txBody>
                  <a:tcPr/>
                </a:tc>
                <a:extLst>
                  <a:ext uri="{0D108BD9-81ED-4DB2-BD59-A6C34878D82A}">
                    <a16:rowId xmlns:a16="http://schemas.microsoft.com/office/drawing/2014/main" val="3338493715"/>
                  </a:ext>
                </a:extLst>
              </a:tr>
              <a:tr h="402036">
                <a:tc>
                  <a:txBody>
                    <a:bodyPr/>
                    <a:lstStyle/>
                    <a:p>
                      <a:r>
                        <a:rPr lang="en-GB" dirty="0"/>
                        <a:t>Project Administration</a:t>
                      </a:r>
                    </a:p>
                  </a:txBody>
                  <a:tcPr/>
                </a:tc>
                <a:tc>
                  <a:txBody>
                    <a:bodyPr/>
                    <a:lstStyle/>
                    <a:p>
                      <a:r>
                        <a:rPr lang="en-GB" dirty="0"/>
                        <a:t>Writing – Review &amp; Editing</a:t>
                      </a:r>
                    </a:p>
                  </a:txBody>
                  <a:tcPr/>
                </a:tc>
                <a:extLst>
                  <a:ext uri="{0D108BD9-81ED-4DB2-BD59-A6C34878D82A}">
                    <a16:rowId xmlns:a16="http://schemas.microsoft.com/office/drawing/2014/main" val="3598038506"/>
                  </a:ext>
                </a:extLst>
              </a:tr>
            </a:tbl>
          </a:graphicData>
        </a:graphic>
      </p:graphicFrame>
    </p:spTree>
    <p:extLst>
      <p:ext uri="{BB962C8B-B14F-4D97-AF65-F5344CB8AC3E}">
        <p14:creationId xmlns:p14="http://schemas.microsoft.com/office/powerpoint/2010/main" val="242718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s on the viewing deck at the James McCune Smith Learning Hub">
            <a:extLst>
              <a:ext uri="{FF2B5EF4-FFF2-40B4-BE49-F238E27FC236}">
                <a16:creationId xmlns:a16="http://schemas.microsoft.com/office/drawing/2014/main" id="{6762EA84-3851-9915-0707-BE6D3D70E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0" y="1422956"/>
            <a:ext cx="8342616" cy="491433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535174" y="1604801"/>
            <a:ext cx="5916995" cy="614418"/>
          </a:xfrm>
          <a:prstGeom prst="rect">
            <a:avLst/>
          </a:prstGeom>
        </p:spPr>
        <p:txBody>
          <a:bodyPr>
            <a:normAutofit/>
          </a:bodyPr>
          <a:lstStyle/>
          <a:p>
            <a:pPr algn="l"/>
            <a:r>
              <a:rPr lang="en-US" dirty="0">
                <a:solidFill>
                  <a:schemeClr val="tx1"/>
                </a:solidFill>
              </a:rPr>
              <a:t>Benefits of using CRediT </a:t>
            </a:r>
          </a:p>
        </p:txBody>
      </p:sp>
      <p:sp>
        <p:nvSpPr>
          <p:cNvPr id="6" name="Content Placeholder 2"/>
          <p:cNvSpPr>
            <a:spLocks noGrp="1"/>
          </p:cNvSpPr>
          <p:nvPr>
            <p:ph idx="4294967295"/>
          </p:nvPr>
        </p:nvSpPr>
        <p:spPr>
          <a:xfrm>
            <a:off x="309143" y="2363100"/>
            <a:ext cx="9554047" cy="3743784"/>
          </a:xfrm>
          <a:prstGeom prst="rect">
            <a:avLst/>
          </a:prstGeom>
        </p:spPr>
        <p:txBody>
          <a:bodyPr>
            <a:noAutofit/>
          </a:bodyPr>
          <a:lstStyle/>
          <a:p>
            <a:r>
              <a:rPr lang="en-US" sz="2800" kern="0" dirty="0">
                <a:solidFill>
                  <a:schemeClr val="tx1"/>
                </a:solidFill>
                <a:latin typeface="Arial" charset="0"/>
                <a:ea typeface="Arial" charset="0"/>
                <a:cs typeface="Arial" charset="0"/>
              </a:rPr>
              <a:t>Meets Code of Good Practice guidelines (new) </a:t>
            </a:r>
          </a:p>
          <a:p>
            <a:r>
              <a:rPr lang="en-US" sz="2800" kern="0" dirty="0">
                <a:solidFill>
                  <a:schemeClr val="tx1"/>
                </a:solidFill>
                <a:latin typeface="Arial" charset="0"/>
                <a:ea typeface="Arial" charset="0"/>
                <a:cs typeface="Arial" charset="0"/>
              </a:rPr>
              <a:t>Fairness and transparency </a:t>
            </a:r>
          </a:p>
          <a:p>
            <a:r>
              <a:rPr lang="en-US" sz="2800" kern="0" dirty="0">
                <a:solidFill>
                  <a:schemeClr val="tx1"/>
                </a:solidFill>
                <a:latin typeface="Arial" charset="0"/>
                <a:ea typeface="Arial" charset="0"/>
                <a:cs typeface="Arial" charset="0"/>
              </a:rPr>
              <a:t>Aligns with good research </a:t>
            </a:r>
          </a:p>
          <a:p>
            <a:r>
              <a:rPr lang="en-US" sz="2800" kern="0" dirty="0">
                <a:solidFill>
                  <a:schemeClr val="tx1"/>
                </a:solidFill>
                <a:latin typeface="Arial" charset="0"/>
                <a:ea typeface="Arial" charset="0"/>
                <a:cs typeface="Arial" charset="0"/>
              </a:rPr>
              <a:t>Helps in decision-making </a:t>
            </a:r>
          </a:p>
          <a:p>
            <a:r>
              <a:rPr lang="en-US" sz="2800" kern="0" dirty="0">
                <a:solidFill>
                  <a:schemeClr val="tx1"/>
                </a:solidFill>
                <a:latin typeface="Arial" charset="0"/>
                <a:ea typeface="Arial" charset="0"/>
                <a:cs typeface="Arial" charset="0"/>
              </a:rPr>
              <a:t>Can help to avoid authorship disputes</a:t>
            </a:r>
          </a:p>
          <a:p>
            <a:r>
              <a:rPr lang="en-US" sz="2800" kern="0" dirty="0">
                <a:solidFill>
                  <a:schemeClr val="tx1"/>
                </a:solidFill>
                <a:latin typeface="Arial" charset="0"/>
                <a:ea typeface="Arial" charset="0"/>
                <a:cs typeface="Arial" charset="0"/>
              </a:rPr>
              <a:t>Future - REF? (UK CORI report, 2023) </a:t>
            </a:r>
          </a:p>
          <a:p>
            <a:endParaRPr lang="en-US" kern="0" dirty="0">
              <a:solidFill>
                <a:schemeClr val="tx1"/>
              </a:solidFill>
              <a:latin typeface="Arial" charset="0"/>
              <a:ea typeface="Arial" charset="0"/>
              <a:cs typeface="Arial" charset="0"/>
            </a:endParaRPr>
          </a:p>
          <a:p>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52814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B60F3938-0CBA-F8FD-2AB6-01A5F7F41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99" y="-339047"/>
            <a:ext cx="12192000" cy="6858000"/>
          </a:xfrm>
          <a:prstGeom prst="rect">
            <a:avLst/>
          </a:prstGeom>
        </p:spPr>
      </p:pic>
      <p:sp>
        <p:nvSpPr>
          <p:cNvPr id="4" name="Rectangle 3">
            <a:extLst>
              <a:ext uri="{C183D7F6-B498-43B3-948B-1728B52AA6E4}">
                <adec:decorative xmlns:adec="http://schemas.microsoft.com/office/drawing/2017/decorative" val="0"/>
              </a:ext>
            </a:extLst>
          </p:cNvPr>
          <p:cNvSpPr/>
          <p:nvPr/>
        </p:nvSpPr>
        <p:spPr bwMode="auto">
          <a:xfrm>
            <a:off x="488299" y="1604799"/>
            <a:ext cx="9148861" cy="408708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200" indent="-457200" defTabSz="1219170" eaLnBrk="0" fontAlgn="base" hangingPunct="0">
              <a:spcBef>
                <a:spcPct val="0"/>
              </a:spcBef>
              <a:spcAft>
                <a:spcPct val="0"/>
              </a:spcAft>
              <a:buFont typeface="Arial" panose="020B0604020202020204" pitchFamily="34" charset="0"/>
              <a:buChar char="•"/>
            </a:pPr>
            <a:endParaRPr lang="en-US" sz="3200" dirty="0">
              <a:latin typeface="Arial" charset="0"/>
              <a:ea typeface="ＭＳ Ｐゴシック" charset="-128"/>
              <a:cs typeface="ＭＳ Ｐゴシック" charset="-128"/>
            </a:endParaRPr>
          </a:p>
          <a:p>
            <a:pPr marL="457200" indent="-457200" defTabSz="1219170" eaLnBrk="0" fontAlgn="base" hangingPunct="0">
              <a:spcBef>
                <a:spcPct val="0"/>
              </a:spcBef>
              <a:spcAft>
                <a:spcPct val="0"/>
              </a:spcAft>
              <a:buFont typeface="Arial" panose="020B0604020202020204" pitchFamily="34" charset="0"/>
              <a:buChar char="•"/>
            </a:pPr>
            <a:r>
              <a:rPr lang="en-US" sz="2800" dirty="0">
                <a:latin typeface="Arial" charset="0"/>
                <a:ea typeface="ＭＳ Ｐゴシック" charset="-128"/>
                <a:cs typeface="ＭＳ Ｐゴシック" charset="-128"/>
              </a:rPr>
              <a:t>Have discussions early in the project</a:t>
            </a:r>
          </a:p>
          <a:p>
            <a:pPr marL="457200" indent="-457200" defTabSz="1219170" eaLnBrk="0" fontAlgn="base" hangingPunct="0">
              <a:spcBef>
                <a:spcPct val="0"/>
              </a:spcBef>
              <a:spcAft>
                <a:spcPct val="0"/>
              </a:spcAft>
              <a:buFont typeface="Arial" panose="020B0604020202020204" pitchFamily="34" charset="0"/>
              <a:buChar char="•"/>
            </a:pPr>
            <a:r>
              <a:rPr lang="en-US" sz="2800" dirty="0">
                <a:latin typeface="Arial"/>
                <a:ea typeface="ＭＳ Ｐゴシック"/>
                <a:cs typeface="ＭＳ Ｐゴシック" charset="-128"/>
              </a:rPr>
              <a:t>Map </a:t>
            </a:r>
            <a:r>
              <a:rPr lang="en-US" sz="2800" dirty="0" err="1">
                <a:latin typeface="Arial"/>
                <a:ea typeface="ＭＳ Ｐゴシック"/>
                <a:cs typeface="ＭＳ Ｐゴシック" charset="-128"/>
              </a:rPr>
              <a:t>CRediT</a:t>
            </a:r>
            <a:r>
              <a:rPr lang="en-US" sz="2800" dirty="0">
                <a:latin typeface="Arial"/>
                <a:ea typeface="ＭＳ Ｐゴシック"/>
                <a:cs typeface="ＭＳ Ｐゴシック" charset="-128"/>
              </a:rPr>
              <a:t> roles and review – the Tenzing app can help to record these</a:t>
            </a:r>
          </a:p>
          <a:p>
            <a:pPr marL="457200" indent="-457200" defTabSz="1219170" eaLnBrk="0" fontAlgn="base" hangingPunct="0">
              <a:spcBef>
                <a:spcPct val="0"/>
              </a:spcBef>
              <a:spcAft>
                <a:spcPct val="0"/>
              </a:spcAft>
              <a:buFont typeface="Arial" panose="020B0604020202020204" pitchFamily="34" charset="0"/>
              <a:buChar char="•"/>
            </a:pPr>
            <a:r>
              <a:rPr lang="en-US" sz="2800" dirty="0">
                <a:latin typeface="Arial" charset="0"/>
                <a:ea typeface="ＭＳ Ｐゴシック" charset="-128"/>
                <a:cs typeface="ＭＳ Ｐゴシック" charset="-128"/>
              </a:rPr>
              <a:t>Get agreement from all involved </a:t>
            </a:r>
          </a:p>
          <a:p>
            <a:pPr marL="457200" indent="-457200" defTabSz="1219170" eaLnBrk="0" fontAlgn="base" hangingPunct="0">
              <a:spcBef>
                <a:spcPct val="0"/>
              </a:spcBef>
              <a:spcAft>
                <a:spcPct val="0"/>
              </a:spcAft>
              <a:buFont typeface="Arial" panose="020B0604020202020204" pitchFamily="34" charset="0"/>
              <a:buChar char="•"/>
            </a:pPr>
            <a:r>
              <a:rPr lang="en-US" sz="2800" dirty="0">
                <a:latin typeface="Arial" charset="0"/>
                <a:ea typeface="ＭＳ Ｐゴシック" charset="-128"/>
                <a:cs typeface="ＭＳ Ｐゴシック" charset="-128"/>
              </a:rPr>
              <a:t>Document decisions </a:t>
            </a:r>
          </a:p>
          <a:p>
            <a:pPr marL="457200" indent="-457200" defTabSz="1219170" eaLnBrk="0" fontAlgn="base" hangingPunct="0">
              <a:spcBef>
                <a:spcPct val="0"/>
              </a:spcBef>
              <a:spcAft>
                <a:spcPct val="0"/>
              </a:spcAft>
              <a:buFont typeface="Arial" panose="020B0604020202020204" pitchFamily="34" charset="0"/>
              <a:buChar char="•"/>
            </a:pPr>
            <a:r>
              <a:rPr lang="en-US" sz="2800" dirty="0">
                <a:latin typeface="Arial" charset="0"/>
                <a:ea typeface="ＭＳ Ｐゴシック" charset="-128"/>
                <a:cs typeface="ＭＳ Ｐゴシック" charset="-128"/>
              </a:rPr>
              <a:t>Contributor statement is added during submission (publishers can vary; option to add own statement)</a:t>
            </a:r>
          </a:p>
          <a:p>
            <a:pPr defTabSz="1219170" eaLnBrk="0" fontAlgn="base" hangingPunct="0">
              <a:spcBef>
                <a:spcPct val="0"/>
              </a:spcBef>
              <a:spcAft>
                <a:spcPct val="0"/>
              </a:spcAft>
            </a:pPr>
            <a:endParaRPr lang="en-US" sz="2800" dirty="0">
              <a:latin typeface="Arial" charset="0"/>
              <a:ea typeface="ＭＳ Ｐゴシック" charset="-128"/>
              <a:cs typeface="ＭＳ Ｐゴシック" charset="-128"/>
            </a:endParaRPr>
          </a:p>
          <a:p>
            <a:pPr marL="457200" indent="-457200" defTabSz="1219170" eaLnBrk="0" fontAlgn="base" hangingPunct="0">
              <a:spcBef>
                <a:spcPct val="0"/>
              </a:spcBef>
              <a:spcAft>
                <a:spcPct val="0"/>
              </a:spcAft>
              <a:buFont typeface="Arial" panose="020B0604020202020204" pitchFamily="34" charset="0"/>
              <a:buChar char="•"/>
            </a:pPr>
            <a:endParaRPr lang="en-US" sz="2400" dirty="0">
              <a:latin typeface="Arial" charset="0"/>
              <a:ea typeface="ＭＳ Ｐゴシック" charset="-128"/>
              <a:cs typeface="ＭＳ Ｐゴシック" charset="-128"/>
            </a:endParaRPr>
          </a:p>
          <a:p>
            <a:pPr marL="457200" indent="-457200" defTabSz="1219170" eaLnBrk="0" fontAlgn="base" hangingPunct="0">
              <a:spcBef>
                <a:spcPct val="0"/>
              </a:spcBef>
              <a:spcAft>
                <a:spcPct val="0"/>
              </a:spcAft>
              <a:buFont typeface="Arial" panose="020B0604020202020204" pitchFamily="34" charset="0"/>
              <a:buChar char="•"/>
            </a:pPr>
            <a:endParaRPr lang="en-US" sz="3200" dirty="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7117206" cy="672073"/>
          </a:xfrm>
          <a:prstGeom prst="rect">
            <a:avLst/>
          </a:prstGeom>
        </p:spPr>
        <p:txBody>
          <a:bodyPr>
            <a:normAutofit/>
          </a:bodyPr>
          <a:lstStyle/>
          <a:p>
            <a:pPr algn="l"/>
            <a:r>
              <a:rPr lang="en-GB" dirty="0">
                <a:solidFill>
                  <a:schemeClr val="tx1"/>
                </a:solidFill>
              </a:rPr>
              <a:t>Some recommendations…</a:t>
            </a:r>
            <a:endParaRPr lang="en-US" dirty="0">
              <a:solidFill>
                <a:schemeClr val="tx1"/>
              </a:solidFill>
            </a:endParaRPr>
          </a:p>
        </p:txBody>
      </p:sp>
    </p:spTree>
    <p:extLst>
      <p:ext uri="{BB962C8B-B14F-4D97-AF65-F5344CB8AC3E}">
        <p14:creationId xmlns:p14="http://schemas.microsoft.com/office/powerpoint/2010/main" val="410584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699" y="1798637"/>
            <a:ext cx="11013469" cy="2100263"/>
          </a:xfrm>
        </p:spPr>
        <p:txBody>
          <a:bodyPr>
            <a:noAutofit/>
          </a:bodyPr>
          <a:lstStyle/>
          <a:p>
            <a:pPr algn="l"/>
            <a:r>
              <a:rPr lang="en-GB" sz="3600" dirty="0">
                <a:solidFill>
                  <a:schemeClr val="bg1"/>
                </a:solidFill>
              </a:rPr>
              <a:t>Confidential support is available</a:t>
            </a:r>
            <a:br>
              <a:rPr lang="en-GB" b="0" dirty="0">
                <a:solidFill>
                  <a:schemeClr val="bg1"/>
                </a:solidFill>
              </a:rPr>
            </a:br>
            <a:br>
              <a:rPr lang="en-GB" b="0" dirty="0">
                <a:solidFill>
                  <a:schemeClr val="bg1"/>
                </a:solidFill>
              </a:rPr>
            </a:br>
            <a:r>
              <a:rPr lang="en-GB" sz="2600" b="0" dirty="0">
                <a:solidFill>
                  <a:schemeClr val="bg1"/>
                </a:solidFill>
              </a:rPr>
              <a:t>School Research Integrity Advisers </a:t>
            </a:r>
            <a:br>
              <a:rPr lang="en-GB" sz="2600" b="0" dirty="0">
                <a:solidFill>
                  <a:schemeClr val="bg1"/>
                </a:solidFill>
              </a:rPr>
            </a:br>
            <a:r>
              <a:rPr lang="en-GB" sz="2600" b="0" dirty="0">
                <a:solidFill>
                  <a:schemeClr val="bg1"/>
                </a:solidFill>
              </a:rPr>
              <a:t>https://www.gla.ac.uk/myglasgow/ris/researchintegrity/advisers/</a:t>
            </a:r>
            <a:br>
              <a:rPr lang="en-GB" sz="2600" b="0" dirty="0">
                <a:solidFill>
                  <a:schemeClr val="bg1"/>
                </a:solidFill>
              </a:rPr>
            </a:br>
            <a:br>
              <a:rPr lang="en-GB" sz="2600" b="0" dirty="0">
                <a:solidFill>
                  <a:schemeClr val="bg1"/>
                </a:solidFill>
              </a:rPr>
            </a:br>
            <a:r>
              <a:rPr lang="en-GB" sz="2600" b="0" dirty="0">
                <a:solidFill>
                  <a:schemeClr val="bg1"/>
                </a:solidFill>
              </a:rPr>
              <a:t>Research Integrity Central Team</a:t>
            </a:r>
            <a:br>
              <a:rPr lang="en-GB" sz="2600" b="0" dirty="0">
                <a:solidFill>
                  <a:schemeClr val="bg1"/>
                </a:solidFill>
              </a:rPr>
            </a:br>
            <a:r>
              <a:rPr lang="en-GB" sz="2600" b="0" dirty="0">
                <a:solidFill>
                  <a:schemeClr val="bg1"/>
                </a:solidFill>
                <a:hlinkClick r:id="rId4">
                  <a:extLst>
                    <a:ext uri="{A12FA001-AC4F-418D-AE19-62706E023703}">
                      <ahyp:hlinkClr xmlns:ahyp="http://schemas.microsoft.com/office/drawing/2018/hyperlinkcolor" val="tx"/>
                    </a:ext>
                  </a:extLst>
                </a:hlinkClick>
              </a:rPr>
              <a:t>research-integrity@glasgow.ac.uk</a:t>
            </a:r>
            <a:r>
              <a:rPr lang="en-GB" sz="2600" b="0" dirty="0">
                <a:solidFill>
                  <a:schemeClr val="bg1"/>
                </a:solidFill>
              </a:rPr>
              <a:t> </a:t>
            </a:r>
            <a:br>
              <a:rPr lang="en-GB" sz="2600" b="0" dirty="0">
                <a:solidFill>
                  <a:schemeClr val="bg1"/>
                </a:solidFill>
              </a:rPr>
            </a:br>
            <a:br>
              <a:rPr lang="en-GB" sz="2600" b="0" dirty="0">
                <a:solidFill>
                  <a:schemeClr val="bg1"/>
                </a:solidFill>
              </a:rPr>
            </a:br>
            <a:endParaRPr lang="en-GB" sz="2600" b="0" dirty="0">
              <a:solidFill>
                <a:schemeClr val="bg1"/>
              </a:solidFill>
            </a:endParaRPr>
          </a:p>
        </p:txBody>
      </p:sp>
      <p:pic>
        <p:nvPicPr>
          <p:cNvPr id="9" name="Picture 8" descr="A grey and black sign with a person in a circle&#10;&#10;Description automatically generated">
            <a:extLst>
              <a:ext uri="{FF2B5EF4-FFF2-40B4-BE49-F238E27FC236}">
                <a16:creationId xmlns:a16="http://schemas.microsoft.com/office/drawing/2014/main" id="{69EF4994-948B-E89E-F69B-0F578946B784}"/>
              </a:ext>
            </a:extLst>
          </p:cNvPr>
          <p:cNvPicPr>
            <a:picLocks noChangeAspect="1"/>
          </p:cNvPicPr>
          <p:nvPr/>
        </p:nvPicPr>
        <p:blipFill>
          <a:blip r:embed="rId5"/>
          <a:stretch>
            <a:fillRect/>
          </a:stretch>
        </p:blipFill>
        <p:spPr>
          <a:xfrm>
            <a:off x="10691034" y="6022197"/>
            <a:ext cx="1227411" cy="429442"/>
          </a:xfrm>
          <a:prstGeom prst="rect">
            <a:avLst/>
          </a:prstGeom>
        </p:spPr>
      </p:pic>
    </p:spTree>
    <p:extLst>
      <p:ext uri="{BB962C8B-B14F-4D97-AF65-F5344CB8AC3E}">
        <p14:creationId xmlns:p14="http://schemas.microsoft.com/office/powerpoint/2010/main" val="299492226"/>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5269</TotalTime>
  <Words>342</Words>
  <Application>Microsoft Office PowerPoint</Application>
  <PresentationFormat>Widescreen</PresentationFormat>
  <Paragraphs>56</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Authorship and CRediT overview </vt:lpstr>
      <vt:lpstr>What is the university’s definition of authorship?   (Source: UofG Code of Good Practice in Research)           </vt:lpstr>
      <vt:lpstr>What is the CRediT Contributor Roles Taxonomy? </vt:lpstr>
      <vt:lpstr>Benefits of using CRediT </vt:lpstr>
      <vt:lpstr>Some recommendations…</vt:lpstr>
      <vt:lpstr>Confidential support is available  School Research Integrity Advisers  https://www.gla.ac.uk/myglasgow/ris/researchintegrity/advisers/  Research Integrity Central Team research-integrity@glasgow.ac.uk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Elinor Toland</cp:lastModifiedBy>
  <cp:revision>122</cp:revision>
  <dcterms:created xsi:type="dcterms:W3CDTF">2021-01-06T14:22:07Z</dcterms:created>
  <dcterms:modified xsi:type="dcterms:W3CDTF">2024-03-04T08:50:03Z</dcterms:modified>
</cp:coreProperties>
</file>