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56"/>
  </p:notesMasterIdLst>
  <p:sldIdLst>
    <p:sldId id="256" r:id="rId5"/>
    <p:sldId id="480" r:id="rId6"/>
    <p:sldId id="479" r:id="rId7"/>
    <p:sldId id="481" r:id="rId8"/>
    <p:sldId id="482" r:id="rId9"/>
    <p:sldId id="483" r:id="rId10"/>
    <p:sldId id="486" r:id="rId11"/>
    <p:sldId id="528" r:id="rId12"/>
    <p:sldId id="488" r:id="rId13"/>
    <p:sldId id="484" r:id="rId14"/>
    <p:sldId id="493" r:id="rId15"/>
    <p:sldId id="490" r:id="rId16"/>
    <p:sldId id="497" r:id="rId17"/>
    <p:sldId id="529" r:id="rId18"/>
    <p:sldId id="492" r:id="rId19"/>
    <p:sldId id="489" r:id="rId20"/>
    <p:sldId id="527" r:id="rId21"/>
    <p:sldId id="491" r:id="rId22"/>
    <p:sldId id="496" r:id="rId23"/>
    <p:sldId id="495" r:id="rId24"/>
    <p:sldId id="494" r:id="rId25"/>
    <p:sldId id="487" r:id="rId26"/>
    <p:sldId id="499" r:id="rId27"/>
    <p:sldId id="502" r:id="rId28"/>
    <p:sldId id="524" r:id="rId29"/>
    <p:sldId id="500" r:id="rId30"/>
    <p:sldId id="498" r:id="rId31"/>
    <p:sldId id="520" r:id="rId32"/>
    <p:sldId id="514" r:id="rId33"/>
    <p:sldId id="515" r:id="rId34"/>
    <p:sldId id="516" r:id="rId35"/>
    <p:sldId id="519" r:id="rId36"/>
    <p:sldId id="518" r:id="rId37"/>
    <p:sldId id="517" r:id="rId38"/>
    <p:sldId id="505" r:id="rId39"/>
    <p:sldId id="506" r:id="rId40"/>
    <p:sldId id="507" r:id="rId41"/>
    <p:sldId id="508" r:id="rId42"/>
    <p:sldId id="509" r:id="rId43"/>
    <p:sldId id="510" r:id="rId44"/>
    <p:sldId id="511" r:id="rId45"/>
    <p:sldId id="512" r:id="rId46"/>
    <p:sldId id="513" r:id="rId47"/>
    <p:sldId id="525" r:id="rId48"/>
    <p:sldId id="521" r:id="rId49"/>
    <p:sldId id="526" r:id="rId50"/>
    <p:sldId id="503" r:id="rId51"/>
    <p:sldId id="501" r:id="rId52"/>
    <p:sldId id="530" r:id="rId53"/>
    <p:sldId id="523" r:id="rId54"/>
    <p:sldId id="2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EB304-F4B6-49F5-BF7B-175C045534ED}" v="5" dt="2024-05-03T11:23:41.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327"/>
  </p:normalViewPr>
  <p:slideViewPr>
    <p:cSldViewPr snapToGrid="0">
      <p:cViewPr varScale="1">
        <p:scale>
          <a:sx n="103" d="100"/>
          <a:sy n="103" d="100"/>
        </p:scale>
        <p:origin x="114" y="258"/>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75FEB304-F4B6-49F5-BF7B-175C045534ED}"/>
    <pc:docChg chg="custSel addSld modSld">
      <pc:chgData name="Lynn Irvine" userId="279c8e93-51ef-4dc5-b8a5-ff9d60f651fc" providerId="ADAL" clId="{75FEB304-F4B6-49F5-BF7B-175C045534ED}" dt="2024-05-03T11:49:47.674" v="882" actId="5793"/>
      <pc:docMkLst>
        <pc:docMk/>
      </pc:docMkLst>
      <pc:sldChg chg="modSp new mod">
        <pc:chgData name="Lynn Irvine" userId="279c8e93-51ef-4dc5-b8a5-ff9d60f651fc" providerId="ADAL" clId="{75FEB304-F4B6-49F5-BF7B-175C045534ED}" dt="2024-05-03T11:49:47.674" v="882" actId="5793"/>
        <pc:sldMkLst>
          <pc:docMk/>
          <pc:sldMk cId="607540110" sldId="530"/>
        </pc:sldMkLst>
        <pc:spChg chg="mod">
          <ac:chgData name="Lynn Irvine" userId="279c8e93-51ef-4dc5-b8a5-ff9d60f651fc" providerId="ADAL" clId="{75FEB304-F4B6-49F5-BF7B-175C045534ED}" dt="2024-05-03T11:17:03.788" v="363" actId="20577"/>
          <ac:spMkLst>
            <pc:docMk/>
            <pc:sldMk cId="607540110" sldId="530"/>
            <ac:spMk id="2" creationId="{000D6E22-D6ED-9701-48C4-7CFD819492A1}"/>
          </ac:spMkLst>
        </pc:spChg>
        <pc:spChg chg="mod">
          <ac:chgData name="Lynn Irvine" userId="279c8e93-51ef-4dc5-b8a5-ff9d60f651fc" providerId="ADAL" clId="{75FEB304-F4B6-49F5-BF7B-175C045534ED}" dt="2024-05-03T11:49:47.674" v="882" actId="5793"/>
          <ac:spMkLst>
            <pc:docMk/>
            <pc:sldMk cId="607540110" sldId="530"/>
            <ac:spMk id="3" creationId="{E98F3B9D-DB96-002A-4C9D-E31543CB2B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223437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212752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a:p>
        </p:txBody>
      </p:sp>
    </p:spTree>
    <p:extLst>
      <p:ext uri="{BB962C8B-B14F-4D97-AF65-F5344CB8AC3E}">
        <p14:creationId xmlns:p14="http://schemas.microsoft.com/office/powerpoint/2010/main" val="3815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244158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20</a:t>
            </a:fld>
            <a:endParaRPr lang="en-US"/>
          </a:p>
        </p:txBody>
      </p:sp>
    </p:spTree>
    <p:extLst>
      <p:ext uri="{BB962C8B-B14F-4D97-AF65-F5344CB8AC3E}">
        <p14:creationId xmlns:p14="http://schemas.microsoft.com/office/powerpoint/2010/main" val="110466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284424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22</a:t>
            </a:fld>
            <a:endParaRPr lang="en-US"/>
          </a:p>
        </p:txBody>
      </p:sp>
    </p:spTree>
    <p:extLst>
      <p:ext uri="{BB962C8B-B14F-4D97-AF65-F5344CB8AC3E}">
        <p14:creationId xmlns:p14="http://schemas.microsoft.com/office/powerpoint/2010/main" val="277425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23</a:t>
            </a:fld>
            <a:endParaRPr lang="en-US"/>
          </a:p>
        </p:txBody>
      </p:sp>
    </p:spTree>
    <p:extLst>
      <p:ext uri="{BB962C8B-B14F-4D97-AF65-F5344CB8AC3E}">
        <p14:creationId xmlns:p14="http://schemas.microsoft.com/office/powerpoint/2010/main" val="78648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24</a:t>
            </a:fld>
            <a:endParaRPr lang="en-US"/>
          </a:p>
        </p:txBody>
      </p:sp>
    </p:spTree>
    <p:extLst>
      <p:ext uri="{BB962C8B-B14F-4D97-AF65-F5344CB8AC3E}">
        <p14:creationId xmlns:p14="http://schemas.microsoft.com/office/powerpoint/2010/main" val="663147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25</a:t>
            </a:fld>
            <a:endParaRPr lang="en-US"/>
          </a:p>
        </p:txBody>
      </p:sp>
    </p:spTree>
    <p:extLst>
      <p:ext uri="{BB962C8B-B14F-4D97-AF65-F5344CB8AC3E}">
        <p14:creationId xmlns:p14="http://schemas.microsoft.com/office/powerpoint/2010/main" val="19706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354940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27</a:t>
            </a:fld>
            <a:endParaRPr lang="en-US"/>
          </a:p>
        </p:txBody>
      </p:sp>
    </p:spTree>
    <p:extLst>
      <p:ext uri="{BB962C8B-B14F-4D97-AF65-F5344CB8AC3E}">
        <p14:creationId xmlns:p14="http://schemas.microsoft.com/office/powerpoint/2010/main" val="112522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182284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31</a:t>
            </a:fld>
            <a:endParaRPr lang="en-US"/>
          </a:p>
        </p:txBody>
      </p:sp>
    </p:spTree>
    <p:extLst>
      <p:ext uri="{BB962C8B-B14F-4D97-AF65-F5344CB8AC3E}">
        <p14:creationId xmlns:p14="http://schemas.microsoft.com/office/powerpoint/2010/main" val="3586608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32</a:t>
            </a:fld>
            <a:endParaRPr lang="en-US"/>
          </a:p>
        </p:txBody>
      </p:sp>
    </p:spTree>
    <p:extLst>
      <p:ext uri="{BB962C8B-B14F-4D97-AF65-F5344CB8AC3E}">
        <p14:creationId xmlns:p14="http://schemas.microsoft.com/office/powerpoint/2010/main" val="2743144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33</a:t>
            </a:fld>
            <a:endParaRPr lang="en-US"/>
          </a:p>
        </p:txBody>
      </p:sp>
    </p:spTree>
    <p:extLst>
      <p:ext uri="{BB962C8B-B14F-4D97-AF65-F5344CB8AC3E}">
        <p14:creationId xmlns:p14="http://schemas.microsoft.com/office/powerpoint/2010/main" val="306719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34</a:t>
            </a:fld>
            <a:endParaRPr lang="en-US"/>
          </a:p>
        </p:txBody>
      </p:sp>
    </p:spTree>
    <p:extLst>
      <p:ext uri="{BB962C8B-B14F-4D97-AF65-F5344CB8AC3E}">
        <p14:creationId xmlns:p14="http://schemas.microsoft.com/office/powerpoint/2010/main" val="4102154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36</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37</a:t>
            </a:fld>
            <a:endParaRPr lang="en-US"/>
          </a:p>
        </p:txBody>
      </p:sp>
    </p:spTree>
    <p:extLst>
      <p:ext uri="{BB962C8B-B14F-4D97-AF65-F5344CB8AC3E}">
        <p14:creationId xmlns:p14="http://schemas.microsoft.com/office/powerpoint/2010/main" val="414315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3980854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45</a:t>
            </a:fld>
            <a:endParaRPr lang="en-US"/>
          </a:p>
        </p:txBody>
      </p:sp>
    </p:spTree>
    <p:extLst>
      <p:ext uri="{BB962C8B-B14F-4D97-AF65-F5344CB8AC3E}">
        <p14:creationId xmlns:p14="http://schemas.microsoft.com/office/powerpoint/2010/main" val="4121015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46</a:t>
            </a:fld>
            <a:endParaRPr lang="en-US"/>
          </a:p>
        </p:txBody>
      </p:sp>
    </p:spTree>
    <p:extLst>
      <p:ext uri="{BB962C8B-B14F-4D97-AF65-F5344CB8AC3E}">
        <p14:creationId xmlns:p14="http://schemas.microsoft.com/office/powerpoint/2010/main" val="149930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47</a:t>
            </a:fld>
            <a:endParaRPr lang="en-US"/>
          </a:p>
        </p:txBody>
      </p:sp>
    </p:spTree>
    <p:extLst>
      <p:ext uri="{BB962C8B-B14F-4D97-AF65-F5344CB8AC3E}">
        <p14:creationId xmlns:p14="http://schemas.microsoft.com/office/powerpoint/2010/main" val="342423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48</a:t>
            </a:fld>
            <a:endParaRPr lang="en-US"/>
          </a:p>
        </p:txBody>
      </p:sp>
    </p:spTree>
    <p:extLst>
      <p:ext uri="{BB962C8B-B14F-4D97-AF65-F5344CB8AC3E}">
        <p14:creationId xmlns:p14="http://schemas.microsoft.com/office/powerpoint/2010/main" val="313880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50</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51</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345611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6287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43706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12</a:t>
            </a:fld>
            <a:endParaRPr lang="en-US"/>
          </a:p>
        </p:txBody>
      </p:sp>
    </p:spTree>
    <p:extLst>
      <p:ext uri="{BB962C8B-B14F-4D97-AF65-F5344CB8AC3E}">
        <p14:creationId xmlns:p14="http://schemas.microsoft.com/office/powerpoint/2010/main" val="128626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13</a:t>
            </a:fld>
            <a:endParaRPr lang="en-US"/>
          </a:p>
        </p:txBody>
      </p:sp>
    </p:spTree>
    <p:extLst>
      <p:ext uri="{BB962C8B-B14F-4D97-AF65-F5344CB8AC3E}">
        <p14:creationId xmlns:p14="http://schemas.microsoft.com/office/powerpoint/2010/main" val="388418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a:p>
        </p:txBody>
      </p:sp>
    </p:spTree>
    <p:extLst>
      <p:ext uri="{BB962C8B-B14F-4D97-AF65-F5344CB8AC3E}">
        <p14:creationId xmlns:p14="http://schemas.microsoft.com/office/powerpoint/2010/main" val="300102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03/05/2024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90"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hyperlink" Target="https://ukdataservice.ac.uk/learning-hub/qualitative-data/" TargetMode="External"/><Relationship Id="rId3" Type="http://schemas.openxmlformats.org/officeDocument/2006/relationships/image" Target="../media/image7.jpeg"/><Relationship Id="rId7" Type="http://schemas.openxmlformats.org/officeDocument/2006/relationships/hyperlink" Target="https://trainingmodules.ukdataservice.ac.uk/aggregat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ainingmodules.ukdataservice.ac.uk/longitudinal" TargetMode="External"/><Relationship Id="rId11" Type="http://schemas.openxmlformats.org/officeDocument/2006/relationships/hyperlink" Target="https://unsplash.com/s/photos/numbers?utm_source=unsplash&amp;utm_medium=referral&amp;utm_content=creditCopyText" TargetMode="External"/><Relationship Id="rId5" Type="http://schemas.openxmlformats.org/officeDocument/2006/relationships/hyperlink" Target="https://trainingmodules.ukdataservice.ac.uk/surveys" TargetMode="External"/><Relationship Id="rId10" Type="http://schemas.openxmlformats.org/officeDocument/2006/relationships/hyperlink" Target="https://unsplash.com/@polarmermaid?utm_source=unsplash&amp;utm_medium=referral&amp;utm_content=creditCopyText" TargetMode="External"/><Relationship Id="rId4" Type="http://schemas.openxmlformats.org/officeDocument/2006/relationships/hyperlink" Target="https://ukdataservice.ac.uk/learning-hub/new-to-using-data/students/a-students-guide-to-the-uk-data-service/" TargetMode="External"/><Relationship Id="rId9" Type="http://schemas.openxmlformats.org/officeDocument/2006/relationships/hyperlink" Target="https://ukdataservice.ac.uk/learning-hub/censu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ukdataservice.ac.uk/get-data/other-providers/question-banks.aspx" TargetMode="External"/><Relationship Id="rId3" Type="http://schemas.openxmlformats.org/officeDocument/2006/relationships/hyperlink" Target="https://www.ukdataservice.ac.uk/get-data/other-providers/statistics.aspx" TargetMode="External"/><Relationship Id="rId7" Type="http://schemas.openxmlformats.org/officeDocument/2006/relationships/hyperlink" Target="https://www.ukdataservice.ac.uk/get-data/other-providers/open-data.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ukdataservice.ac.uk/get-data/other-providers/data-archives.aspx" TargetMode="External"/><Relationship Id="rId5" Type="http://schemas.openxmlformats.org/officeDocument/2006/relationships/hyperlink" Target="https://www.ukdataservice.ac.uk/get-data/other-providers/qualitative.aspx" TargetMode="External"/><Relationship Id="rId4" Type="http://schemas.openxmlformats.org/officeDocument/2006/relationships/hyperlink" Target="https://www.ukdataservice.ac.uk/get-data/other-providers/international.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scot/statistics-and-research/"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scoe.ac.uk/research/historical-dat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ata.un.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youtu.be/LI8jf9kKZXs" TargetMode="External"/><Relationship Id="rId4" Type="http://schemas.openxmlformats.org/officeDocument/2006/relationships/hyperlink" Target="https://www.europeansocialsurvey.org/user/n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uropeansocialsurvey.org/data/"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w.issp.org/menu-top/hom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c.europa.eu/eurostat/statistics-explained/index.php?title=Beginners:Statistics_4_beginners" TargetMode="External"/><Relationship Id="rId5" Type="http://schemas.openxmlformats.org/officeDocument/2006/relationships/hyperlink" Target="https://ec.europa.eu/eurostat/web/main/help/education-corner" TargetMode="External"/><Relationship Id="rId4" Type="http://schemas.openxmlformats.org/officeDocument/2006/relationships/hyperlink" Target="https://ec.europa.eu/eurostat/web/main/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who.int/data" TargetMode="External"/><Relationship Id="rId7" Type="http://schemas.openxmlformats.org/officeDocument/2006/relationships/hyperlink" Target="https://www.who.int/data/gh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who.int/data/mortality/country-profile" TargetMode="External"/><Relationship Id="rId5" Type="http://schemas.openxmlformats.org/officeDocument/2006/relationships/hyperlink" Target="https://www.who.int/data/gho/data/themes/world-health-statistics" TargetMode="External"/><Relationship Id="rId4" Type="http://schemas.openxmlformats.org/officeDocument/2006/relationships/hyperlink" Target="https://www.who.int/data/gho/data/themes/mortality-and-global-health-estimate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data.worldbank.org/" TargetMode="External"/><Relationship Id="rId7" Type="http://schemas.openxmlformats.org/officeDocument/2006/relationships/hyperlink" Target="https://databank.worldbank.org/home.asp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data.worldbank.org/indicator" TargetMode="External"/><Relationship Id="rId5" Type="http://schemas.openxmlformats.org/officeDocument/2006/relationships/hyperlink" Target="https://data.worldbank.org/country" TargetMode="External"/><Relationship Id="rId4" Type="http://schemas.openxmlformats.org/officeDocument/2006/relationships/hyperlink" Target="https://data.worldbank.org/summary-terms-of-u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ubdc.ac.uk/" TargetMode="External"/><Relationship Id="rId5" Type="http://schemas.openxmlformats.org/officeDocument/2006/relationships/hyperlink" Target="https://www.ubdc.ac.uk/data-services/data-catalogue/open-data/" TargetMode="External"/><Relationship Id="rId4" Type="http://schemas.openxmlformats.org/officeDocument/2006/relationships/hyperlink" Target="http://ubdc.ac.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rc.ac.uk/" TargetMode="External"/><Relationship Id="rId7" Type="http://schemas.openxmlformats.org/officeDocument/2006/relationships/hyperlink" Target="https://data.cdrc.ac.uk/search/type/datase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data.cdrc.ac.uk/" TargetMode="External"/><Relationship Id="rId5" Type="http://schemas.openxmlformats.org/officeDocument/2006/relationships/hyperlink" Target="https://data.cdrc.ac.uk/user/register"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icpsr-umich-edu.ezproxy.lib.gla.ac.uk/web/pag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youtube.com/user/icpsrweb" TargetMode="External"/><Relationship Id="rId4" Type="http://schemas.openxmlformats.org/officeDocument/2006/relationships/hyperlink" Target="https://www-icpsr-umich-edu.ezproxy.lib.gla.ac.uk/web/pages/ICPSR/access/restricted/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ecd-ilibrary-org.ezproxy.lib.gla.ac.u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issuu.com/oecd.publishing/docs/oecd_ilibrary_user_guide_2018_print?e=3055080/63216264" TargetMode="External"/><Relationship Id="rId4" Type="http://schemas.openxmlformats.org/officeDocument/2006/relationships/hyperlink" Target="https://stats.oecd.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zproxy.lib.gla.ac.uk/login?url=https://www.statista.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statista-com.ezproxy.lib.gla.ac.uk/studies-and-repor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zproxy.lib.gla.ac.uk/login?url=https://clients.mintel.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zproxy.lib.gla.ac.uk/login?url=http://advantage.marketline.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ukdataservice.ac.uk/use-data/secondary-analysis.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ezproxy.lib.gla.ac.uk/login?url=http://srmo.sagepub.com"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dshare.gla.ac.uk/id/eprint/1340"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figshare.com/categories/Social_Science/26" TargetMode="External"/><Relationship Id="rId4" Type="http://schemas.openxmlformats.org/officeDocument/2006/relationships/diagramData" Target="../diagrams/data1.xml"/><Relationship Id="rId9" Type="http://schemas.openxmlformats.org/officeDocument/2006/relationships/hyperlink" Target="http://researchdata.gla.ac.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ampbellcollaboration.org/what-is-a-systematic-review.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onlinelibrary.wiley.com/journal/18911803" TargetMode="External"/><Relationship Id="rId4" Type="http://schemas.openxmlformats.org/officeDocument/2006/relationships/hyperlink" Target="https://campbellcollaboration.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ezproxy.lib.gla.ac.uk/login?url=http://srmo.sagepub.com" TargetMode="External"/><Relationship Id="rId2" Type="http://schemas.openxmlformats.org/officeDocument/2006/relationships/hyperlink" Target="https://www.statista.com/statistics-glossary/" TargetMode="External"/><Relationship Id="rId1" Type="http://schemas.openxmlformats.org/officeDocument/2006/relationships/slideLayout" Target="../slideLayouts/slideLayout2.xml"/><Relationship Id="rId6" Type="http://schemas.openxmlformats.org/officeDocument/2006/relationships/hyperlink" Target="https://ezproxy.lib.gla.ac.uk/login?url=https://methods.sagepub.com/" TargetMode="External"/><Relationship Id="rId5" Type="http://schemas.openxmlformats.org/officeDocument/2006/relationships/hyperlink" Target="https://go.exlibris.link/5fCbz8wJ" TargetMode="External"/><Relationship Id="rId4" Type="http://schemas.openxmlformats.org/officeDocument/2006/relationships/hyperlink" Target="https://go.exlibris.link/RhvTFXw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zproxy.lib.gla.ac.uk/login?url=https://methods.sagepub.com/dataset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image" Target="../media/image42.png"/><Relationship Id="rId5" Type="http://schemas.openxmlformats.org/officeDocument/2006/relationships/diagramLayout" Target="../diagrams/layout2.xml"/><Relationship Id="rId10" Type="http://schemas.openxmlformats.org/officeDocument/2006/relationships/hyperlink" Target="mailto:library@glasgow.ac.uk" TargetMode="External"/><Relationship Id="rId4" Type="http://schemas.openxmlformats.org/officeDocument/2006/relationships/diagramData" Target="../diagrams/data2.xml"/><Relationship Id="rId9" Type="http://schemas.openxmlformats.org/officeDocument/2006/relationships/hyperlink" Target="https://www.gla.ac.uk/myglasgow/library/help/collegesuppor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la.ac.uk/colleges/socialsciences/students/ethics/" TargetMode="External"/><Relationship Id="rId2" Type="http://schemas.openxmlformats.org/officeDocument/2006/relationships/hyperlink" Target="https://ukdataservice.ac.uk/learning-hub/new-to-using-da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2749588" TargetMode="External"/><Relationship Id="rId2" Type="http://schemas.openxmlformats.org/officeDocument/2006/relationships/hyperlink" Target="https://pixabay.com/users/chaitawat-6442268/?utm_source=link-attribution&amp;utm_medium=referral&amp;utm_campaign=image&amp;utm_content=2749588" TargetMode="Externa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hyperlink" Target="https://ukdataservice.ac.uk/find-data/access-conditions/safeguarded-access/" TargetMode="External"/><Relationship Id="rId3" Type="http://schemas.openxmlformats.org/officeDocument/2006/relationships/image" Target="../media/image6.jpeg"/><Relationship Id="rId7" Type="http://schemas.openxmlformats.org/officeDocument/2006/relationships/hyperlink" Target="https://ukdataservice.ac.uk/find-data/access-condition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ukdataservice.ac.uk/help/registration/how-to-register-if-you-are-a-uk-academic-user/" TargetMode="External"/><Relationship Id="rId11" Type="http://schemas.openxmlformats.org/officeDocument/2006/relationships/hyperlink" Target="https://unsplash.com/@nasa?utm_source=unsplash&amp;utm_medium=referral&amp;utm_content=creditCopyText" TargetMode="External"/><Relationship Id="rId5" Type="http://schemas.openxmlformats.org/officeDocument/2006/relationships/hyperlink" Target="http://ukdataservice.ac.uk/" TargetMode="External"/><Relationship Id="rId10" Type="http://schemas.openxmlformats.org/officeDocument/2006/relationships/hyperlink" Target="https://ukdataservice.ac.uk/find-data/browse/" TargetMode="External"/><Relationship Id="rId4" Type="http://schemas.openxmlformats.org/officeDocument/2006/relationships/hyperlink" Target="https://www.ukdataservice.ac.uk/" TargetMode="External"/><Relationship Id="rId9" Type="http://schemas.openxmlformats.org/officeDocument/2006/relationships/hyperlink" Target="https://ukdataservice.ac.uk/help/access-policy/how-to-download-and-order-your-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sz="2400" dirty="0">
                <a:solidFill>
                  <a:schemeClr val="tx1"/>
                </a:solidFill>
              </a:rPr>
              <a:t>Sources of secondary data for Social Sciences and guides to secondary data analysis</a:t>
            </a:r>
          </a:p>
        </p:txBody>
      </p:sp>
      <p:sp>
        <p:nvSpPr>
          <p:cNvPr id="3" name="Subtitle 2"/>
          <p:cNvSpPr>
            <a:spLocks noGrp="1"/>
          </p:cNvSpPr>
          <p:nvPr>
            <p:ph type="subTitle" idx="1"/>
          </p:nvPr>
        </p:nvSpPr>
        <p:spPr/>
        <p:txBody>
          <a:bodyPr/>
          <a:lstStyle/>
          <a:p>
            <a:r>
              <a:rPr lang="en-GB"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a:bodyPr>
          <a:lstStyle/>
          <a:p>
            <a:r>
              <a:rPr lang="en-US" dirty="0">
                <a:solidFill>
                  <a:schemeClr val="tx1"/>
                </a:solidFill>
              </a:rPr>
              <a:t>Using data - UK Data Service guidance for student dissertations and research</a:t>
            </a:r>
          </a:p>
        </p:txBody>
      </p:sp>
      <p:pic>
        <p:nvPicPr>
          <p:cNvPr id="7" name="Picture Placeholder 6" descr="A photo of a padlock with numbers">
            <a:extLst>
              <a:ext uri="{FF2B5EF4-FFF2-40B4-BE49-F238E27FC236}">
                <a16:creationId xmlns:a16="http://schemas.microsoft.com/office/drawing/2014/main" id="{C73219F1-E42B-4E04-8DC4-7D5CE6F2736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807" r="9807"/>
          <a:stretch>
            <a:fillRect/>
          </a:stretch>
        </p:blipFill>
        <p:spPr/>
      </p:pic>
      <p:sp>
        <p:nvSpPr>
          <p:cNvPr id="4" name="Content Placeholder 3">
            <a:extLst>
              <a:ext uri="{FF2B5EF4-FFF2-40B4-BE49-F238E27FC236}">
                <a16:creationId xmlns:a16="http://schemas.microsoft.com/office/drawing/2014/main" id="{21E98BC6-3FF2-464F-86D7-9E970EDAAEA2}"/>
              </a:ext>
            </a:extLst>
          </p:cNvPr>
          <p:cNvSpPr>
            <a:spLocks noGrp="1"/>
          </p:cNvSpPr>
          <p:nvPr>
            <p:ph type="body" sz="quarter" idx="14"/>
          </p:nvPr>
        </p:nvSpPr>
        <p:spPr/>
        <p:txBody>
          <a:bodyPr>
            <a:noAutofit/>
          </a:bodyPr>
          <a:lstStyle/>
          <a:p>
            <a:endParaRPr lang="en-US" sz="1800" dirty="0"/>
          </a:p>
          <a:p>
            <a:pPr marL="0" indent="0">
              <a:buNone/>
            </a:pPr>
            <a:r>
              <a:rPr lang="en-US" sz="1800" dirty="0"/>
              <a:t>They provide comprehensive guidance on using data for dissertations or projects.  This is collected on their </a:t>
            </a:r>
            <a:r>
              <a:rPr lang="en-US" sz="1800" dirty="0">
                <a:hlinkClick r:id="rId4"/>
              </a:rPr>
              <a:t>Student guide to the UK Data Service</a:t>
            </a:r>
            <a:r>
              <a:rPr lang="en-US" sz="1800" dirty="0"/>
              <a:t> </a:t>
            </a:r>
          </a:p>
          <a:p>
            <a:r>
              <a:rPr lang="en-US" sz="1800" dirty="0"/>
              <a:t>Tutorials on using survey data</a:t>
            </a:r>
          </a:p>
          <a:p>
            <a:pPr lvl="1"/>
            <a:r>
              <a:rPr lang="en-US" sz="1800" dirty="0">
                <a:cs typeface="Calibri"/>
                <a:hlinkClick r:id="rId5"/>
              </a:rPr>
              <a:t>Introduction to survey data </a:t>
            </a:r>
            <a:r>
              <a:rPr lang="en-US" sz="1800" dirty="0">
                <a:cs typeface="Calibri"/>
              </a:rPr>
              <a:t>– a self-paced tutorial on using survey data – how to find it and how to create tables and graphs.</a:t>
            </a:r>
          </a:p>
          <a:p>
            <a:pPr lvl="1"/>
            <a:r>
              <a:rPr lang="en-US" sz="1800" dirty="0">
                <a:cs typeface="Calibri"/>
                <a:hlinkClick r:id="rId6"/>
              </a:rPr>
              <a:t>Introduction to longitudinal data</a:t>
            </a:r>
            <a:r>
              <a:rPr lang="en-US" sz="1800" dirty="0">
                <a:cs typeface="Calibri"/>
              </a:rPr>
              <a:t> – self-paced tutorial on key features and issues using longitudinal data and how to </a:t>
            </a:r>
            <a:r>
              <a:rPr lang="en-US" sz="1800" dirty="0" err="1">
                <a:cs typeface="Calibri"/>
              </a:rPr>
              <a:t>analyse</a:t>
            </a:r>
            <a:r>
              <a:rPr lang="en-US" sz="1800" dirty="0">
                <a:cs typeface="Calibri"/>
              </a:rPr>
              <a:t> it</a:t>
            </a:r>
          </a:p>
          <a:p>
            <a:pPr lvl="1"/>
            <a:r>
              <a:rPr lang="en-US" sz="1800" dirty="0">
                <a:cs typeface="Calibri"/>
                <a:hlinkClick r:id="rId7"/>
              </a:rPr>
              <a:t>Introduction to aggregate data</a:t>
            </a:r>
            <a:r>
              <a:rPr lang="en-US" sz="1800" dirty="0">
                <a:cs typeface="Calibri"/>
              </a:rPr>
              <a:t> – self-paced tutorial on aggregated data – how to find it and use it </a:t>
            </a:r>
          </a:p>
          <a:p>
            <a:r>
              <a:rPr lang="en-US" sz="1800" dirty="0">
                <a:cs typeface="Calibri"/>
                <a:hlinkClick r:id="rId8"/>
              </a:rPr>
              <a:t>Qualitative data and secondary analysis</a:t>
            </a:r>
            <a:endParaRPr lang="en-US" sz="1800" dirty="0">
              <a:cs typeface="Calibri"/>
            </a:endParaRPr>
          </a:p>
          <a:p>
            <a:r>
              <a:rPr lang="en-US" sz="1800" dirty="0">
                <a:cs typeface="Calibri"/>
                <a:hlinkClick r:id="rId9"/>
              </a:rPr>
              <a:t>What is UK Census data </a:t>
            </a:r>
            <a:r>
              <a:rPr lang="en-US" sz="1800" dirty="0">
                <a:cs typeface="Calibri"/>
              </a:rPr>
              <a:t>and how do you use it? </a:t>
            </a:r>
          </a:p>
          <a:p>
            <a:endParaRPr lang="en-US" sz="1800" dirty="0">
              <a:cs typeface="Calibri"/>
            </a:endParaRPr>
          </a:p>
          <a:p>
            <a:endParaRPr lang="en-US" sz="1800" dirty="0">
              <a:cs typeface="Calibri"/>
            </a:endParaRPr>
          </a:p>
          <a:p>
            <a:pPr marL="0" indent="0">
              <a:buNone/>
            </a:pPr>
            <a:r>
              <a:rPr lang="en-US" sz="1400" dirty="0"/>
              <a:t>Photo by </a:t>
            </a:r>
            <a:r>
              <a:rPr lang="en-US" sz="1400" dirty="0">
                <a:hlinkClick r:id="rId10"/>
              </a:rPr>
              <a:t>Anne </a:t>
            </a:r>
            <a:r>
              <a:rPr lang="en-US" sz="1400" dirty="0" err="1">
                <a:hlinkClick r:id="rId10"/>
              </a:rPr>
              <a:t>Nygård</a:t>
            </a:r>
            <a:r>
              <a:rPr lang="en-US" sz="1400" dirty="0"/>
              <a:t> on </a:t>
            </a:r>
            <a:r>
              <a:rPr lang="en-US" sz="1400" dirty="0" err="1">
                <a:hlinkClick r:id="rId11"/>
              </a:rPr>
              <a:t>Unsplash</a:t>
            </a:r>
            <a:endParaRPr lang="en-US" sz="1800" dirty="0">
              <a:cs typeface="Calibri"/>
            </a:endParaRPr>
          </a:p>
          <a:p>
            <a:endParaRPr lang="en-US" dirty="0">
              <a:solidFill>
                <a:schemeClr val="tx1"/>
              </a:solidFill>
            </a:endParaRPr>
          </a:p>
        </p:txBody>
      </p:sp>
    </p:spTree>
    <p:extLst>
      <p:ext uri="{BB962C8B-B14F-4D97-AF65-F5344CB8AC3E}">
        <p14:creationId xmlns:p14="http://schemas.microsoft.com/office/powerpoint/2010/main" val="2594932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UK Data Service – other providers </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73133" y="1422400"/>
            <a:ext cx="11487066" cy="4932963"/>
          </a:xfrm>
        </p:spPr>
        <p:txBody>
          <a:bodyPr>
            <a:noAutofit/>
          </a:bodyPr>
          <a:lstStyle/>
          <a:p>
            <a:r>
              <a:rPr lang="en-US" sz="1600" dirty="0">
                <a:solidFill>
                  <a:schemeClr val="tx1"/>
                </a:solidFill>
                <a:ea typeface="+mj-ea"/>
                <a:hlinkClick r:id="rId3" tooltip="Statistics">
                  <a:extLst>
                    <a:ext uri="{A12FA001-AC4F-418D-AE19-62706E023703}">
                      <ahyp:hlinkClr xmlns:ahyp="http://schemas.microsoft.com/office/drawing/2018/hyperlinkcolor" val="tx"/>
                    </a:ext>
                  </a:extLst>
                </a:hlinkClick>
              </a:rPr>
              <a:t>Ready-made statistics</a:t>
            </a:r>
            <a:endParaRPr lang="en-US" sz="1600" dirty="0">
              <a:solidFill>
                <a:schemeClr val="tx1"/>
              </a:solidFill>
              <a:ea typeface="+mj-ea"/>
            </a:endParaRPr>
          </a:p>
          <a:p>
            <a:pPr marL="0" indent="0">
              <a:buNone/>
            </a:pPr>
            <a:r>
              <a:rPr lang="en-US" sz="1600" dirty="0">
                <a:solidFill>
                  <a:schemeClr val="tx1"/>
                </a:solidFill>
                <a:ea typeface="+mj-ea"/>
              </a:rPr>
              <a:t>Details of websites that contain either ready-made statistics or information you may find useful about a particular area.</a:t>
            </a:r>
          </a:p>
          <a:p>
            <a:r>
              <a:rPr lang="en-US" sz="1600" dirty="0">
                <a:solidFill>
                  <a:schemeClr val="tx1"/>
                </a:solidFill>
                <a:ea typeface="+mj-ea"/>
                <a:hlinkClick r:id="rId4" tooltip="International">
                  <a:extLst>
                    <a:ext uri="{A12FA001-AC4F-418D-AE19-62706E023703}">
                      <ahyp:hlinkClr xmlns:ahyp="http://schemas.microsoft.com/office/drawing/2018/hyperlinkcolor" val="tx"/>
                    </a:ext>
                  </a:extLst>
                </a:hlinkClick>
              </a:rPr>
              <a:t>International data</a:t>
            </a:r>
            <a:endParaRPr lang="en-US" sz="1600" dirty="0">
              <a:solidFill>
                <a:schemeClr val="tx1"/>
              </a:solidFill>
              <a:ea typeface="+mj-ea"/>
            </a:endParaRPr>
          </a:p>
          <a:p>
            <a:pPr marL="0" indent="0">
              <a:buNone/>
            </a:pPr>
            <a:r>
              <a:rPr lang="en-US" sz="1600" dirty="0">
                <a:solidFill>
                  <a:schemeClr val="tx1"/>
                </a:solidFill>
                <a:ea typeface="+mj-ea"/>
              </a:rPr>
              <a:t>Data available from the websites of major international </a:t>
            </a:r>
            <a:r>
              <a:rPr lang="en-US" sz="1600" dirty="0" err="1">
                <a:solidFill>
                  <a:schemeClr val="tx1"/>
                </a:solidFill>
                <a:ea typeface="+mj-ea"/>
              </a:rPr>
              <a:t>organisations</a:t>
            </a:r>
            <a:r>
              <a:rPr lang="en-US" sz="1600" dirty="0">
                <a:solidFill>
                  <a:schemeClr val="tx1"/>
                </a:solidFill>
                <a:ea typeface="+mj-ea"/>
              </a:rPr>
              <a:t>, a comprehensive list of national statistics institutes and region specific information and data resource websites.</a:t>
            </a:r>
          </a:p>
          <a:p>
            <a:r>
              <a:rPr lang="en-US" sz="1600" dirty="0">
                <a:solidFill>
                  <a:schemeClr val="tx1"/>
                </a:solidFill>
                <a:ea typeface="+mj-ea"/>
                <a:hlinkClick r:id="rId5" tooltip="Qualitative">
                  <a:extLst>
                    <a:ext uri="{A12FA001-AC4F-418D-AE19-62706E023703}">
                      <ahyp:hlinkClr xmlns:ahyp="http://schemas.microsoft.com/office/drawing/2018/hyperlinkcolor" val="tx"/>
                    </a:ext>
                  </a:extLst>
                </a:hlinkClick>
              </a:rPr>
              <a:t>Qualitative data</a:t>
            </a:r>
            <a:endParaRPr lang="en-US" sz="1600" dirty="0">
              <a:solidFill>
                <a:schemeClr val="tx1"/>
              </a:solidFill>
              <a:ea typeface="+mj-ea"/>
            </a:endParaRPr>
          </a:p>
          <a:p>
            <a:pPr marL="0" indent="0">
              <a:buNone/>
            </a:pPr>
            <a:r>
              <a:rPr lang="en-US" sz="1600" dirty="0">
                <a:solidFill>
                  <a:schemeClr val="tx1"/>
                </a:solidFill>
                <a:ea typeface="+mj-ea"/>
              </a:rPr>
              <a:t>International data archives holding or seeking to acquire qualitative data in their collections.</a:t>
            </a:r>
          </a:p>
          <a:p>
            <a:r>
              <a:rPr lang="en-US" sz="1600" dirty="0">
                <a:solidFill>
                  <a:schemeClr val="tx1"/>
                </a:solidFill>
                <a:ea typeface="+mj-ea"/>
                <a:hlinkClick r:id="rId6" tooltip="Data archives">
                  <a:extLst>
                    <a:ext uri="{A12FA001-AC4F-418D-AE19-62706E023703}">
                      <ahyp:hlinkClr xmlns:ahyp="http://schemas.microsoft.com/office/drawing/2018/hyperlinkcolor" val="tx"/>
                    </a:ext>
                  </a:extLst>
                </a:hlinkClick>
              </a:rPr>
              <a:t>Data archives</a:t>
            </a:r>
            <a:endParaRPr lang="en-US" sz="1600" dirty="0">
              <a:solidFill>
                <a:schemeClr val="tx1"/>
              </a:solidFill>
              <a:ea typeface="+mj-ea"/>
            </a:endParaRPr>
          </a:p>
          <a:p>
            <a:pPr marL="0" indent="0">
              <a:buNone/>
            </a:pPr>
            <a:r>
              <a:rPr lang="en-US" sz="1600" dirty="0">
                <a:solidFill>
                  <a:schemeClr val="tx1"/>
                </a:solidFill>
                <a:ea typeface="+mj-ea"/>
              </a:rPr>
              <a:t>Social science data archives across the world. You can search for data using their online catalogues.</a:t>
            </a:r>
          </a:p>
          <a:p>
            <a:r>
              <a:rPr lang="en-US" sz="1600" dirty="0">
                <a:solidFill>
                  <a:schemeClr val="tx1"/>
                </a:solidFill>
                <a:ea typeface="+mj-ea"/>
                <a:hlinkClick r:id="rId7" tooltip="Open data">
                  <a:extLst>
                    <a:ext uri="{A12FA001-AC4F-418D-AE19-62706E023703}">
                      <ahyp:hlinkClr xmlns:ahyp="http://schemas.microsoft.com/office/drawing/2018/hyperlinkcolor" val="tx"/>
                    </a:ext>
                  </a:extLst>
                </a:hlinkClick>
              </a:rPr>
              <a:t>Open data</a:t>
            </a:r>
            <a:endParaRPr lang="en-US" sz="1600" dirty="0">
              <a:solidFill>
                <a:schemeClr val="tx1"/>
              </a:solidFill>
              <a:ea typeface="+mj-ea"/>
            </a:endParaRPr>
          </a:p>
          <a:p>
            <a:pPr marL="0" indent="0">
              <a:buNone/>
            </a:pPr>
            <a:r>
              <a:rPr lang="en-US" sz="1600" dirty="0">
                <a:solidFill>
                  <a:schemeClr val="tx1"/>
                </a:solidFill>
                <a:ea typeface="+mj-ea"/>
              </a:rPr>
              <a:t>Open data is becoming increasingly available throughout the world, released by governments as part of the transparency agenda.</a:t>
            </a:r>
          </a:p>
          <a:p>
            <a:r>
              <a:rPr lang="en-US" sz="1600" dirty="0">
                <a:solidFill>
                  <a:schemeClr val="tx1"/>
                </a:solidFill>
                <a:ea typeface="+mj-ea"/>
                <a:hlinkClick r:id="rId8" tooltip="Question banks">
                  <a:extLst>
                    <a:ext uri="{A12FA001-AC4F-418D-AE19-62706E023703}">
                      <ahyp:hlinkClr xmlns:ahyp="http://schemas.microsoft.com/office/drawing/2018/hyperlinkcolor" val="tx"/>
                    </a:ext>
                  </a:extLst>
                </a:hlinkClick>
              </a:rPr>
              <a:t>Question banks</a:t>
            </a:r>
            <a:endParaRPr lang="en-US" sz="1600" dirty="0">
              <a:solidFill>
                <a:schemeClr val="tx1"/>
              </a:solidFill>
              <a:ea typeface="+mj-ea"/>
            </a:endParaRPr>
          </a:p>
          <a:p>
            <a:pPr marL="0" indent="0">
              <a:buNone/>
            </a:pPr>
            <a:r>
              <a:rPr lang="en-US" sz="1600" dirty="0">
                <a:solidFill>
                  <a:schemeClr val="tx1"/>
                </a:solidFill>
                <a:ea typeface="+mj-ea"/>
              </a:rPr>
              <a:t>There are a growing number of online tools allowing users to search for questions used on major national and cross-national surveys, both for research purposes and reuse of those questions.</a:t>
            </a:r>
          </a:p>
          <a:p>
            <a:pPr marL="0" indent="0">
              <a:buNone/>
            </a:pPr>
            <a:endParaRPr lang="en-US" sz="1800" dirty="0"/>
          </a:p>
          <a:p>
            <a:endParaRPr lang="en-US" dirty="0">
              <a:solidFill>
                <a:schemeClr val="tx1"/>
              </a:solidFill>
            </a:endParaRPr>
          </a:p>
        </p:txBody>
      </p:sp>
    </p:spTree>
    <p:extLst>
      <p:ext uri="{BB962C8B-B14F-4D97-AF65-F5344CB8AC3E}">
        <p14:creationId xmlns:p14="http://schemas.microsoft.com/office/powerpoint/2010/main" val="214319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a:bodyPr>
          <a:lstStyle/>
          <a:p>
            <a:r>
              <a:rPr lang="en-GB" dirty="0">
                <a:hlinkClick r:id="rId3"/>
              </a:rPr>
              <a:t>Office for National Statistics (ONS)</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ONS main responsibilities is collecting, </a:t>
            </a:r>
            <a:r>
              <a:rPr lang="en-US" sz="1800" dirty="0" err="1">
                <a:ea typeface="+mj-ea"/>
              </a:rPr>
              <a:t>analysing</a:t>
            </a:r>
            <a:r>
              <a:rPr lang="en-US" sz="1800" dirty="0">
                <a:ea typeface="+mj-ea"/>
              </a:rPr>
              <a:t> and disseminating statistics about the UK's economy, society and population.</a:t>
            </a:r>
            <a:endParaRPr lang="en-GB" sz="1800" dirty="0">
              <a:ea typeface="+mj-ea"/>
            </a:endParaRPr>
          </a:p>
        </p:txBody>
      </p:sp>
      <p:pic>
        <p:nvPicPr>
          <p:cNvPr id="7" name="Content Placeholder 6" descr="A screenshot from the home page of the Office for National Statistics, the UK official statistics provider.">
            <a:extLst>
              <a:ext uri="{FF2B5EF4-FFF2-40B4-BE49-F238E27FC236}">
                <a16:creationId xmlns:a16="http://schemas.microsoft.com/office/drawing/2014/main" id="{DE3E75D9-4D6A-4DD5-A802-91716757AC1F}"/>
              </a:ext>
            </a:extLst>
          </p:cNvPr>
          <p:cNvPicPr>
            <a:picLocks noGrp="1" noChangeAspect="1"/>
          </p:cNvPicPr>
          <p:nvPr>
            <p:ph idx="1"/>
          </p:nvPr>
        </p:nvPicPr>
        <p:blipFill>
          <a:blip r:embed="rId4"/>
          <a:stretch>
            <a:fillRect/>
          </a:stretch>
        </p:blipFill>
        <p:spPr>
          <a:xfrm>
            <a:off x="5183188" y="1561112"/>
            <a:ext cx="6172200" cy="3726250"/>
          </a:xfrm>
        </p:spPr>
      </p:pic>
    </p:spTree>
    <p:extLst>
      <p:ext uri="{BB962C8B-B14F-4D97-AF65-F5344CB8AC3E}">
        <p14:creationId xmlns:p14="http://schemas.microsoft.com/office/powerpoint/2010/main" val="333805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33031-CFAD-4772-916B-703CA4C7AFA3}"/>
              </a:ext>
            </a:extLst>
          </p:cNvPr>
          <p:cNvSpPr>
            <a:spLocks noGrp="1"/>
          </p:cNvSpPr>
          <p:nvPr>
            <p:ph type="title"/>
          </p:nvPr>
        </p:nvSpPr>
        <p:spPr/>
        <p:txBody>
          <a:bodyPr>
            <a:normAutofit/>
          </a:bodyPr>
          <a:lstStyle/>
          <a:p>
            <a:r>
              <a:rPr lang="en-GB" dirty="0">
                <a:hlinkClick r:id="rId3"/>
              </a:rPr>
              <a:t>Scottish government statistics and research</a:t>
            </a:r>
            <a:endParaRPr lang="en-GB" dirty="0"/>
          </a:p>
        </p:txBody>
      </p:sp>
      <p:sp>
        <p:nvSpPr>
          <p:cNvPr id="6" name="Text Placeholder 5">
            <a:extLst>
              <a:ext uri="{FF2B5EF4-FFF2-40B4-BE49-F238E27FC236}">
                <a16:creationId xmlns:a16="http://schemas.microsoft.com/office/drawing/2014/main" id="{B5A46393-44BF-481F-A25C-FE39EBC18BB7}"/>
              </a:ext>
            </a:extLst>
          </p:cNvPr>
          <p:cNvSpPr>
            <a:spLocks noGrp="1"/>
          </p:cNvSpPr>
          <p:nvPr>
            <p:ph type="body" sz="half" idx="2"/>
          </p:nvPr>
        </p:nvSpPr>
        <p:spPr/>
        <p:txBody>
          <a:bodyPr>
            <a:noAutofit/>
          </a:bodyPr>
          <a:lstStyle/>
          <a:p>
            <a:pPr algn="l" rtl="0" fontAlgn="base"/>
            <a:r>
              <a:rPr lang="en-US" sz="1800" dirty="0">
                <a:ea typeface="+mj-ea"/>
              </a:rPr>
              <a:t>Accurate, current statistics on the Scottish economy and society and high-quality social research.  Use filters to browse categories of statistics or search for specific datasets.</a:t>
            </a:r>
          </a:p>
          <a:p>
            <a:pPr algn="l" rtl="0" fontAlgn="base"/>
            <a:endParaRPr lang="en-GB" sz="1800" dirty="0">
              <a:ea typeface="+mj-ea"/>
            </a:endParaRPr>
          </a:p>
        </p:txBody>
      </p:sp>
      <p:pic>
        <p:nvPicPr>
          <p:cNvPr id="8" name="Content Placeholder 7" descr="A screenshot of the Scottish Government statistics and research home page">
            <a:extLst>
              <a:ext uri="{FF2B5EF4-FFF2-40B4-BE49-F238E27FC236}">
                <a16:creationId xmlns:a16="http://schemas.microsoft.com/office/drawing/2014/main" id="{2DC6C95F-F4B3-486A-A21C-3B96C8333C23}"/>
              </a:ext>
            </a:extLst>
          </p:cNvPr>
          <p:cNvPicPr>
            <a:picLocks noGrp="1" noChangeAspect="1"/>
          </p:cNvPicPr>
          <p:nvPr>
            <p:ph idx="1"/>
          </p:nvPr>
        </p:nvPicPr>
        <p:blipFill>
          <a:blip r:embed="rId4"/>
          <a:stretch>
            <a:fillRect/>
          </a:stretch>
        </p:blipFill>
        <p:spPr>
          <a:xfrm>
            <a:off x="6317569" y="987425"/>
            <a:ext cx="3903438" cy="4873625"/>
          </a:xfrm>
        </p:spPr>
      </p:pic>
    </p:spTree>
    <p:extLst>
      <p:ext uri="{BB962C8B-B14F-4D97-AF65-F5344CB8AC3E}">
        <p14:creationId xmlns:p14="http://schemas.microsoft.com/office/powerpoint/2010/main" val="156029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2384-36E1-EBC1-F039-08D478908E82}"/>
              </a:ext>
            </a:extLst>
          </p:cNvPr>
          <p:cNvSpPr>
            <a:spLocks noGrp="1"/>
          </p:cNvSpPr>
          <p:nvPr>
            <p:ph type="title"/>
          </p:nvPr>
        </p:nvSpPr>
        <p:spPr/>
        <p:txBody>
          <a:bodyPr/>
          <a:lstStyle/>
          <a:p>
            <a:r>
              <a:rPr lang="en-GB" dirty="0"/>
              <a:t>Historical data UK</a:t>
            </a:r>
          </a:p>
        </p:txBody>
      </p:sp>
      <p:sp>
        <p:nvSpPr>
          <p:cNvPr id="3" name="Content Placeholder 2">
            <a:extLst>
              <a:ext uri="{FF2B5EF4-FFF2-40B4-BE49-F238E27FC236}">
                <a16:creationId xmlns:a16="http://schemas.microsoft.com/office/drawing/2014/main" id="{21A55C65-5828-F23D-8CEC-201213DC415B}"/>
              </a:ext>
            </a:extLst>
          </p:cNvPr>
          <p:cNvSpPr>
            <a:spLocks noGrp="1"/>
          </p:cNvSpPr>
          <p:nvPr>
            <p:ph sz="half" idx="1"/>
          </p:nvPr>
        </p:nvSpPr>
        <p:spPr/>
        <p:txBody>
          <a:bodyPr>
            <a:normAutofit lnSpcReduction="10000"/>
          </a:bodyPr>
          <a:lstStyle/>
          <a:p>
            <a:pPr marL="0" indent="0">
              <a:buNone/>
            </a:pPr>
            <a:r>
              <a:rPr lang="en-GB" sz="1600" dirty="0"/>
              <a:t>A repository of data developed by the Bank of England, Economic Statistics Centre of Excellence (ESCOE) and the ONS.</a:t>
            </a:r>
          </a:p>
          <a:p>
            <a:pPr marL="0" indent="0">
              <a:buNone/>
            </a:pPr>
            <a:r>
              <a:rPr lang="en-GB" sz="1600" dirty="0"/>
              <a:t>Focus is macroeconomic and financial market data. Includes key official statistical publications produced since the 19</a:t>
            </a:r>
            <a:r>
              <a:rPr lang="en-GB" sz="1600" baseline="30000" dirty="0"/>
              <a:t>th</a:t>
            </a:r>
            <a:r>
              <a:rPr lang="en-GB" sz="1600" dirty="0"/>
              <a:t> Century up to 2010.</a:t>
            </a:r>
          </a:p>
          <a:p>
            <a:pPr marL="0" indent="0">
              <a:buNone/>
            </a:pPr>
            <a:r>
              <a:rPr lang="en-GB" sz="1400" dirty="0"/>
              <a:t>Includes:</a:t>
            </a:r>
          </a:p>
          <a:p>
            <a:r>
              <a:rPr lang="en-GB" sz="1400" dirty="0"/>
              <a:t>Headline macro data</a:t>
            </a:r>
          </a:p>
          <a:p>
            <a:r>
              <a:rPr lang="en-GB" sz="1400" dirty="0"/>
              <a:t>National accounts; financial accounts and balance sheets</a:t>
            </a:r>
          </a:p>
          <a:p>
            <a:r>
              <a:rPr lang="en-GB" sz="1400" dirty="0"/>
              <a:t>Industry and supply</a:t>
            </a:r>
          </a:p>
          <a:p>
            <a:r>
              <a:rPr lang="en-GB" sz="1400" dirty="0"/>
              <a:t>Population and employment; households and housing</a:t>
            </a:r>
          </a:p>
          <a:p>
            <a:r>
              <a:rPr lang="en-GB" sz="1400" dirty="0"/>
              <a:t>Capital and productivity</a:t>
            </a:r>
          </a:p>
          <a:p>
            <a:r>
              <a:rPr lang="en-GB" sz="1400" dirty="0"/>
              <a:t>Fiscal data</a:t>
            </a:r>
          </a:p>
          <a:p>
            <a:r>
              <a:rPr lang="en-GB" sz="1400" dirty="0"/>
              <a:t>Financial markets; money, banking and credit</a:t>
            </a:r>
          </a:p>
          <a:p>
            <a:r>
              <a:rPr lang="en-GB" sz="1400" dirty="0"/>
              <a:t>And more….</a:t>
            </a:r>
          </a:p>
          <a:p>
            <a:pPr marL="0" indent="0">
              <a:buNone/>
            </a:pPr>
            <a:r>
              <a:rPr lang="en-GB" sz="1800" dirty="0">
                <a:hlinkClick r:id="rId2"/>
              </a:rPr>
              <a:t>https://www.escoe.ac.uk/research/historical-data/</a:t>
            </a:r>
            <a:endParaRPr lang="en-GB" sz="1800" dirty="0"/>
          </a:p>
          <a:p>
            <a:pPr marL="0" indent="0">
              <a:buNone/>
            </a:pPr>
            <a:endParaRPr lang="en-GB" sz="1800" dirty="0"/>
          </a:p>
        </p:txBody>
      </p:sp>
      <p:pic>
        <p:nvPicPr>
          <p:cNvPr id="8" name="Content Placeholder 7">
            <a:extLst>
              <a:ext uri="{FF2B5EF4-FFF2-40B4-BE49-F238E27FC236}">
                <a16:creationId xmlns:a16="http://schemas.microsoft.com/office/drawing/2014/main" id="{4FE656D1-D3C7-D62C-DD4C-219AEEC03E45}"/>
              </a:ext>
            </a:extLst>
          </p:cNvPr>
          <p:cNvPicPr>
            <a:picLocks noGrp="1" noChangeAspect="1"/>
          </p:cNvPicPr>
          <p:nvPr>
            <p:ph sz="half" idx="2"/>
          </p:nvPr>
        </p:nvPicPr>
        <p:blipFill>
          <a:blip r:embed="rId3"/>
          <a:stretch>
            <a:fillRect/>
          </a:stretch>
        </p:blipFill>
        <p:spPr>
          <a:xfrm>
            <a:off x="6172200" y="2234849"/>
            <a:ext cx="5181600" cy="3315403"/>
          </a:xfrm>
        </p:spPr>
      </p:pic>
    </p:spTree>
    <p:extLst>
      <p:ext uri="{BB962C8B-B14F-4D97-AF65-F5344CB8AC3E}">
        <p14:creationId xmlns:p14="http://schemas.microsoft.com/office/powerpoint/2010/main" val="100225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AA583-B292-40F2-8CB1-7B99FB19488C}"/>
              </a:ext>
            </a:extLst>
          </p:cNvPr>
          <p:cNvSpPr>
            <a:spLocks noGrp="1"/>
          </p:cNvSpPr>
          <p:nvPr>
            <p:ph type="title"/>
          </p:nvPr>
        </p:nvSpPr>
        <p:spPr/>
        <p:txBody>
          <a:bodyPr/>
          <a:lstStyle/>
          <a:p>
            <a:r>
              <a:rPr lang="en-GB" dirty="0"/>
              <a:t>UN Data</a:t>
            </a:r>
          </a:p>
        </p:txBody>
      </p:sp>
      <p:sp>
        <p:nvSpPr>
          <p:cNvPr id="5" name="Content Placeholder 4">
            <a:extLst>
              <a:ext uri="{FF2B5EF4-FFF2-40B4-BE49-F238E27FC236}">
                <a16:creationId xmlns:a16="http://schemas.microsoft.com/office/drawing/2014/main" id="{E50C3DA2-F421-4518-B441-F7053EC8FA5B}"/>
              </a:ext>
            </a:extLst>
          </p:cNvPr>
          <p:cNvSpPr>
            <a:spLocks noGrp="1"/>
          </p:cNvSpPr>
          <p:nvPr>
            <p:ph idx="1"/>
          </p:nvPr>
        </p:nvSpPr>
        <p:spPr/>
        <p:txBody>
          <a:bodyPr>
            <a:noAutofit/>
          </a:bodyPr>
          <a:lstStyle/>
          <a:p>
            <a:pPr algn="l" rtl="0" fontAlgn="base"/>
            <a:r>
              <a:rPr lang="en-US" sz="1800" dirty="0" err="1">
                <a:ea typeface="+mj-ea"/>
                <a:hlinkClick r:id="rId3"/>
              </a:rPr>
              <a:t>UNdata</a:t>
            </a:r>
            <a:r>
              <a:rPr lang="en-US" sz="1800" dirty="0">
                <a:ea typeface="+mj-ea"/>
              </a:rPr>
              <a:t> is a web-based data service for the global user community. </a:t>
            </a:r>
          </a:p>
          <a:p>
            <a:pPr algn="l" rtl="0" fontAlgn="base"/>
            <a:r>
              <a:rPr lang="en-US" sz="1800" dirty="0">
                <a:ea typeface="+mj-ea"/>
              </a:rPr>
              <a:t>Users can search and download a variety of statistical resources compiled by the United Nations (UN) statistical system and other international agencies. ​</a:t>
            </a:r>
          </a:p>
          <a:p>
            <a:pPr algn="l" rtl="0" fontAlgn="base"/>
            <a:r>
              <a:rPr lang="en-US" sz="1800" dirty="0">
                <a:ea typeface="+mj-ea"/>
              </a:rPr>
              <a:t>The numerous databases or tables collectively known as "</a:t>
            </a:r>
            <a:r>
              <a:rPr lang="en-US" sz="1800" dirty="0" err="1">
                <a:ea typeface="+mj-ea"/>
              </a:rPr>
              <a:t>datamarts</a:t>
            </a:r>
            <a:r>
              <a:rPr lang="en-US" sz="1800" dirty="0">
                <a:ea typeface="+mj-ea"/>
              </a:rPr>
              <a:t>" contain over 60 million data points and cover a wide range of statistical themes including agriculture, crime, communication, development assistance, education, energy, environment, finance, gender, health, </a:t>
            </a:r>
            <a:r>
              <a:rPr lang="en-US" sz="1800" dirty="0" err="1">
                <a:ea typeface="+mj-ea"/>
              </a:rPr>
              <a:t>labour</a:t>
            </a:r>
            <a:r>
              <a:rPr lang="en-US" sz="1800" dirty="0">
                <a:ea typeface="+mj-ea"/>
              </a:rPr>
              <a:t> market, manufacturing, national accounts, population and migration, science and technology, tourism, transport and trade.​</a:t>
            </a:r>
          </a:p>
          <a:p>
            <a:r>
              <a:rPr lang="en-GB" sz="1800" dirty="0"/>
              <a:t>Statistics are available at granular level e.g. women’s share of the labour force, or part-time employment rates by country worldwide…</a:t>
            </a:r>
          </a:p>
        </p:txBody>
      </p:sp>
    </p:spTree>
    <p:extLst>
      <p:ext uri="{BB962C8B-B14F-4D97-AF65-F5344CB8AC3E}">
        <p14:creationId xmlns:p14="http://schemas.microsoft.com/office/powerpoint/2010/main" val="329325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rmAutofit/>
          </a:bodyPr>
          <a:lstStyle/>
          <a:p>
            <a:r>
              <a:rPr lang="en-US" sz="2000" dirty="0">
                <a:solidFill>
                  <a:schemeClr val="tx1"/>
                </a:solidFill>
                <a:ea typeface="+mj-ea"/>
              </a:rPr>
              <a:t>The ESS data is available free of charge for non-commercial use and can be downloaded after  </a:t>
            </a:r>
            <a:r>
              <a:rPr lang="en-US" sz="2000" dirty="0">
                <a:solidFill>
                  <a:schemeClr val="tx1"/>
                </a:solidFill>
                <a:ea typeface="+mj-ea"/>
                <a:hlinkClick r:id="rId4">
                  <a:extLst>
                    <a:ext uri="{A12FA001-AC4F-418D-AE19-62706E023703}">
                      <ahyp:hlinkClr xmlns:ahyp="http://schemas.microsoft.com/office/drawing/2018/hyperlinkcolor" val="tx"/>
                    </a:ext>
                  </a:extLst>
                </a:hlinkClick>
              </a:rPr>
              <a:t>registration</a:t>
            </a:r>
            <a:r>
              <a:rPr lang="en-US" sz="2000" dirty="0">
                <a:solidFill>
                  <a:schemeClr val="tx1"/>
                </a:solidFill>
                <a:ea typeface="+mj-ea"/>
              </a:rPr>
              <a:t>.​</a:t>
            </a:r>
            <a:endParaRPr lang="en-GB" sz="2000" dirty="0">
              <a:solidFill>
                <a:schemeClr val="tx1"/>
              </a:solidFill>
              <a:ea typeface="+mj-ea"/>
            </a:endParaRPr>
          </a:p>
        </p:txBody>
      </p:sp>
      <p:pic>
        <p:nvPicPr>
          <p:cNvPr id="6" name="Content Placeholder 5" descr="Screenshot of the European Social Survey home page.">
            <a:hlinkClick r:id="rId5"/>
            <a:extLst>
              <a:ext uri="{FF2B5EF4-FFF2-40B4-BE49-F238E27FC236}">
                <a16:creationId xmlns:a16="http://schemas.microsoft.com/office/drawing/2014/main" id="{D98B3F4D-569D-449D-9EBA-ED4F66FBD1D2}"/>
              </a:ext>
            </a:extLst>
          </p:cNvPr>
          <p:cNvPicPr>
            <a:picLocks noGrp="1" noChangeAspect="1"/>
          </p:cNvPicPr>
          <p:nvPr>
            <p:ph idx="1"/>
          </p:nvPr>
        </p:nvPicPr>
        <p:blipFill>
          <a:blip r:embed="rId6"/>
          <a:stretch>
            <a:fillRect/>
          </a:stretch>
        </p:blipFill>
        <p:spPr>
          <a:xfrm>
            <a:off x="6096000" y="294909"/>
            <a:ext cx="4877391" cy="6023341"/>
          </a:xfrm>
        </p:spPr>
      </p:pic>
    </p:spTree>
    <p:extLst>
      <p:ext uri="{BB962C8B-B14F-4D97-AF65-F5344CB8AC3E}">
        <p14:creationId xmlns:p14="http://schemas.microsoft.com/office/powerpoint/2010/main" val="160974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p>
            <a:r>
              <a:rPr lang="en-US" dirty="0">
                <a:solidFill>
                  <a:schemeClr val="tx1"/>
                </a:solidFill>
                <a:hlinkClick r:id="rId3"/>
              </a:rPr>
              <a:t>European Social Survey </a:t>
            </a:r>
            <a:endParaRPr lang="en-US" dirty="0">
              <a:solidFill>
                <a:schemeClr val="tx1"/>
              </a:solidFill>
            </a:endParaRPr>
          </a:p>
        </p:txBody>
      </p:sp>
      <p:sp>
        <p:nvSpPr>
          <p:cNvPr id="5" name="Text Placeholder 4">
            <a:extLst>
              <a:ext uri="{FF2B5EF4-FFF2-40B4-BE49-F238E27FC236}">
                <a16:creationId xmlns:a16="http://schemas.microsoft.com/office/drawing/2014/main" id="{ECAB5D63-190F-4FBF-992A-6770A90804C9}"/>
              </a:ext>
            </a:extLst>
          </p:cNvPr>
          <p:cNvSpPr>
            <a:spLocks noGrp="1"/>
          </p:cNvSpPr>
          <p:nvPr>
            <p:ph type="body" sz="half" idx="2"/>
          </p:nvPr>
        </p:nvSpPr>
        <p:spPr/>
        <p:txBody>
          <a:bodyPr>
            <a:noAutofit/>
          </a:bodyPr>
          <a:lstStyle/>
          <a:p>
            <a:r>
              <a:rPr lang="en-US" sz="2000" dirty="0">
                <a:solidFill>
                  <a:schemeClr val="tx1"/>
                </a:solidFill>
                <a:ea typeface="+mj-ea"/>
              </a:rPr>
              <a:t>Data is arranged by module/theme with links to the accompanying datasets.  Data on some key themes has been collected since the start of the survey.</a:t>
            </a:r>
            <a:endParaRPr lang="en-GB" sz="2000" dirty="0">
              <a:solidFill>
                <a:schemeClr val="tx1"/>
              </a:solidFill>
              <a:ea typeface="+mj-ea"/>
            </a:endParaRPr>
          </a:p>
        </p:txBody>
      </p:sp>
      <p:pic>
        <p:nvPicPr>
          <p:cNvPr id="12" name="Content Placeholder 11" descr="Screenshot of the European Social Survey themes showing which years data has been collected in.">
            <a:extLst>
              <a:ext uri="{FF2B5EF4-FFF2-40B4-BE49-F238E27FC236}">
                <a16:creationId xmlns:a16="http://schemas.microsoft.com/office/drawing/2014/main" id="{B2318CB5-6E68-4C3E-A0D0-9B8D54173066}"/>
              </a:ext>
            </a:extLst>
          </p:cNvPr>
          <p:cNvPicPr>
            <a:picLocks noGrp="1" noChangeAspect="1"/>
          </p:cNvPicPr>
          <p:nvPr>
            <p:ph idx="1"/>
          </p:nvPr>
        </p:nvPicPr>
        <p:blipFill>
          <a:blip r:embed="rId4"/>
          <a:stretch>
            <a:fillRect/>
          </a:stretch>
        </p:blipFill>
        <p:spPr>
          <a:xfrm>
            <a:off x="6271804" y="36033"/>
            <a:ext cx="4240231" cy="6785933"/>
          </a:xfrm>
        </p:spPr>
      </p:pic>
    </p:spTree>
    <p:extLst>
      <p:ext uri="{BB962C8B-B14F-4D97-AF65-F5344CB8AC3E}">
        <p14:creationId xmlns:p14="http://schemas.microsoft.com/office/powerpoint/2010/main" val="290847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6A9F4-A273-4E0F-B4A5-6F32DB75FE47}"/>
              </a:ext>
            </a:extLst>
          </p:cNvPr>
          <p:cNvSpPr>
            <a:spLocks noGrp="1"/>
          </p:cNvSpPr>
          <p:nvPr>
            <p:ph type="title"/>
          </p:nvPr>
        </p:nvSpPr>
        <p:spPr/>
        <p:txBody>
          <a:bodyPr>
            <a:normAutofit/>
          </a:bodyPr>
          <a:lstStyle/>
          <a:p>
            <a:r>
              <a:rPr lang="en-GB" dirty="0">
                <a:hlinkClick r:id="rId3"/>
              </a:rPr>
              <a:t>International Social Survey Programme</a:t>
            </a:r>
            <a:endParaRPr lang="en-GB" dirty="0"/>
          </a:p>
        </p:txBody>
      </p:sp>
      <p:pic>
        <p:nvPicPr>
          <p:cNvPr id="8" name="Content Placeholder 7" descr="Screenshot of the ISSP data coverage">
            <a:extLst>
              <a:ext uri="{FF2B5EF4-FFF2-40B4-BE49-F238E27FC236}">
                <a16:creationId xmlns:a16="http://schemas.microsoft.com/office/drawing/2014/main" id="{1DCC8CD8-C77F-41D7-A018-1E3D84C25E29}"/>
              </a:ext>
            </a:extLst>
          </p:cNvPr>
          <p:cNvPicPr>
            <a:picLocks noGrp="1" noChangeAspect="1"/>
          </p:cNvPicPr>
          <p:nvPr>
            <p:ph sz="half" idx="1"/>
          </p:nvPr>
        </p:nvPicPr>
        <p:blipFill>
          <a:blip r:embed="rId4"/>
          <a:stretch>
            <a:fillRect/>
          </a:stretch>
        </p:blipFill>
        <p:spPr>
          <a:xfrm>
            <a:off x="838200" y="2351667"/>
            <a:ext cx="5181600" cy="3081767"/>
          </a:xfrm>
        </p:spPr>
      </p:pic>
      <p:sp>
        <p:nvSpPr>
          <p:cNvPr id="6" name="Text Placeholder 5">
            <a:extLst>
              <a:ext uri="{FF2B5EF4-FFF2-40B4-BE49-F238E27FC236}">
                <a16:creationId xmlns:a16="http://schemas.microsoft.com/office/drawing/2014/main" id="{2149EC5A-E227-42B9-91C5-DB13745D79E0}"/>
              </a:ext>
            </a:extLst>
          </p:cNvPr>
          <p:cNvSpPr>
            <a:spLocks noGrp="1"/>
          </p:cNvSpPr>
          <p:nvPr>
            <p:ph sz="half" idx="2"/>
          </p:nvPr>
        </p:nvSpPr>
        <p:spPr/>
        <p:txBody>
          <a:bodyPr>
            <a:noAutofit/>
          </a:bodyPr>
          <a:lstStyle/>
          <a:p>
            <a:endParaRPr lang="en-US" sz="1800" dirty="0">
              <a:ea typeface="+mj-ea"/>
            </a:endParaRPr>
          </a:p>
          <a:p>
            <a:endParaRPr lang="en-US" sz="1800" dirty="0">
              <a:ea typeface="+mj-ea"/>
            </a:endParaRPr>
          </a:p>
          <a:p>
            <a:r>
              <a:rPr lang="en-US" sz="1800" dirty="0">
                <a:ea typeface="+mj-ea"/>
              </a:rPr>
              <a:t>ISSP is a cross-national collaboration programme of annual surveys on diverse topics relevant to social sciences, undertaken by participating nations – Australia, Germany, Great Britain and the US.</a:t>
            </a:r>
          </a:p>
          <a:p>
            <a:endParaRPr lang="en-US" sz="1800" dirty="0">
              <a:ea typeface="+mj-ea"/>
            </a:endParaRPr>
          </a:p>
          <a:p>
            <a:r>
              <a:rPr lang="en-US" sz="1800" dirty="0">
                <a:ea typeface="+mj-ea"/>
              </a:rPr>
              <a:t>For example, you can access questionnaires for each country ​as well as overviews of the survey, background documents and datasets.</a:t>
            </a:r>
            <a:endParaRPr lang="en-GB" sz="1800" dirty="0">
              <a:ea typeface="+mj-ea"/>
            </a:endParaRPr>
          </a:p>
        </p:txBody>
      </p:sp>
    </p:spTree>
    <p:extLst>
      <p:ext uri="{BB962C8B-B14F-4D97-AF65-F5344CB8AC3E}">
        <p14:creationId xmlns:p14="http://schemas.microsoft.com/office/powerpoint/2010/main" val="295290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BEC16-4AB6-4CEC-AFED-EA2F2CF0F354}"/>
              </a:ext>
            </a:extLst>
          </p:cNvPr>
          <p:cNvSpPr>
            <a:spLocks noGrp="1"/>
          </p:cNvSpPr>
          <p:nvPr>
            <p:ph type="title"/>
          </p:nvPr>
        </p:nvSpPr>
        <p:spPr/>
        <p:txBody>
          <a:bodyPr/>
          <a:lstStyle/>
          <a:p>
            <a:r>
              <a:rPr lang="en-GB" dirty="0"/>
              <a:t>EUROSTAT</a:t>
            </a:r>
          </a:p>
        </p:txBody>
      </p:sp>
      <p:pic>
        <p:nvPicPr>
          <p:cNvPr id="5" name="Content Placeholder 4" descr="Screenshot of the Eurostat home page showing statistics by theme and EU policy indicators.">
            <a:extLst>
              <a:ext uri="{FF2B5EF4-FFF2-40B4-BE49-F238E27FC236}">
                <a16:creationId xmlns:a16="http://schemas.microsoft.com/office/drawing/2014/main" id="{B978951C-E1B3-4F03-96F4-9AED7695DAD3}"/>
              </a:ext>
            </a:extLst>
          </p:cNvPr>
          <p:cNvPicPr>
            <a:picLocks noGrp="1" noChangeAspect="1"/>
          </p:cNvPicPr>
          <p:nvPr>
            <p:ph sz="half" idx="1"/>
          </p:nvPr>
        </p:nvPicPr>
        <p:blipFill>
          <a:blip r:embed="rId3"/>
          <a:stretch>
            <a:fillRect/>
          </a:stretch>
        </p:blipFill>
        <p:spPr>
          <a:xfrm>
            <a:off x="419879" y="1701558"/>
            <a:ext cx="5599922" cy="4233675"/>
          </a:xfrm>
        </p:spPr>
      </p:pic>
      <p:sp>
        <p:nvSpPr>
          <p:cNvPr id="6" name="Content Placeholder 5">
            <a:extLst>
              <a:ext uri="{FF2B5EF4-FFF2-40B4-BE49-F238E27FC236}">
                <a16:creationId xmlns:a16="http://schemas.microsoft.com/office/drawing/2014/main" id="{79740BC0-2E1E-4909-8558-82E355DCB8AA}"/>
              </a:ext>
            </a:extLst>
          </p:cNvPr>
          <p:cNvSpPr>
            <a:spLocks noGrp="1"/>
          </p:cNvSpPr>
          <p:nvPr>
            <p:ph sz="half" idx="2"/>
          </p:nvPr>
        </p:nvSpPr>
        <p:spPr/>
        <p:txBody>
          <a:bodyPr>
            <a:noAutofit/>
          </a:bodyPr>
          <a:lstStyle/>
          <a:p>
            <a:pPr algn="l" rtl="0" fontAlgn="base"/>
            <a:endParaRPr lang="en-US" sz="1600" dirty="0">
              <a:ea typeface="+mj-ea"/>
              <a:hlinkClick r:id="rId4">
                <a:extLst>
                  <a:ext uri="{A12FA001-AC4F-418D-AE19-62706E023703}">
                    <ahyp:hlinkClr xmlns:ahyp="http://schemas.microsoft.com/office/drawing/2018/hyperlinkcolor" val="tx"/>
                  </a:ext>
                </a:extLst>
              </a:hlinkClick>
            </a:endParaRPr>
          </a:p>
          <a:p>
            <a:pPr marL="0" indent="0" algn="l" rtl="0" fontAlgn="base">
              <a:buNone/>
            </a:pPr>
            <a:endParaRPr lang="en-US" sz="1600" dirty="0">
              <a:ea typeface="+mj-ea"/>
              <a:hlinkClick r:id="rId4">
                <a:extLst>
                  <a:ext uri="{A12FA001-AC4F-418D-AE19-62706E023703}">
                    <ahyp:hlinkClr xmlns:ahyp="http://schemas.microsoft.com/office/drawing/2018/hyperlinkcolor" val="tx"/>
                  </a:ext>
                </a:extLst>
              </a:hlinkClick>
            </a:endParaRPr>
          </a:p>
          <a:p>
            <a:pPr algn="l" rtl="0" fontAlgn="base"/>
            <a:r>
              <a:rPr lang="en-US" sz="1600" dirty="0">
                <a:ea typeface="+mj-ea"/>
                <a:hlinkClick r:id="rId4">
                  <a:extLst>
                    <a:ext uri="{A12FA001-AC4F-418D-AE19-62706E023703}">
                      <ahyp:hlinkClr xmlns:ahyp="http://schemas.microsoft.com/office/drawing/2018/hyperlinkcolor" val="tx"/>
                    </a:ext>
                  </a:extLst>
                </a:hlinkClick>
              </a:rPr>
              <a:t>Eurostat</a:t>
            </a:r>
            <a:r>
              <a:rPr lang="en-US" sz="1600" dirty="0">
                <a:ea typeface="+mj-ea"/>
              </a:rPr>
              <a:t> is the statistical office of the European Union and the principal source of European statistical data.  The data is open and freely available to access and use.  </a:t>
            </a:r>
          </a:p>
          <a:p>
            <a:pPr algn="l" rtl="0" fontAlgn="base"/>
            <a:r>
              <a:rPr lang="en-US" sz="1600" dirty="0">
                <a:ea typeface="+mj-ea"/>
              </a:rPr>
              <a:t>The data is comprehensive and wide ranging.  You can export data and create your own datasets </a:t>
            </a:r>
          </a:p>
          <a:p>
            <a:pPr algn="l" rtl="0" fontAlgn="base"/>
            <a:r>
              <a:rPr lang="en-US" sz="1600" dirty="0">
                <a:ea typeface="+mj-ea"/>
              </a:rPr>
              <a:t>There are </a:t>
            </a:r>
            <a:r>
              <a:rPr lang="en-US" sz="1600" dirty="0">
                <a:ea typeface="+mj-ea"/>
                <a:hlinkClick r:id="rId5"/>
              </a:rPr>
              <a:t>guides, videos and online tools </a:t>
            </a:r>
            <a:r>
              <a:rPr lang="en-US" sz="1600" dirty="0">
                <a:ea typeface="+mj-ea"/>
              </a:rPr>
              <a:t>to help you get started, explaining what data is available, how to quickly search for the data you need and how to use the data extraction tools.​ See the </a:t>
            </a:r>
            <a:r>
              <a:rPr lang="en-US" sz="1600" dirty="0">
                <a:ea typeface="+mj-ea"/>
                <a:hlinkClick r:id="rId6"/>
              </a:rPr>
              <a:t>statistics4beginners</a:t>
            </a:r>
            <a:r>
              <a:rPr lang="en-US" sz="1600" dirty="0">
                <a:ea typeface="+mj-ea"/>
              </a:rPr>
              <a:t> resource for help understanding statistics.</a:t>
            </a:r>
          </a:p>
        </p:txBody>
      </p:sp>
    </p:spTree>
    <p:extLst>
      <p:ext uri="{BB962C8B-B14F-4D97-AF65-F5344CB8AC3E}">
        <p14:creationId xmlns:p14="http://schemas.microsoft.com/office/powerpoint/2010/main" val="901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lstStyle/>
          <a:p>
            <a:r>
              <a:rPr lang="en-US" dirty="0">
                <a:solidFill>
                  <a:schemeClr val="tx1"/>
                </a:solidFill>
              </a:rPr>
              <a:t>Secondary data sources and analysis</a:t>
            </a: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idx="1"/>
          </p:nvPr>
        </p:nvSpPr>
        <p:spPr/>
        <p:txBody>
          <a:bodyPr>
            <a:normAutofit/>
          </a:bodyPr>
          <a:lstStyle/>
          <a:p>
            <a:pPr marL="0" indent="0">
              <a:buNone/>
            </a:pPr>
            <a:r>
              <a:rPr lang="en-US" sz="1900" dirty="0">
                <a:solidFill>
                  <a:schemeClr val="tx1"/>
                </a:solidFill>
              </a:rPr>
              <a:t>The presentation includes:</a:t>
            </a:r>
          </a:p>
          <a:p>
            <a:pPr marL="0" indent="0">
              <a:buNone/>
            </a:pPr>
            <a:endParaRPr lang="en-US" sz="1900" dirty="0">
              <a:solidFill>
                <a:schemeClr val="tx1"/>
              </a:solidFill>
            </a:endParaRPr>
          </a:p>
          <a:p>
            <a:pPr marL="285750" indent="-285750">
              <a:buFont typeface="Arial"/>
              <a:buChar char="•"/>
            </a:pPr>
            <a:r>
              <a:rPr lang="en-US" sz="1900" dirty="0">
                <a:solidFill>
                  <a:schemeClr val="tx1"/>
                </a:solidFill>
              </a:rPr>
              <a:t>Sources on doing secondary data analysis – case studies, videos and practice datasets</a:t>
            </a:r>
          </a:p>
          <a:p>
            <a:pPr marL="285750" indent="-285750">
              <a:buFont typeface="Arial"/>
              <a:buChar char="•"/>
            </a:pPr>
            <a:r>
              <a:rPr lang="en-US" sz="1900" dirty="0">
                <a:solidFill>
                  <a:schemeClr val="tx1"/>
                </a:solidFill>
              </a:rPr>
              <a:t>Ethical considerations when using secondary data</a:t>
            </a:r>
          </a:p>
          <a:p>
            <a:pPr marL="285750" indent="-285750">
              <a:buFont typeface="Arial"/>
              <a:buChar char="•"/>
            </a:pPr>
            <a:r>
              <a:rPr lang="en-US" sz="1900" dirty="0">
                <a:solidFill>
                  <a:schemeClr val="tx1"/>
                </a:solidFill>
              </a:rPr>
              <a:t>Guides on getting started using data from the UK Data Service</a:t>
            </a:r>
          </a:p>
          <a:p>
            <a:pPr marL="285750" indent="-285750">
              <a:buFont typeface="Arial"/>
              <a:buChar char="•"/>
            </a:pPr>
            <a:r>
              <a:rPr lang="en-US" sz="1900" dirty="0">
                <a:solidFill>
                  <a:schemeClr val="tx1"/>
                </a:solidFill>
              </a:rPr>
              <a:t>Major national databanks and key open-source data </a:t>
            </a:r>
          </a:p>
          <a:p>
            <a:pPr marL="285750" indent="-285750">
              <a:buFont typeface="Arial"/>
              <a:buChar char="•"/>
            </a:pPr>
            <a:r>
              <a:rPr lang="en-US" sz="1900" dirty="0">
                <a:solidFill>
                  <a:schemeClr val="tx1"/>
                </a:solidFill>
              </a:rPr>
              <a:t>Specialist collections of data (subscriptions available from the University of Glasgow) including data on countries, demographics, companies (including financials), consumers, markets and industries.</a:t>
            </a:r>
          </a:p>
          <a:p>
            <a:pPr marL="285750" indent="-285750">
              <a:buFont typeface="Arial"/>
              <a:buChar char="•"/>
            </a:pPr>
            <a:r>
              <a:rPr lang="en-US" sz="1900" dirty="0">
                <a:solidFill>
                  <a:schemeClr val="tx1"/>
                </a:solidFill>
              </a:rPr>
              <a:t>Sources of data from published literature</a:t>
            </a:r>
          </a:p>
          <a:p>
            <a:pPr marL="0" indent="0">
              <a:buNone/>
            </a:pPr>
            <a:endParaRPr lang="en-US" sz="1900" dirty="0">
              <a:solidFill>
                <a:schemeClr val="tx1"/>
              </a:solidFill>
            </a:endParaRP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6DF94-F793-48E7-BBB0-F2AD7BF01ADD}"/>
              </a:ext>
            </a:extLst>
          </p:cNvPr>
          <p:cNvSpPr>
            <a:spLocks noGrp="1"/>
          </p:cNvSpPr>
          <p:nvPr>
            <p:ph type="title"/>
          </p:nvPr>
        </p:nvSpPr>
        <p:spPr/>
        <p:txBody>
          <a:bodyPr/>
          <a:lstStyle/>
          <a:p>
            <a:r>
              <a:rPr lang="en-GB" dirty="0">
                <a:hlinkClick r:id="rId3"/>
              </a:rPr>
              <a:t>WHO data platform</a:t>
            </a:r>
            <a:endParaRPr lang="en-GB" dirty="0"/>
          </a:p>
        </p:txBody>
      </p:sp>
      <p:sp>
        <p:nvSpPr>
          <p:cNvPr id="5" name="Content Placeholder 4">
            <a:extLst>
              <a:ext uri="{FF2B5EF4-FFF2-40B4-BE49-F238E27FC236}">
                <a16:creationId xmlns:a16="http://schemas.microsoft.com/office/drawing/2014/main" id="{1D2FC5CC-0562-406C-B95B-272232C55FEF}"/>
              </a:ext>
            </a:extLst>
          </p:cNvPr>
          <p:cNvSpPr>
            <a:spLocks noGrp="1"/>
          </p:cNvSpPr>
          <p:nvPr>
            <p:ph sz="half" idx="1"/>
          </p:nvPr>
        </p:nvSpPr>
        <p:spPr/>
        <p:txBody>
          <a:bodyPr>
            <a:normAutofit/>
          </a:bodyPr>
          <a:lstStyle/>
          <a:p>
            <a:endParaRPr lang="en-GB" sz="1800" dirty="0"/>
          </a:p>
          <a:p>
            <a:pPr marL="0" indent="0">
              <a:buNone/>
            </a:pPr>
            <a:r>
              <a:rPr lang="en-GB" sz="1800" dirty="0"/>
              <a:t>Global health datasets and collections:</a:t>
            </a:r>
          </a:p>
          <a:p>
            <a:pPr lvl="1"/>
            <a:r>
              <a:rPr lang="en-GB" sz="1800" dirty="0">
                <a:hlinkClick r:id="rId4"/>
              </a:rPr>
              <a:t>Global health estimates </a:t>
            </a:r>
            <a:r>
              <a:rPr lang="en-GB" sz="1800" dirty="0"/>
              <a:t>(causes of death and disability globally by region, country, age, sex and income group)</a:t>
            </a:r>
          </a:p>
          <a:p>
            <a:pPr lvl="1"/>
            <a:r>
              <a:rPr lang="en-GB" sz="1800" dirty="0">
                <a:hlinkClick r:id="rId5"/>
              </a:rPr>
              <a:t>Health Sustainable Development Goals </a:t>
            </a:r>
            <a:r>
              <a:rPr lang="en-GB" sz="1800" dirty="0"/>
              <a:t>(SDGs) tracking progress towards health and well-being for all ages</a:t>
            </a:r>
          </a:p>
          <a:p>
            <a:pPr lvl="1"/>
            <a:r>
              <a:rPr lang="en-GB" sz="1800" dirty="0">
                <a:hlinkClick r:id="rId6"/>
              </a:rPr>
              <a:t>Mortality database </a:t>
            </a:r>
            <a:r>
              <a:rPr lang="en-GB" sz="1800" dirty="0"/>
              <a:t>(visualizations of mortality by  country, year, age, sex and cause of death</a:t>
            </a:r>
          </a:p>
          <a:p>
            <a:pPr lvl="1"/>
            <a:r>
              <a:rPr lang="en-GB" sz="1800" dirty="0">
                <a:hlinkClick r:id="rId7"/>
              </a:rPr>
              <a:t>Global Health Observatory </a:t>
            </a:r>
            <a:r>
              <a:rPr lang="en-GB" sz="1800" dirty="0"/>
              <a:t>(data repository for all 194 member states with over 1000 health indicators)</a:t>
            </a:r>
          </a:p>
          <a:p>
            <a:pPr lvl="1"/>
            <a:r>
              <a:rPr lang="en-GB" sz="1800" dirty="0"/>
              <a:t>…plus reports and analysis</a:t>
            </a:r>
          </a:p>
        </p:txBody>
      </p:sp>
      <p:pic>
        <p:nvPicPr>
          <p:cNvPr id="8" name="Content Placeholder 7" descr="Screenshot from the WHO statistics web page">
            <a:extLst>
              <a:ext uri="{FF2B5EF4-FFF2-40B4-BE49-F238E27FC236}">
                <a16:creationId xmlns:a16="http://schemas.microsoft.com/office/drawing/2014/main" id="{FE6D881E-EE02-4C59-B38A-90BF1473CF61}"/>
              </a:ext>
            </a:extLst>
          </p:cNvPr>
          <p:cNvPicPr>
            <a:picLocks noGrp="1" noChangeAspect="1"/>
          </p:cNvPicPr>
          <p:nvPr>
            <p:ph sz="half" idx="2"/>
          </p:nvPr>
        </p:nvPicPr>
        <p:blipFill>
          <a:blip r:embed="rId8"/>
          <a:stretch>
            <a:fillRect/>
          </a:stretch>
        </p:blipFill>
        <p:spPr>
          <a:xfrm>
            <a:off x="6442110" y="1608138"/>
            <a:ext cx="4641780" cy="4568825"/>
          </a:xfrm>
        </p:spPr>
      </p:pic>
    </p:spTree>
    <p:extLst>
      <p:ext uri="{BB962C8B-B14F-4D97-AF65-F5344CB8AC3E}">
        <p14:creationId xmlns:p14="http://schemas.microsoft.com/office/powerpoint/2010/main" val="114357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161DD-226D-496F-9BEC-CAD2A026675E}"/>
              </a:ext>
            </a:extLst>
          </p:cNvPr>
          <p:cNvSpPr>
            <a:spLocks noGrp="1"/>
          </p:cNvSpPr>
          <p:nvPr>
            <p:ph type="title"/>
          </p:nvPr>
        </p:nvSpPr>
        <p:spPr/>
        <p:txBody>
          <a:bodyPr/>
          <a:lstStyle/>
          <a:p>
            <a:r>
              <a:rPr lang="en-GB" dirty="0">
                <a:hlinkClick r:id="rId3"/>
              </a:rPr>
              <a:t>World Bank open data</a:t>
            </a:r>
            <a:endParaRPr lang="en-GB" dirty="0"/>
          </a:p>
        </p:txBody>
      </p:sp>
      <p:sp>
        <p:nvSpPr>
          <p:cNvPr id="6" name="Text Placeholder 5">
            <a:extLst>
              <a:ext uri="{FF2B5EF4-FFF2-40B4-BE49-F238E27FC236}">
                <a16:creationId xmlns:a16="http://schemas.microsoft.com/office/drawing/2014/main" id="{C7AD3077-2CA9-4C71-917C-50261CE392BF}"/>
              </a:ext>
            </a:extLst>
          </p:cNvPr>
          <p:cNvSpPr>
            <a:spLocks noGrp="1"/>
          </p:cNvSpPr>
          <p:nvPr>
            <p:ph type="body" sz="half" idx="2"/>
          </p:nvPr>
        </p:nvSpPr>
        <p:spPr/>
        <p:txBody>
          <a:bodyPr>
            <a:noAutofit/>
          </a:bodyPr>
          <a:lstStyle/>
          <a:p>
            <a:r>
              <a:rPr lang="en-US" sz="1800" dirty="0">
                <a:ea typeface="+mj-ea"/>
              </a:rPr>
              <a:t>Global economic data on countries worldwide, free to use with </a:t>
            </a:r>
            <a:r>
              <a:rPr lang="en-US" sz="1800" dirty="0">
                <a:ea typeface="+mj-ea"/>
                <a:hlinkClick r:id="rId4">
                  <a:extLst>
                    <a:ext uri="{A12FA001-AC4F-418D-AE19-62706E023703}">
                      <ahyp:hlinkClr xmlns:ahyp="http://schemas.microsoft.com/office/drawing/2018/hyperlinkcolor" val="tx"/>
                    </a:ext>
                  </a:extLst>
                </a:hlinkClick>
              </a:rPr>
              <a:t>minimal restrictions</a:t>
            </a:r>
            <a:r>
              <a:rPr lang="en-US" sz="1800" dirty="0">
                <a:ea typeface="+mj-ea"/>
              </a:rPr>
              <a:t> .  Browse by </a:t>
            </a:r>
            <a:r>
              <a:rPr lang="en-US" sz="1800" dirty="0">
                <a:ea typeface="+mj-ea"/>
                <a:hlinkClick r:id="rId5">
                  <a:extLst>
                    <a:ext uri="{A12FA001-AC4F-418D-AE19-62706E023703}">
                      <ahyp:hlinkClr xmlns:ahyp="http://schemas.microsoft.com/office/drawing/2018/hyperlinkcolor" val="tx"/>
                    </a:ext>
                  </a:extLst>
                </a:hlinkClick>
              </a:rPr>
              <a:t>country</a:t>
            </a:r>
            <a:r>
              <a:rPr lang="en-US" sz="1800" dirty="0">
                <a:ea typeface="+mj-ea"/>
              </a:rPr>
              <a:t> or </a:t>
            </a:r>
            <a:r>
              <a:rPr lang="en-US" sz="1800" dirty="0">
                <a:ea typeface="+mj-ea"/>
                <a:hlinkClick r:id="rId6">
                  <a:extLst>
                    <a:ext uri="{A12FA001-AC4F-418D-AE19-62706E023703}">
                      <ahyp:hlinkClr xmlns:ahyp="http://schemas.microsoft.com/office/drawing/2018/hyperlinkcolor" val="tx"/>
                    </a:ext>
                  </a:extLst>
                </a:hlinkClick>
              </a:rPr>
              <a:t>economic development indicator</a:t>
            </a:r>
            <a:r>
              <a:rPr lang="en-US" sz="1800" dirty="0">
                <a:ea typeface="+mj-ea"/>
              </a:rPr>
              <a:t> or use the </a:t>
            </a:r>
            <a:r>
              <a:rPr lang="en-US" sz="1800" dirty="0">
                <a:ea typeface="+mj-ea"/>
                <a:hlinkClick r:id="rId7">
                  <a:extLst>
                    <a:ext uri="{A12FA001-AC4F-418D-AE19-62706E023703}">
                      <ahyp:hlinkClr xmlns:ahyp="http://schemas.microsoft.com/office/drawing/2018/hyperlinkcolor" val="tx"/>
                    </a:ext>
                  </a:extLst>
                </a:hlinkClick>
              </a:rPr>
              <a:t>Databank</a:t>
            </a:r>
            <a:r>
              <a:rPr lang="en-US" sz="1800" dirty="0">
                <a:ea typeface="+mj-ea"/>
              </a:rPr>
              <a:t>, an online data analysis and </a:t>
            </a:r>
            <a:r>
              <a:rPr lang="en-US" sz="1800" dirty="0" err="1">
                <a:ea typeface="+mj-ea"/>
              </a:rPr>
              <a:t>visualisation</a:t>
            </a:r>
            <a:r>
              <a:rPr lang="en-US" sz="1800" dirty="0">
                <a:ea typeface="+mj-ea"/>
              </a:rPr>
              <a:t> tool.​</a:t>
            </a:r>
          </a:p>
          <a:p>
            <a:r>
              <a:rPr lang="en-US" sz="1800" dirty="0">
                <a:ea typeface="+mj-ea"/>
              </a:rPr>
              <a:t>Indicators include social protection and labor, gender, poverty, social development etc.</a:t>
            </a:r>
          </a:p>
          <a:p>
            <a:endParaRPr lang="en-US" sz="1800" dirty="0">
              <a:ea typeface="+mj-ea"/>
            </a:endParaRPr>
          </a:p>
        </p:txBody>
      </p:sp>
      <p:pic>
        <p:nvPicPr>
          <p:cNvPr id="8" name="Content Placeholder 7" descr="Screenshot showing the main categories of statistics on the World Bank open data web page">
            <a:extLst>
              <a:ext uri="{FF2B5EF4-FFF2-40B4-BE49-F238E27FC236}">
                <a16:creationId xmlns:a16="http://schemas.microsoft.com/office/drawing/2014/main" id="{09488902-3537-4953-9118-A3AD5DFFBA91}"/>
              </a:ext>
            </a:extLst>
          </p:cNvPr>
          <p:cNvPicPr>
            <a:picLocks noGrp="1" noChangeAspect="1"/>
          </p:cNvPicPr>
          <p:nvPr>
            <p:ph idx="1"/>
          </p:nvPr>
        </p:nvPicPr>
        <p:blipFill>
          <a:blip r:embed="rId8"/>
          <a:stretch>
            <a:fillRect/>
          </a:stretch>
        </p:blipFill>
        <p:spPr>
          <a:xfrm>
            <a:off x="5362834" y="132515"/>
            <a:ext cx="6215447" cy="6313380"/>
          </a:xfrm>
        </p:spPr>
      </p:pic>
    </p:spTree>
    <p:extLst>
      <p:ext uri="{BB962C8B-B14F-4D97-AF65-F5344CB8AC3E}">
        <p14:creationId xmlns:p14="http://schemas.microsoft.com/office/powerpoint/2010/main" val="409596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37AC4-5EF3-40F5-B26E-AACECD02CA2A}"/>
              </a:ext>
            </a:extLst>
          </p:cNvPr>
          <p:cNvSpPr>
            <a:spLocks noGrp="1"/>
          </p:cNvSpPr>
          <p:nvPr>
            <p:ph type="title"/>
          </p:nvPr>
        </p:nvSpPr>
        <p:spPr/>
        <p:txBody>
          <a:bodyPr/>
          <a:lstStyle/>
          <a:p>
            <a:r>
              <a:rPr lang="en-US" dirty="0">
                <a:solidFill>
                  <a:schemeClr val="tx1"/>
                </a:solidFill>
              </a:rPr>
              <a:t>Sources of data – key open data – Urban Big Data Centre (UBDC)</a:t>
            </a:r>
            <a:endParaRPr lang="en-GB" dirty="0"/>
          </a:p>
        </p:txBody>
      </p:sp>
      <p:pic>
        <p:nvPicPr>
          <p:cNvPr id="8" name="Content Placeholder 7" descr="Screenshot of the Urban Big Data Centre logo">
            <a:extLst>
              <a:ext uri="{FF2B5EF4-FFF2-40B4-BE49-F238E27FC236}">
                <a16:creationId xmlns:a16="http://schemas.microsoft.com/office/drawing/2014/main" id="{875D0A4C-E2B4-4A74-8AC1-6AD1C91608E2}"/>
              </a:ext>
            </a:extLst>
          </p:cNvPr>
          <p:cNvPicPr>
            <a:picLocks noGrp="1" noChangeAspect="1"/>
          </p:cNvPicPr>
          <p:nvPr>
            <p:ph sz="half" idx="1"/>
          </p:nvPr>
        </p:nvPicPr>
        <p:blipFill>
          <a:blip r:embed="rId3"/>
          <a:stretch>
            <a:fillRect/>
          </a:stretch>
        </p:blipFill>
        <p:spPr>
          <a:xfrm>
            <a:off x="1438275" y="2163763"/>
            <a:ext cx="3981450" cy="3457575"/>
          </a:xfrm>
        </p:spPr>
      </p:pic>
      <p:sp>
        <p:nvSpPr>
          <p:cNvPr id="6" name="Content Placeholder 5">
            <a:extLst>
              <a:ext uri="{FF2B5EF4-FFF2-40B4-BE49-F238E27FC236}">
                <a16:creationId xmlns:a16="http://schemas.microsoft.com/office/drawing/2014/main" id="{E537DFFF-9440-4085-8E65-A4260C1CF8DF}"/>
              </a:ext>
            </a:extLst>
          </p:cNvPr>
          <p:cNvSpPr>
            <a:spLocks noGrp="1"/>
          </p:cNvSpPr>
          <p:nvPr>
            <p:ph sz="half" idx="2"/>
          </p:nvPr>
        </p:nvSpPr>
        <p:spPr>
          <a:xfrm>
            <a:off x="6172200" y="1275035"/>
            <a:ext cx="5181600" cy="4568296"/>
          </a:xfrm>
        </p:spPr>
        <p:txBody>
          <a:bodyPr>
            <a:noAutofit/>
          </a:bodyPr>
          <a:lstStyle/>
          <a:p>
            <a:r>
              <a:rPr lang="en-US" sz="1800" dirty="0"/>
              <a:t>The </a:t>
            </a:r>
            <a:r>
              <a:rPr lang="en-US" sz="1800" dirty="0">
                <a:hlinkClick r:id="rId4"/>
              </a:rPr>
              <a:t>UBDC </a:t>
            </a:r>
            <a:r>
              <a:rPr lang="en-US" sz="1800" dirty="0"/>
              <a:t>is based at the University of Glasgow and promotes the use of big data and innovative research methods to improve social, economic and environmental well-being in cities.</a:t>
            </a:r>
            <a:endParaRPr lang="en-US" sz="1800" dirty="0">
              <a:cs typeface="Calibri"/>
            </a:endParaRPr>
          </a:p>
          <a:p>
            <a:r>
              <a:rPr lang="en-US" sz="1800" dirty="0"/>
              <a:t>Like other data repositories there is </a:t>
            </a:r>
            <a:r>
              <a:rPr lang="en-US" sz="1800" dirty="0">
                <a:hlinkClick r:id="rId5"/>
              </a:rPr>
              <a:t>open data</a:t>
            </a:r>
            <a:r>
              <a:rPr lang="en-US" sz="1800" dirty="0"/>
              <a:t> (which anyone can access) and safeguarded data which requires approval. Open access urban-related data includes commercial data, governmental data, transportation data and social media data. </a:t>
            </a:r>
            <a:endParaRPr lang="en-US" sz="1800" dirty="0">
              <a:cs typeface="Calibri"/>
            </a:endParaRPr>
          </a:p>
          <a:p>
            <a:r>
              <a:rPr lang="en-US" sz="1800" dirty="0"/>
              <a:t>To access, on the toolbar choose Data &gt; Data Collections &gt; </a:t>
            </a:r>
            <a:r>
              <a:rPr lang="en-US" sz="1800" dirty="0">
                <a:hlinkClick r:id="rId6"/>
              </a:rPr>
              <a:t>Open Data Catalogue</a:t>
            </a:r>
            <a:r>
              <a:rPr lang="en-US" sz="1800" dirty="0"/>
              <a:t>. Search or browse the datasets. </a:t>
            </a:r>
            <a:endParaRPr lang="en-US" sz="1800" dirty="0">
              <a:cs typeface="Calibri"/>
            </a:endParaRPr>
          </a:p>
          <a:p>
            <a:r>
              <a:rPr lang="en-US" sz="1800" dirty="0"/>
              <a:t>You do not need to register to use the open data, but UBDC ask that you email ubdc@glasgow.ac.uk to say what data you have used so that they can understand how and what data is used for.</a:t>
            </a:r>
            <a:endParaRPr lang="en-US" sz="1800" dirty="0">
              <a:cs typeface="Calibri"/>
            </a:endParaRPr>
          </a:p>
          <a:p>
            <a:endParaRPr lang="en-GB" dirty="0"/>
          </a:p>
        </p:txBody>
      </p:sp>
    </p:spTree>
    <p:extLst>
      <p:ext uri="{BB962C8B-B14F-4D97-AF65-F5344CB8AC3E}">
        <p14:creationId xmlns:p14="http://schemas.microsoft.com/office/powerpoint/2010/main" val="158613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hlinkClick r:id="rId3"/>
              </a:rPr>
              <a:t>consumer research data </a:t>
            </a:r>
            <a:r>
              <a:rPr lang="en-US" dirty="0" err="1">
                <a:solidFill>
                  <a:schemeClr val="tx1"/>
                </a:solidFill>
                <a:hlinkClick r:id="rId3"/>
              </a:rPr>
              <a:t>centre</a:t>
            </a:r>
            <a:r>
              <a:rPr lang="en-US" dirty="0">
                <a:solidFill>
                  <a:schemeClr val="tx1"/>
                </a:solidFill>
                <a:hlinkClick r:id="rId3"/>
              </a:rPr>
              <a:t> (CRDC)</a:t>
            </a:r>
            <a:endParaRPr lang="en-US" dirty="0">
              <a:solidFill>
                <a:schemeClr val="tx1"/>
              </a:solidFill>
            </a:endParaRPr>
          </a:p>
        </p:txBody>
      </p:sp>
      <p:pic>
        <p:nvPicPr>
          <p:cNvPr id="7" name="Content Placeholder 6" descr="Screenshot from the Consumer Research Data Centre website">
            <a:extLst>
              <a:ext uri="{FF2B5EF4-FFF2-40B4-BE49-F238E27FC236}">
                <a16:creationId xmlns:a16="http://schemas.microsoft.com/office/drawing/2014/main" id="{80610315-59BF-4167-BEF4-CCDFA290A2A8}"/>
              </a:ext>
            </a:extLst>
          </p:cNvPr>
          <p:cNvPicPr>
            <a:picLocks noGrp="1" noChangeAspect="1"/>
          </p:cNvPicPr>
          <p:nvPr>
            <p:ph sz="half" idx="1"/>
          </p:nvPr>
        </p:nvPicPr>
        <p:blipFill>
          <a:blip r:embed="rId4"/>
          <a:stretch>
            <a:fillRect/>
          </a:stretch>
        </p:blipFill>
        <p:spPr>
          <a:xfrm>
            <a:off x="2215193" y="1608138"/>
            <a:ext cx="2427614" cy="4568825"/>
          </a:xfrm>
        </p:spPr>
      </p:pic>
      <p:sp>
        <p:nvSpPr>
          <p:cNvPr id="5" name="Content Placeholder 4">
            <a:extLst>
              <a:ext uri="{FF2B5EF4-FFF2-40B4-BE49-F238E27FC236}">
                <a16:creationId xmlns:a16="http://schemas.microsoft.com/office/drawing/2014/main" id="{3B531ED6-8D93-4BFA-A847-15CE2C0A8E51}"/>
              </a:ext>
            </a:extLst>
          </p:cNvPr>
          <p:cNvSpPr>
            <a:spLocks noGrp="1"/>
          </p:cNvSpPr>
          <p:nvPr>
            <p:ph sz="half" idx="2"/>
          </p:nvPr>
        </p:nvSpPr>
        <p:spPr/>
        <p:txBody>
          <a:bodyPr>
            <a:noAutofit/>
          </a:bodyPr>
          <a:lstStyle/>
          <a:p>
            <a:pPr marL="0" indent="0" algn="l" rtl="0" fontAlgn="base">
              <a:buNone/>
            </a:pPr>
            <a:r>
              <a:rPr lang="en-US" sz="2000" dirty="0">
                <a:solidFill>
                  <a:schemeClr val="tx1"/>
                </a:solidFill>
                <a:ea typeface="+mj-ea"/>
              </a:rPr>
              <a:t>The CRDC is funded by the ESRC and works with consumer </a:t>
            </a:r>
            <a:r>
              <a:rPr lang="en-US" sz="2000" dirty="0" err="1">
                <a:solidFill>
                  <a:schemeClr val="tx1"/>
                </a:solidFill>
                <a:ea typeface="+mj-ea"/>
              </a:rPr>
              <a:t>organisations</a:t>
            </a:r>
            <a:r>
              <a:rPr lang="en-US" sz="2000" dirty="0">
                <a:solidFill>
                  <a:schemeClr val="tx1"/>
                </a:solidFill>
                <a:ea typeface="+mj-ea"/>
              </a:rPr>
              <a:t> to make their data available to researchers. </a:t>
            </a:r>
          </a:p>
          <a:p>
            <a:pPr marL="0" indent="0" algn="l" rtl="0" fontAlgn="base">
              <a:buNone/>
            </a:pPr>
            <a:r>
              <a:rPr lang="en-US" sz="2000" dirty="0">
                <a:solidFill>
                  <a:schemeClr val="tx1"/>
                </a:solidFill>
                <a:ea typeface="+mj-ea"/>
              </a:rPr>
              <a:t>They host open data and safeguarded data. </a:t>
            </a:r>
            <a:r>
              <a:rPr lang="en-US" sz="2000" dirty="0">
                <a:solidFill>
                  <a:schemeClr val="tx1"/>
                </a:solidFill>
                <a:ea typeface="+mj-ea"/>
                <a:hlinkClick r:id="rId5">
                  <a:extLst>
                    <a:ext uri="{A12FA001-AC4F-418D-AE19-62706E023703}">
                      <ahyp:hlinkClr xmlns:ahyp="http://schemas.microsoft.com/office/drawing/2018/hyperlinkcolor" val="tx"/>
                    </a:ext>
                  </a:extLst>
                </a:hlinkClick>
              </a:rPr>
              <a:t>You must register</a:t>
            </a:r>
            <a:r>
              <a:rPr lang="en-US" sz="2000" dirty="0">
                <a:solidFill>
                  <a:schemeClr val="tx1"/>
                </a:solidFill>
                <a:ea typeface="+mj-ea"/>
              </a:rPr>
              <a:t> first to access the open data. Registration is quick and easy. Fully open data, suitable for student research projects is available </a:t>
            </a:r>
            <a:r>
              <a:rPr lang="en-US" sz="2000" dirty="0">
                <a:solidFill>
                  <a:schemeClr val="tx1"/>
                </a:solidFill>
                <a:ea typeface="+mj-ea"/>
                <a:hlinkClick r:id="rId6">
                  <a:extLst>
                    <a:ext uri="{A12FA001-AC4F-418D-AE19-62706E023703}">
                      <ahyp:hlinkClr xmlns:ahyp="http://schemas.microsoft.com/office/drawing/2018/hyperlinkcolor" val="tx"/>
                    </a:ext>
                  </a:extLst>
                </a:hlinkClick>
              </a:rPr>
              <a:t>here</a:t>
            </a:r>
            <a:r>
              <a:rPr lang="en-US" sz="2000" dirty="0">
                <a:solidFill>
                  <a:schemeClr val="tx1"/>
                </a:solidFill>
                <a:ea typeface="+mj-ea"/>
              </a:rPr>
              <a:t>. </a:t>
            </a:r>
          </a:p>
          <a:p>
            <a:pPr marL="0" indent="0" algn="l" rtl="0" fontAlgn="base">
              <a:buNone/>
            </a:pPr>
            <a:r>
              <a:rPr lang="en-US" sz="2000" dirty="0">
                <a:solidFill>
                  <a:schemeClr val="tx1"/>
                </a:solidFill>
                <a:ea typeface="+mj-ea"/>
              </a:rPr>
              <a:t>Browse or search the datasets by choosing </a:t>
            </a:r>
            <a:r>
              <a:rPr lang="en-US" sz="2000" dirty="0">
                <a:solidFill>
                  <a:schemeClr val="tx1"/>
                </a:solidFill>
                <a:ea typeface="+mj-ea"/>
                <a:hlinkClick r:id="rId7">
                  <a:extLst>
                    <a:ext uri="{A12FA001-AC4F-418D-AE19-62706E023703}">
                      <ahyp:hlinkClr xmlns:ahyp="http://schemas.microsoft.com/office/drawing/2018/hyperlinkcolor" val="tx"/>
                    </a:ext>
                  </a:extLst>
                </a:hlinkClick>
              </a:rPr>
              <a:t>Datasets</a:t>
            </a:r>
            <a:r>
              <a:rPr lang="en-US" sz="2000" dirty="0">
                <a:solidFill>
                  <a:schemeClr val="tx1"/>
                </a:solidFill>
                <a:ea typeface="+mj-ea"/>
              </a:rPr>
              <a:t> from the toolbar. N.B. you can limit all results to Open data using the filter on the left.​</a:t>
            </a:r>
          </a:p>
          <a:p>
            <a:pPr marL="0" indent="0" algn="l" rtl="0" fontAlgn="base">
              <a:buNone/>
            </a:pPr>
            <a:r>
              <a:rPr lang="en-US" sz="2000" dirty="0">
                <a:solidFill>
                  <a:schemeClr val="tx1"/>
                </a:solidFill>
                <a:ea typeface="+mj-ea"/>
              </a:rPr>
              <a:t>​</a:t>
            </a:r>
          </a:p>
          <a:p>
            <a:endParaRPr lang="en-GB" dirty="0"/>
          </a:p>
        </p:txBody>
      </p:sp>
    </p:spTree>
    <p:extLst>
      <p:ext uri="{BB962C8B-B14F-4D97-AF65-F5344CB8AC3E}">
        <p14:creationId xmlns:p14="http://schemas.microsoft.com/office/powerpoint/2010/main" val="157949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ICPSR</a:t>
            </a:r>
            <a:r>
              <a:rPr lang="en-GB" dirty="0"/>
              <a:t> </a:t>
            </a:r>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a:ea typeface="+mj-ea"/>
                <a:hlinkClick r:id="rId3">
                  <a:extLst>
                    <a:ext uri="{A12FA001-AC4F-418D-AE19-62706E023703}">
                      <ahyp:hlinkClr xmlns:ahyp="http://schemas.microsoft.com/office/drawing/2018/hyperlinkcolor" val="tx"/>
                    </a:ext>
                  </a:extLst>
                </a:hlinkClick>
              </a:rPr>
              <a:t>ICPSR</a:t>
            </a:r>
            <a:r>
              <a:rPr lang="en-US" sz="1800">
                <a:ea typeface="+mj-ea"/>
              </a:rPr>
              <a:t> is a consortium of universities and research organizations which supports data analysis through training and hosting datasets. ICPSR maintains a data archive of more than 250,000 files of research in the social and behavioral sciences. Log in with your GUID and register to use and download data.​</a:t>
            </a:r>
          </a:p>
          <a:p>
            <a:pPr marL="0" indent="0" algn="l" rtl="0" fontAlgn="base">
              <a:buNone/>
            </a:pPr>
            <a:endParaRPr lang="en-US" sz="1800">
              <a:ea typeface="+mj-ea"/>
            </a:endParaRPr>
          </a:p>
          <a:p>
            <a:pPr algn="l" rtl="0" fontAlgn="base"/>
            <a:r>
              <a:rPr lang="en-US" sz="1800">
                <a:ea typeface="+mj-ea"/>
              </a:rPr>
              <a:t>Most of the data is free to use to members (some is openly available to non-members).  There is some </a:t>
            </a:r>
            <a:r>
              <a:rPr lang="en-US" sz="1800">
                <a:ea typeface="+mj-ea"/>
                <a:hlinkClick r:id="rId4">
                  <a:extLst>
                    <a:ext uri="{A12FA001-AC4F-418D-AE19-62706E023703}">
                      <ahyp:hlinkClr xmlns:ahyp="http://schemas.microsoft.com/office/drawing/2018/hyperlinkcolor" val="tx"/>
                    </a:ext>
                  </a:extLst>
                </a:hlinkClick>
              </a:rPr>
              <a:t>resricted data</a:t>
            </a:r>
            <a:r>
              <a:rPr lang="en-US" sz="1800">
                <a:ea typeface="+mj-ea"/>
              </a:rPr>
              <a:t> which requires specific conditions for access.  ​</a:t>
            </a:r>
          </a:p>
          <a:p>
            <a:pPr marL="0" indent="0" algn="l" rtl="0" fontAlgn="base">
              <a:buNone/>
            </a:pPr>
            <a:endParaRPr lang="en-US" sz="1800">
              <a:ea typeface="+mj-ea"/>
            </a:endParaRPr>
          </a:p>
          <a:p>
            <a:pPr algn="l" rtl="0" fontAlgn="base"/>
            <a:r>
              <a:rPr lang="en-US" sz="1800">
                <a:ea typeface="+mj-ea"/>
              </a:rPr>
              <a:t>See the </a:t>
            </a:r>
            <a:r>
              <a:rPr lang="en-US" sz="1800">
                <a:ea typeface="+mj-ea"/>
                <a:hlinkClick r:id="rId5">
                  <a:extLst>
                    <a:ext uri="{A12FA001-AC4F-418D-AE19-62706E023703}">
                      <ahyp:hlinkClr xmlns:ahyp="http://schemas.microsoft.com/office/drawing/2018/hyperlinkcolor" val="tx"/>
                    </a:ext>
                  </a:extLst>
                </a:hlinkClick>
              </a:rPr>
              <a:t>ICPSR YouTube Channel</a:t>
            </a:r>
            <a:r>
              <a:rPr lang="en-US" sz="1800">
                <a:ea typeface="+mj-ea"/>
              </a:rPr>
              <a:t> for useful videos on working with data.​</a:t>
            </a:r>
          </a:p>
          <a:p>
            <a:endParaRPr lang="en-GB" dirty="0"/>
          </a:p>
        </p:txBody>
      </p:sp>
      <p:pic>
        <p:nvPicPr>
          <p:cNvPr id="6" name="Content Placeholder 5" descr="Screenshot of topic areas in the ICPSR database">
            <a:extLst>
              <a:ext uri="{FF2B5EF4-FFF2-40B4-BE49-F238E27FC236}">
                <a16:creationId xmlns:a16="http://schemas.microsoft.com/office/drawing/2014/main" id="{7D5FDA1E-B770-4897-B638-1047B5AB2E91}"/>
              </a:ext>
            </a:extLst>
          </p:cNvPr>
          <p:cNvPicPr>
            <a:picLocks noGrp="1" noChangeAspect="1"/>
          </p:cNvPicPr>
          <p:nvPr>
            <p:ph sz="half" idx="2"/>
          </p:nvPr>
        </p:nvPicPr>
        <p:blipFill>
          <a:blip r:embed="rId6"/>
          <a:stretch>
            <a:fillRect/>
          </a:stretch>
        </p:blipFill>
        <p:spPr>
          <a:xfrm>
            <a:off x="6172200" y="1608667"/>
            <a:ext cx="5904518" cy="4069517"/>
          </a:xfrm>
        </p:spPr>
      </p:pic>
    </p:spTree>
    <p:extLst>
      <p:ext uri="{BB962C8B-B14F-4D97-AF65-F5344CB8AC3E}">
        <p14:creationId xmlns:p14="http://schemas.microsoft.com/office/powerpoint/2010/main" val="40423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185E8-5204-46B7-8A26-247AB1AF6D67}"/>
              </a:ext>
            </a:extLst>
          </p:cNvPr>
          <p:cNvSpPr>
            <a:spLocks noGrp="1"/>
          </p:cNvSpPr>
          <p:nvPr>
            <p:ph type="title"/>
          </p:nvPr>
        </p:nvSpPr>
        <p:spPr/>
        <p:txBody>
          <a:bodyPr/>
          <a:lstStyle/>
          <a:p>
            <a:r>
              <a:rPr lang="en-GB" dirty="0"/>
              <a:t>Subscription databases – </a:t>
            </a:r>
            <a:r>
              <a:rPr lang="en-GB" dirty="0">
                <a:hlinkClick r:id="rId3"/>
              </a:rPr>
              <a:t>OECD </a:t>
            </a:r>
            <a:r>
              <a:rPr lang="en-GB" dirty="0" err="1">
                <a:hlinkClick r:id="rId3"/>
              </a:rPr>
              <a:t>iLibrary</a:t>
            </a:r>
            <a:r>
              <a:rPr lang="en-GB" dirty="0">
                <a:hlinkClick r:id="rId3"/>
              </a:rPr>
              <a:t> </a:t>
            </a:r>
            <a:r>
              <a:rPr lang="en-GB" dirty="0"/>
              <a:t>and </a:t>
            </a:r>
            <a:r>
              <a:rPr lang="en-GB" dirty="0">
                <a:hlinkClick r:id="rId4"/>
              </a:rPr>
              <a:t>OECD Statistics portal</a:t>
            </a:r>
            <a:endParaRPr lang="en-GB" dirty="0"/>
          </a:p>
        </p:txBody>
      </p:sp>
      <p:sp>
        <p:nvSpPr>
          <p:cNvPr id="5" name="Content Placeholder 4">
            <a:extLst>
              <a:ext uri="{FF2B5EF4-FFF2-40B4-BE49-F238E27FC236}">
                <a16:creationId xmlns:a16="http://schemas.microsoft.com/office/drawing/2014/main" id="{B3A8035C-948F-4F7B-AC45-1E492E26F990}"/>
              </a:ext>
            </a:extLst>
          </p:cNvPr>
          <p:cNvSpPr>
            <a:spLocks noGrp="1"/>
          </p:cNvSpPr>
          <p:nvPr>
            <p:ph sz="half" idx="1"/>
          </p:nvPr>
        </p:nvSpPr>
        <p:spPr/>
        <p:txBody>
          <a:bodyPr>
            <a:noAutofit/>
          </a:bodyPr>
          <a:lstStyle/>
          <a:p>
            <a:pPr algn="l" rtl="0" fontAlgn="base"/>
            <a:r>
              <a:rPr lang="en-US" sz="1800" b="0" i="0" u="none" strike="noStrike" dirty="0">
                <a:solidFill>
                  <a:srgbClr val="000000"/>
                </a:solidFill>
                <a:effectLst/>
              </a:rPr>
              <a:t>Books, papers and statistics of the OECD covering Agriculture &amp; Food, Development, Economics, Education, Employment, Energy, Environment, Finance and Investment, Governance, Industry and Services, Nuclear Energy, Science and Technology, Social Issues / Migration / Health, Taxation, Trade, Transport, Urban, Rural and Regional Development. Log in with your GUID and password and register to make full use of the data and reports.</a:t>
            </a:r>
            <a:r>
              <a:rPr lang="en-US" sz="1800" b="0" i="0" dirty="0">
                <a:solidFill>
                  <a:srgbClr val="000000"/>
                </a:solidFill>
                <a:effectLst/>
              </a:rPr>
              <a:t>​</a:t>
            </a:r>
          </a:p>
          <a:p>
            <a:pPr marL="0" indent="0" algn="l" rtl="0" fontAlgn="base">
              <a:buNone/>
            </a:pPr>
            <a:endParaRPr lang="en-US" sz="1800" b="0" i="0" dirty="0">
              <a:solidFill>
                <a:srgbClr val="000000"/>
              </a:solidFill>
              <a:effectLst/>
            </a:endParaRPr>
          </a:p>
          <a:p>
            <a:pPr algn="l" rtl="0" fontAlgn="base"/>
            <a:r>
              <a:rPr lang="en-US" sz="1800" b="0" i="0" u="none" strike="noStrike" dirty="0">
                <a:solidFill>
                  <a:srgbClr val="000000"/>
                </a:solidFill>
                <a:effectLst/>
              </a:rPr>
              <a:t>As a University of Glasgow student, you may use the information and data on the OECD services for academic purposes.</a:t>
            </a:r>
            <a:r>
              <a:rPr lang="en-US" sz="1800" b="0" i="0" dirty="0">
                <a:solidFill>
                  <a:srgbClr val="000000"/>
                </a:solidFill>
                <a:effectLst/>
              </a:rPr>
              <a:t>​</a:t>
            </a:r>
          </a:p>
          <a:p>
            <a:pPr algn="l" rtl="0" fontAlgn="base"/>
            <a:r>
              <a:rPr lang="en-US" sz="1800" b="0" i="0" u="sng" strike="noStrike" dirty="0">
                <a:solidFill>
                  <a:srgbClr val="0000FF"/>
                </a:solidFill>
                <a:effectLst/>
                <a:hlinkClick r:id="rId5"/>
              </a:rPr>
              <a:t>OECD </a:t>
            </a:r>
            <a:r>
              <a:rPr lang="en-US" sz="1800" b="0" i="0" u="sng" strike="noStrike" dirty="0" err="1">
                <a:solidFill>
                  <a:srgbClr val="0000FF"/>
                </a:solidFill>
                <a:effectLst/>
                <a:hlinkClick r:id="rId5"/>
              </a:rPr>
              <a:t>iLIbrary</a:t>
            </a:r>
            <a:r>
              <a:rPr lang="en-US" sz="1800" b="0" i="0" u="sng" strike="noStrike" dirty="0">
                <a:solidFill>
                  <a:srgbClr val="0000FF"/>
                </a:solidFill>
                <a:effectLst/>
                <a:hlinkClick r:id="rId5"/>
              </a:rPr>
              <a:t> user guide</a:t>
            </a:r>
            <a:r>
              <a:rPr lang="en-US" sz="1800" b="0" i="0" u="none" strike="noStrike" dirty="0">
                <a:solidFill>
                  <a:srgbClr val="000000"/>
                </a:solidFill>
                <a:effectLst/>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endParaRPr lang="en-GB" dirty="0"/>
          </a:p>
        </p:txBody>
      </p:sp>
      <p:pic>
        <p:nvPicPr>
          <p:cNvPr id="6" name="Content Placeholder 5" descr="Screenshot from the OECD.Stat database showing the categories of data for labour and earnings.">
            <a:extLst>
              <a:ext uri="{FF2B5EF4-FFF2-40B4-BE49-F238E27FC236}">
                <a16:creationId xmlns:a16="http://schemas.microsoft.com/office/drawing/2014/main" id="{EECDFC90-E8F4-4C09-B998-3ED4BBD24393}"/>
              </a:ext>
            </a:extLst>
          </p:cNvPr>
          <p:cNvPicPr>
            <a:picLocks noGrp="1" noChangeAspect="1"/>
          </p:cNvPicPr>
          <p:nvPr>
            <p:ph sz="half" idx="2"/>
          </p:nvPr>
        </p:nvPicPr>
        <p:blipFill>
          <a:blip r:embed="rId6"/>
          <a:stretch>
            <a:fillRect/>
          </a:stretch>
        </p:blipFill>
        <p:spPr>
          <a:xfrm>
            <a:off x="7577194" y="885297"/>
            <a:ext cx="2706984" cy="5951458"/>
          </a:xfrm>
        </p:spPr>
      </p:pic>
    </p:spTree>
    <p:extLst>
      <p:ext uri="{BB962C8B-B14F-4D97-AF65-F5344CB8AC3E}">
        <p14:creationId xmlns:p14="http://schemas.microsoft.com/office/powerpoint/2010/main" val="40518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Subscription databases – Consumer, industry and markets data - Statista</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sz="half" idx="1"/>
          </p:nvPr>
        </p:nvSpPr>
        <p:spPr/>
        <p:txBody>
          <a:bodyPr/>
          <a:lstStyle/>
          <a:p>
            <a:pPr marL="0" indent="0" fontAlgn="base">
              <a:buNone/>
            </a:pPr>
            <a:r>
              <a:rPr lang="en-US" b="0" i="0" dirty="0">
                <a:solidFill>
                  <a:srgbClr val="000000"/>
                </a:solidFill>
                <a:effectLst/>
                <a:latin typeface="Calibri" panose="020F0502020204030204" pitchFamily="34" charset="0"/>
              </a:rPr>
              <a:t>​</a:t>
            </a:r>
          </a:p>
          <a:p>
            <a:pPr marL="0" indent="0" fontAlgn="base">
              <a:buNone/>
            </a:pPr>
            <a:endParaRPr lang="en-US" u="sng" strike="noStrike" dirty="0">
              <a:solidFill>
                <a:srgbClr val="000000"/>
              </a:solidFill>
              <a:latin typeface="Calibri" panose="020F0502020204030204" pitchFamily="34" charset="0"/>
              <a:hlinkClick r:id="rId3"/>
            </a:endParaRPr>
          </a:p>
          <a:p>
            <a:pPr marL="0" indent="0" fontAlgn="base">
              <a:buNone/>
            </a:pPr>
            <a:r>
              <a:rPr lang="en-US" b="0" i="0" u="sng" strike="noStrike" dirty="0">
                <a:solidFill>
                  <a:srgbClr val="0000FF"/>
                </a:solidFill>
                <a:effectLst/>
                <a:latin typeface="Calibri" panose="020F0502020204030204" pitchFamily="34" charset="0"/>
                <a:hlinkClick r:id="rId3"/>
              </a:rPr>
              <a:t>Statista</a:t>
            </a:r>
            <a:r>
              <a:rPr lang="en-US" b="0" i="0" u="none" strike="noStrike" dirty="0">
                <a:solidFill>
                  <a:srgbClr val="000000"/>
                </a:solidFill>
                <a:effectLst/>
                <a:latin typeface="Calibri" panose="020F0502020204030204" pitchFamily="34" charset="0"/>
              </a:rPr>
              <a:t> - statistics and </a:t>
            </a:r>
            <a:r>
              <a:rPr lang="en-US" b="0" i="0" u="none" strike="noStrike" dirty="0">
                <a:solidFill>
                  <a:srgbClr val="000000"/>
                </a:solidFill>
                <a:effectLst/>
                <a:latin typeface="Calibri" panose="020F0502020204030204" pitchFamily="34" charset="0"/>
                <a:hlinkClick r:id="rId4"/>
              </a:rPr>
              <a:t>reports</a:t>
            </a:r>
            <a:r>
              <a:rPr lang="en-US" b="0" i="0" u="none" strike="noStrike" dirty="0">
                <a:solidFill>
                  <a:srgbClr val="000000"/>
                </a:solidFill>
                <a:effectLst/>
                <a:latin typeface="Calibri" panose="020F0502020204030204" pitchFamily="34" charset="0"/>
              </a:rPr>
              <a:t> on markets, industries, brands and companies, consumers, countries, politics and societies worldwide.  </a:t>
            </a:r>
          </a:p>
          <a:p>
            <a:pPr marL="0" indent="0" fontAlgn="base">
              <a:buNone/>
            </a:pPr>
            <a:r>
              <a:rPr lang="en-US" b="0" i="0" u="none" strike="noStrike" dirty="0">
                <a:solidFill>
                  <a:srgbClr val="000000"/>
                </a:solidFill>
                <a:effectLst/>
                <a:latin typeface="Calibri" panose="020F0502020204030204" pitchFamily="34" charset="0"/>
              </a:rPr>
              <a:t>Data is provided via subscription and is available on/off campus via GUID for UofG staff and students.</a:t>
            </a: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u="none" strike="noStrike" dirty="0">
              <a:solidFill>
                <a:srgbClr val="000000"/>
              </a:solidFill>
              <a:effectLst/>
              <a:latin typeface="Calibri" panose="020F0502020204030204" pitchFamily="34" charset="0"/>
            </a:endParaRPr>
          </a:p>
          <a:p>
            <a:pPr marL="0" indent="0" fontAlgn="base">
              <a:buNone/>
            </a:pPr>
            <a:endParaRPr lang="en-US" dirty="0">
              <a:solidFill>
                <a:srgbClr val="000000"/>
              </a:solidFill>
              <a:latin typeface="Calibri" panose="020F0502020204030204" pitchFamily="34" charset="0"/>
            </a:endParaRPr>
          </a:p>
          <a:p>
            <a:pPr marL="0" indent="0" fontAlgn="base">
              <a:buNone/>
            </a:pPr>
            <a:endParaRPr lang="en-US" b="0" i="0" dirty="0">
              <a:solidFill>
                <a:srgbClr val="000000"/>
              </a:solidFill>
              <a:effectLst/>
              <a:latin typeface="Arial" panose="020B0604020202020204" pitchFamily="34" charset="0"/>
            </a:endParaRPr>
          </a:p>
          <a:p>
            <a:pPr marL="0" indent="0" algn="l" rtl="0" fontAlgn="base">
              <a:buNone/>
            </a:pPr>
            <a:endParaRPr lang="en-US" dirty="0">
              <a:solidFill>
                <a:schemeClr val="tx1"/>
              </a:solidFill>
            </a:endParaRPr>
          </a:p>
        </p:txBody>
      </p:sp>
      <p:pic>
        <p:nvPicPr>
          <p:cNvPr id="7" name="Content Placeholder 6" descr="Screenshot of search results for statistics and reports on employees.">
            <a:extLst>
              <a:ext uri="{FF2B5EF4-FFF2-40B4-BE49-F238E27FC236}">
                <a16:creationId xmlns:a16="http://schemas.microsoft.com/office/drawing/2014/main" id="{2DDAC2DC-E462-45DD-96E8-599E25658DBC}"/>
              </a:ext>
            </a:extLst>
          </p:cNvPr>
          <p:cNvPicPr>
            <a:picLocks noGrp="1" noChangeAspect="1"/>
          </p:cNvPicPr>
          <p:nvPr>
            <p:ph sz="half" idx="2"/>
          </p:nvPr>
        </p:nvPicPr>
        <p:blipFill>
          <a:blip r:embed="rId5"/>
          <a:stretch>
            <a:fillRect/>
          </a:stretch>
        </p:blipFill>
        <p:spPr>
          <a:xfrm>
            <a:off x="5802489" y="1240892"/>
            <a:ext cx="6276622" cy="4807858"/>
          </a:xfrm>
        </p:spPr>
      </p:pic>
    </p:spTree>
    <p:extLst>
      <p:ext uri="{BB962C8B-B14F-4D97-AF65-F5344CB8AC3E}">
        <p14:creationId xmlns:p14="http://schemas.microsoft.com/office/powerpoint/2010/main" val="243128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80032-0B3D-46DE-AFE2-7A59A68A1DA2}"/>
              </a:ext>
            </a:extLst>
          </p:cNvPr>
          <p:cNvSpPr>
            <a:spLocks noGrp="1"/>
          </p:cNvSpPr>
          <p:nvPr>
            <p:ph type="title"/>
          </p:nvPr>
        </p:nvSpPr>
        <p:spPr/>
        <p:txBody>
          <a:bodyPr/>
          <a:lstStyle/>
          <a:p>
            <a:r>
              <a:rPr lang="en-GB" dirty="0"/>
              <a:t>Subscription databases – consumer and market information – </a:t>
            </a:r>
            <a:r>
              <a:rPr lang="en-GB" dirty="0">
                <a:hlinkClick r:id="rId3"/>
              </a:rPr>
              <a:t>Mintel Academic</a:t>
            </a:r>
            <a:endParaRPr lang="en-GB" dirty="0"/>
          </a:p>
        </p:txBody>
      </p:sp>
      <p:sp>
        <p:nvSpPr>
          <p:cNvPr id="5" name="Content Placeholder 4">
            <a:extLst>
              <a:ext uri="{FF2B5EF4-FFF2-40B4-BE49-F238E27FC236}">
                <a16:creationId xmlns:a16="http://schemas.microsoft.com/office/drawing/2014/main" id="{0DF0FB85-8107-4817-B3E3-AE6A738AF880}"/>
              </a:ext>
            </a:extLst>
          </p:cNvPr>
          <p:cNvSpPr>
            <a:spLocks noGrp="1"/>
          </p:cNvSpPr>
          <p:nvPr>
            <p:ph sz="half" idx="1"/>
          </p:nvPr>
        </p:nvSpPr>
        <p:spPr/>
        <p:txBody>
          <a:bodyPr>
            <a:noAutofit/>
          </a:bodyPr>
          <a:lstStyle/>
          <a:p>
            <a:endParaRPr lang="en-US" b="0" i="0" u="none" strike="noStrike" dirty="0">
              <a:solidFill>
                <a:srgbClr val="000000"/>
              </a:solidFill>
              <a:effectLst/>
              <a:latin typeface="Calibri" panose="020F0502020204030204" pitchFamily="34" charset="0"/>
            </a:endParaRPr>
          </a:p>
          <a:p>
            <a:endParaRPr lang="en-US" dirty="0">
              <a:solidFill>
                <a:srgbClr val="000000"/>
              </a:solidFill>
              <a:latin typeface="Calibri" panose="020F0502020204030204" pitchFamily="34" charset="0"/>
            </a:endParaRPr>
          </a:p>
          <a:p>
            <a:r>
              <a:rPr lang="en-US" sz="2000" dirty="0">
                <a:ea typeface="+mj-ea"/>
              </a:rPr>
              <a:t>Market Research database of consumer research. Reports include quantitative and qualitative research data. </a:t>
            </a:r>
          </a:p>
          <a:p>
            <a:endParaRPr lang="en-US" sz="2000" dirty="0">
              <a:ea typeface="+mj-ea"/>
            </a:endParaRPr>
          </a:p>
          <a:p>
            <a:r>
              <a:rPr lang="en-US" sz="2000" dirty="0">
                <a:ea typeface="+mj-ea"/>
              </a:rPr>
              <a:t>Reports include market, consumer, brand, company and data sources</a:t>
            </a:r>
          </a:p>
          <a:p>
            <a:endParaRPr lang="en-US" sz="2000" dirty="0">
              <a:ea typeface="+mj-ea"/>
            </a:endParaRPr>
          </a:p>
          <a:p>
            <a:r>
              <a:rPr lang="en-US" sz="2000" dirty="0">
                <a:ea typeface="+mj-ea"/>
              </a:rPr>
              <a:t>The Library subscribes to UK – brands, food, lifestyles, clothing and footwear, e-commerce, travel; China – retail intelligence; Europe – retail intelligence.​</a:t>
            </a:r>
            <a:endParaRPr lang="en-GB" sz="2000" dirty="0">
              <a:ea typeface="+mj-ea"/>
            </a:endParaRPr>
          </a:p>
        </p:txBody>
      </p:sp>
      <p:pic>
        <p:nvPicPr>
          <p:cNvPr id="8" name="Content Placeholder 7" descr="Screenshot of some Mintel observations">
            <a:extLst>
              <a:ext uri="{FF2B5EF4-FFF2-40B4-BE49-F238E27FC236}">
                <a16:creationId xmlns:a16="http://schemas.microsoft.com/office/drawing/2014/main" id="{64BF0F35-F9F9-4E3A-BB44-BD49701B7477}"/>
              </a:ext>
            </a:extLst>
          </p:cNvPr>
          <p:cNvPicPr>
            <a:picLocks noGrp="1" noChangeAspect="1"/>
          </p:cNvPicPr>
          <p:nvPr>
            <p:ph sz="half" idx="2"/>
          </p:nvPr>
        </p:nvPicPr>
        <p:blipFill>
          <a:blip r:embed="rId4"/>
          <a:stretch>
            <a:fillRect/>
          </a:stretch>
        </p:blipFill>
        <p:spPr>
          <a:xfrm>
            <a:off x="6019800" y="2133639"/>
            <a:ext cx="6041347" cy="3115694"/>
          </a:xfrm>
        </p:spPr>
      </p:pic>
    </p:spTree>
    <p:extLst>
      <p:ext uri="{BB962C8B-B14F-4D97-AF65-F5344CB8AC3E}">
        <p14:creationId xmlns:p14="http://schemas.microsoft.com/office/powerpoint/2010/main" val="160660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Mintel Academic – example of a report (Specialist Food and Drink Retailers UK March 2021)</a:t>
            </a:r>
          </a:p>
        </p:txBody>
      </p:sp>
      <p:sp>
        <p:nvSpPr>
          <p:cNvPr id="13" name="Text Placeholder 12">
            <a:extLst>
              <a:ext uri="{FF2B5EF4-FFF2-40B4-BE49-F238E27FC236}">
                <a16:creationId xmlns:a16="http://schemas.microsoft.com/office/drawing/2014/main" id="{32178611-3BE3-4A2B-A2D6-C4CC04BC0D24}"/>
              </a:ext>
            </a:extLst>
          </p:cNvPr>
          <p:cNvSpPr>
            <a:spLocks noGrp="1"/>
          </p:cNvSpPr>
          <p:nvPr>
            <p:ph type="body" sz="half" idx="2"/>
          </p:nvPr>
        </p:nvSpPr>
        <p:spPr/>
        <p:txBody>
          <a:bodyPr>
            <a:noAutofit/>
          </a:bodyPr>
          <a:lstStyle/>
          <a:p>
            <a:r>
              <a:rPr lang="en-GB" sz="1800" dirty="0"/>
              <a:t>Reports include market, consumer and brands data with analysis of existing markets, trends and forecasts.  Reports include all underlying research datasets downloadable in Excel.</a:t>
            </a:r>
          </a:p>
        </p:txBody>
      </p:sp>
      <p:pic>
        <p:nvPicPr>
          <p:cNvPr id="17" name="Picture 16" descr="Screenshot of a report in Mintel.">
            <a:extLst>
              <a:ext uri="{FF2B5EF4-FFF2-40B4-BE49-F238E27FC236}">
                <a16:creationId xmlns:a16="http://schemas.microsoft.com/office/drawing/2014/main" id="{3600DAFF-826C-4372-A690-475B40F18FA9}"/>
              </a:ext>
            </a:extLst>
          </p:cNvPr>
          <p:cNvPicPr>
            <a:picLocks noChangeAspect="1"/>
          </p:cNvPicPr>
          <p:nvPr/>
        </p:nvPicPr>
        <p:blipFill>
          <a:blip r:embed="rId3"/>
          <a:stretch>
            <a:fillRect/>
          </a:stretch>
        </p:blipFill>
        <p:spPr>
          <a:xfrm>
            <a:off x="5957887" y="0"/>
            <a:ext cx="5184128" cy="6858000"/>
          </a:xfrm>
          <a:prstGeom prst="rect">
            <a:avLst/>
          </a:prstGeom>
        </p:spPr>
      </p:pic>
    </p:spTree>
    <p:extLst>
      <p:ext uri="{BB962C8B-B14F-4D97-AF65-F5344CB8AC3E}">
        <p14:creationId xmlns:p14="http://schemas.microsoft.com/office/powerpoint/2010/main" val="3945496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84F9-A221-45EA-9322-3A1F733E9228}"/>
              </a:ext>
            </a:extLst>
          </p:cNvPr>
          <p:cNvSpPr>
            <a:spLocks noGrp="1"/>
          </p:cNvSpPr>
          <p:nvPr>
            <p:ph type="title"/>
          </p:nvPr>
        </p:nvSpPr>
        <p:spPr>
          <a:xfrm>
            <a:off x="741681" y="2010307"/>
            <a:ext cx="2594644" cy="1713569"/>
          </a:xfrm>
        </p:spPr>
        <p:txBody>
          <a:bodyPr/>
          <a:lstStyle/>
          <a:p>
            <a:r>
              <a:rPr lang="en-GB" dirty="0">
                <a:hlinkClick r:id="rId2"/>
              </a:rPr>
              <a:t>Marketline Advantage</a:t>
            </a:r>
            <a:endParaRPr lang="en-GB" dirty="0"/>
          </a:p>
        </p:txBody>
      </p:sp>
      <p:sp>
        <p:nvSpPr>
          <p:cNvPr id="5" name="Text Placeholder 4">
            <a:extLst>
              <a:ext uri="{FF2B5EF4-FFF2-40B4-BE49-F238E27FC236}">
                <a16:creationId xmlns:a16="http://schemas.microsoft.com/office/drawing/2014/main" id="{2A82B517-F6BE-4805-A4F9-4C5F20EBA7ED}"/>
              </a:ext>
            </a:extLst>
          </p:cNvPr>
          <p:cNvSpPr>
            <a:spLocks noGrp="1"/>
          </p:cNvSpPr>
          <p:nvPr>
            <p:ph type="body" sz="half" idx="2"/>
          </p:nvPr>
        </p:nvSpPr>
        <p:spPr>
          <a:xfrm>
            <a:off x="580769" y="3126260"/>
            <a:ext cx="4188940" cy="3628866"/>
          </a:xfrm>
        </p:spPr>
        <p:txBody>
          <a:bodyPr>
            <a:noAutofit/>
          </a:bodyPr>
          <a:lstStyle/>
          <a:p>
            <a:r>
              <a:rPr lang="en-GB" sz="1600" dirty="0"/>
              <a:t>Company – profiles (attributes and financials), case studies and pre-defined lists of companies by category (e.g. by sales and revenue)</a:t>
            </a:r>
          </a:p>
          <a:p>
            <a:r>
              <a:rPr lang="en-GB" sz="1600" dirty="0"/>
              <a:t>Country – macroeconomic data including demographics,  labour market, fiscal and monetary environment and country snapshots</a:t>
            </a:r>
          </a:p>
          <a:p>
            <a:r>
              <a:rPr lang="en-GB" sz="1600" dirty="0"/>
              <a:t>City – statistics, profiles and chartbooks</a:t>
            </a:r>
          </a:p>
          <a:p>
            <a:r>
              <a:rPr lang="en-GB" sz="1600" dirty="0"/>
              <a:t>Industry – profiles, case studies, chartbooks, statistics, data, consumer data analytics</a:t>
            </a:r>
          </a:p>
        </p:txBody>
      </p:sp>
      <p:pic>
        <p:nvPicPr>
          <p:cNvPr id="7" name="Content Placeholder 6" descr="Screenshot of Amazon company SWOT analysis on Marketline Advantage">
            <a:extLst>
              <a:ext uri="{FF2B5EF4-FFF2-40B4-BE49-F238E27FC236}">
                <a16:creationId xmlns:a16="http://schemas.microsoft.com/office/drawing/2014/main" id="{87EA4942-76A2-4384-A8E5-812E325B582D}"/>
              </a:ext>
            </a:extLst>
          </p:cNvPr>
          <p:cNvPicPr>
            <a:picLocks noGrp="1" noChangeAspect="1"/>
          </p:cNvPicPr>
          <p:nvPr>
            <p:ph idx="1"/>
          </p:nvPr>
        </p:nvPicPr>
        <p:blipFill>
          <a:blip r:embed="rId3"/>
          <a:stretch>
            <a:fillRect/>
          </a:stretch>
        </p:blipFill>
        <p:spPr>
          <a:xfrm>
            <a:off x="4930621" y="2010307"/>
            <a:ext cx="6834463" cy="3164182"/>
          </a:xfrm>
        </p:spPr>
      </p:pic>
    </p:spTree>
    <p:extLst>
      <p:ext uri="{BB962C8B-B14F-4D97-AF65-F5344CB8AC3E}">
        <p14:creationId xmlns:p14="http://schemas.microsoft.com/office/powerpoint/2010/main" val="313901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BBBC8-7A39-4749-9CEF-67F8DB8612FE}"/>
              </a:ext>
            </a:extLst>
          </p:cNvPr>
          <p:cNvSpPr>
            <a:spLocks noGrp="1"/>
          </p:cNvSpPr>
          <p:nvPr>
            <p:ph type="title"/>
          </p:nvPr>
        </p:nvSpPr>
        <p:spPr/>
        <p:txBody>
          <a:bodyPr/>
          <a:lstStyle/>
          <a:p>
            <a:r>
              <a:rPr lang="en-GB" dirty="0"/>
              <a:t>What is secondary data?</a:t>
            </a:r>
          </a:p>
        </p:txBody>
      </p:sp>
      <p:sp>
        <p:nvSpPr>
          <p:cNvPr id="6" name="Content Placeholder 5">
            <a:extLst>
              <a:ext uri="{FF2B5EF4-FFF2-40B4-BE49-F238E27FC236}">
                <a16:creationId xmlns:a16="http://schemas.microsoft.com/office/drawing/2014/main" id="{3FD5BC9C-E15E-4A6D-A5DA-DC942F9E1B93}"/>
              </a:ext>
            </a:extLst>
          </p:cNvPr>
          <p:cNvSpPr>
            <a:spLocks noGrp="1"/>
          </p:cNvSpPr>
          <p:nvPr>
            <p:ph sz="quarter" idx="13"/>
          </p:nvPr>
        </p:nvSpPr>
        <p:spPr/>
        <p:txBody>
          <a:bodyPr vert="horz" lIns="91440" tIns="45720" rIns="91440" bIns="45720" rtlCol="0" anchor="t">
            <a:normAutofit/>
          </a:bodyPr>
          <a:lstStyle/>
          <a:p>
            <a:pPr marL="0" indent="0">
              <a:buNone/>
            </a:pPr>
            <a:endParaRPr lang="en-US" sz="2400" dirty="0"/>
          </a:p>
          <a:p>
            <a:pPr marL="0" indent="0">
              <a:buNone/>
            </a:pPr>
            <a:r>
              <a:rPr lang="en-US" sz="2400" dirty="0"/>
              <a:t>Secondary data is often defined in contrast to primary data.  It is most easily defined as data collected by someone else for a particular purpose.  Secondary data analysis is the reuse of research data for purposes other than that for which it was originally collected, or as the UK Data Service captures it ‘</a:t>
            </a:r>
            <a:r>
              <a:rPr lang="en-US" sz="2400" dirty="0">
                <a:solidFill>
                  <a:srgbClr val="0563C1"/>
                </a:solidFill>
                <a:hlinkClick r:id="rId2"/>
              </a:rPr>
              <a:t>asking new questions of old data</a:t>
            </a:r>
            <a:r>
              <a:rPr lang="en-US" sz="2400" dirty="0"/>
              <a:t>’</a:t>
            </a:r>
          </a:p>
          <a:p>
            <a:pPr marL="0" indent="0">
              <a:buNone/>
            </a:pPr>
            <a:endParaRPr lang="en-GB" dirty="0"/>
          </a:p>
          <a:p>
            <a:pPr marL="0" indent="0">
              <a:buNone/>
            </a:pPr>
            <a:r>
              <a:rPr lang="en-GB" dirty="0">
                <a:latin typeface="Arial"/>
                <a:cs typeface="Arial"/>
              </a:rPr>
              <a:t>Who collects data and makes it available? Official agencies (governments, EU), international organisations or cooperatives (OECD, WHO, World Bank, IMF, WTO,UN, ILO, NATO etc.), market research agencies, individual researchers, companies who create or aggregate (and sell) data for research or commercial purposes… </a:t>
            </a:r>
            <a:endParaRPr lang="en-GB" dirty="0"/>
          </a:p>
        </p:txBody>
      </p:sp>
    </p:spTree>
    <p:extLst>
      <p:ext uri="{BB962C8B-B14F-4D97-AF65-F5344CB8AC3E}">
        <p14:creationId xmlns:p14="http://schemas.microsoft.com/office/powerpoint/2010/main" val="109724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fontScale="90000"/>
          </a:bodyPr>
          <a:lstStyle/>
          <a:p>
            <a:r>
              <a:rPr lang="en-GB" dirty="0"/>
              <a:t>Marketline Advantage – Industry sector analysis </a:t>
            </a:r>
            <a:br>
              <a:rPr lang="en-GB" dirty="0"/>
            </a:br>
            <a:r>
              <a:rPr lang="en-GB" sz="2200" dirty="0"/>
              <a:t>e.g. Sectors&gt;Consumer Goods&gt;Alcoholic Beverages&gt;Beer and Cider</a:t>
            </a:r>
          </a:p>
        </p:txBody>
      </p:sp>
      <p:pic>
        <p:nvPicPr>
          <p:cNvPr id="13" name="Content Placeholder 12" descr="Screenshot of the sector browse screen on Marketline.">
            <a:extLst>
              <a:ext uri="{FF2B5EF4-FFF2-40B4-BE49-F238E27FC236}">
                <a16:creationId xmlns:a16="http://schemas.microsoft.com/office/drawing/2014/main" id="{30991D5F-0867-4C8C-B505-3D62BA5C01D8}"/>
              </a:ext>
            </a:extLst>
          </p:cNvPr>
          <p:cNvPicPr>
            <a:picLocks noGrp="1" noChangeAspect="1"/>
          </p:cNvPicPr>
          <p:nvPr>
            <p:ph sz="half" idx="1"/>
          </p:nvPr>
        </p:nvPicPr>
        <p:blipFill>
          <a:blip r:embed="rId3"/>
          <a:stretch>
            <a:fillRect/>
          </a:stretch>
        </p:blipFill>
        <p:spPr>
          <a:xfrm>
            <a:off x="1292167" y="2182474"/>
            <a:ext cx="4273666" cy="3420152"/>
          </a:xfrm>
          <a:prstGeom prst="rect">
            <a:avLst/>
          </a:prstGeom>
        </p:spPr>
      </p:pic>
      <p:pic>
        <p:nvPicPr>
          <p:cNvPr id="12" name="Content Placeholder 11" descr="Screenshot of the contents page of a sector report on the  beer and cider market in France.">
            <a:extLst>
              <a:ext uri="{FF2B5EF4-FFF2-40B4-BE49-F238E27FC236}">
                <a16:creationId xmlns:a16="http://schemas.microsoft.com/office/drawing/2014/main" id="{419A3FAF-AEBB-49A8-BA13-CD61C5C08DB5}"/>
              </a:ext>
            </a:extLst>
          </p:cNvPr>
          <p:cNvPicPr>
            <a:picLocks noGrp="1" noChangeAspect="1"/>
          </p:cNvPicPr>
          <p:nvPr>
            <p:ph sz="half" idx="2"/>
          </p:nvPr>
        </p:nvPicPr>
        <p:blipFill>
          <a:blip r:embed="rId4"/>
          <a:stretch>
            <a:fillRect/>
          </a:stretch>
        </p:blipFill>
        <p:spPr>
          <a:xfrm>
            <a:off x="6947456" y="1608138"/>
            <a:ext cx="3631087" cy="4568825"/>
          </a:xfrm>
        </p:spPr>
      </p:pic>
    </p:spTree>
    <p:extLst>
      <p:ext uri="{BB962C8B-B14F-4D97-AF65-F5344CB8AC3E}">
        <p14:creationId xmlns:p14="http://schemas.microsoft.com/office/powerpoint/2010/main" val="189873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343632-3858-4F97-A172-A2061CA6902D}"/>
              </a:ext>
            </a:extLst>
          </p:cNvPr>
          <p:cNvSpPr>
            <a:spLocks noGrp="1"/>
          </p:cNvSpPr>
          <p:nvPr>
            <p:ph type="title"/>
          </p:nvPr>
        </p:nvSpPr>
        <p:spPr/>
        <p:txBody>
          <a:bodyPr>
            <a:normAutofit/>
          </a:bodyPr>
          <a:lstStyle/>
          <a:p>
            <a:r>
              <a:rPr lang="en-GB" dirty="0"/>
              <a:t>Marketline Advantage – Industry analysis - detail</a:t>
            </a:r>
            <a:endParaRPr lang="en-GB" sz="2200" dirty="0"/>
          </a:p>
        </p:txBody>
      </p:sp>
      <p:sp>
        <p:nvSpPr>
          <p:cNvPr id="14" name="Content Placeholder 13">
            <a:extLst>
              <a:ext uri="{FF2B5EF4-FFF2-40B4-BE49-F238E27FC236}">
                <a16:creationId xmlns:a16="http://schemas.microsoft.com/office/drawing/2014/main" id="{69B8B944-1A48-44C1-941A-9E61BEF5A580}"/>
              </a:ext>
            </a:extLst>
          </p:cNvPr>
          <p:cNvSpPr>
            <a:spLocks noGrp="1"/>
          </p:cNvSpPr>
          <p:nvPr>
            <p:ph sz="half" idx="1"/>
          </p:nvPr>
        </p:nvSpPr>
        <p:spPr/>
        <p:txBody>
          <a:bodyPr/>
          <a:lstStyle/>
          <a:p>
            <a:pPr marL="0" indent="0">
              <a:buNone/>
            </a:pPr>
            <a:r>
              <a:rPr lang="en-US" dirty="0"/>
              <a:t>Example of case study for Carlsberg who rebranded to capture the millennial market. </a:t>
            </a:r>
          </a:p>
          <a:p>
            <a:pPr marL="0" indent="0">
              <a:buNone/>
            </a:pPr>
            <a:r>
              <a:rPr lang="en-US" dirty="0"/>
              <a:t>The company wanted to boost sales to this demographic in the UK market whom they </a:t>
            </a:r>
            <a:r>
              <a:rPr lang="en-US" dirty="0" err="1"/>
              <a:t>recognised</a:t>
            </a:r>
            <a:r>
              <a:rPr lang="en-US" dirty="0"/>
              <a:t> as being more discerning, valuing quality and premium craft beers.</a:t>
            </a:r>
          </a:p>
          <a:p>
            <a:pPr marL="0" indent="0">
              <a:buNone/>
            </a:pPr>
            <a:endParaRPr lang="en-US" sz="2000" dirty="0"/>
          </a:p>
          <a:p>
            <a:pPr marL="0" indent="0">
              <a:buNone/>
            </a:pPr>
            <a:r>
              <a:rPr lang="en-US" sz="2000" dirty="0"/>
              <a:t>Sectors&gt;Consumer goods&gt;Alcoholic beverages&gt;Beer&gt;Case studies.</a:t>
            </a:r>
          </a:p>
          <a:p>
            <a:endParaRPr lang="en-GB" dirty="0"/>
          </a:p>
        </p:txBody>
      </p:sp>
      <p:pic>
        <p:nvPicPr>
          <p:cNvPr id="10" name="Picture 9" descr="Screenshot from a Marketline report on rebranding by Carlsberg.">
            <a:extLst>
              <a:ext uri="{FF2B5EF4-FFF2-40B4-BE49-F238E27FC236}">
                <a16:creationId xmlns:a16="http://schemas.microsoft.com/office/drawing/2014/main" id="{49E3EA29-84DA-4178-88E4-AE861050E747}"/>
              </a:ext>
            </a:extLst>
          </p:cNvPr>
          <p:cNvPicPr>
            <a:picLocks noChangeAspect="1"/>
          </p:cNvPicPr>
          <p:nvPr/>
        </p:nvPicPr>
        <p:blipFill>
          <a:blip r:embed="rId3"/>
          <a:stretch>
            <a:fillRect/>
          </a:stretch>
        </p:blipFill>
        <p:spPr>
          <a:xfrm>
            <a:off x="6096000" y="1318353"/>
            <a:ext cx="5914768" cy="4965593"/>
          </a:xfrm>
          <a:prstGeom prst="rect">
            <a:avLst/>
          </a:prstGeom>
        </p:spPr>
      </p:pic>
    </p:spTree>
    <p:extLst>
      <p:ext uri="{BB962C8B-B14F-4D97-AF65-F5344CB8AC3E}">
        <p14:creationId xmlns:p14="http://schemas.microsoft.com/office/powerpoint/2010/main" val="111504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r>
              <a:rPr lang="en-GB" sz="2400" dirty="0"/>
              <a:t>Marketline Advantage – Influencers in the beverages market</a:t>
            </a:r>
          </a:p>
        </p:txBody>
      </p:sp>
      <p:pic>
        <p:nvPicPr>
          <p:cNvPr id="6" name="Picture 5" descr="Screenshot of influencers in the beverages market from the Marketline database.">
            <a:extLst>
              <a:ext uri="{FF2B5EF4-FFF2-40B4-BE49-F238E27FC236}">
                <a16:creationId xmlns:a16="http://schemas.microsoft.com/office/drawing/2014/main" id="{28316952-B624-4E2D-88FE-65D2449E34C9}"/>
              </a:ext>
            </a:extLst>
          </p:cNvPr>
          <p:cNvPicPr>
            <a:picLocks noChangeAspect="1"/>
          </p:cNvPicPr>
          <p:nvPr/>
        </p:nvPicPr>
        <p:blipFill>
          <a:blip r:embed="rId3"/>
          <a:stretch>
            <a:fillRect/>
          </a:stretch>
        </p:blipFill>
        <p:spPr>
          <a:xfrm>
            <a:off x="1256831" y="1047005"/>
            <a:ext cx="9925474" cy="5767290"/>
          </a:xfrm>
          <a:prstGeom prst="rect">
            <a:avLst/>
          </a:prstGeom>
        </p:spPr>
      </p:pic>
    </p:spTree>
    <p:extLst>
      <p:ext uri="{BB962C8B-B14F-4D97-AF65-F5344CB8AC3E}">
        <p14:creationId xmlns:p14="http://schemas.microsoft.com/office/powerpoint/2010/main" val="43867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company data</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lstStyle/>
          <a:p>
            <a:r>
              <a:rPr lang="en-GB" dirty="0"/>
              <a:t>You can search for specific companies or list them by category.</a:t>
            </a:r>
          </a:p>
        </p:txBody>
      </p:sp>
      <p:pic>
        <p:nvPicPr>
          <p:cNvPr id="12" name="Picture 11" descr="Screenshot of a list of beer companies in Europe on the Marketline database.">
            <a:extLst>
              <a:ext uri="{FF2B5EF4-FFF2-40B4-BE49-F238E27FC236}">
                <a16:creationId xmlns:a16="http://schemas.microsoft.com/office/drawing/2014/main" id="{71E113BB-292D-4A5A-A16C-55017AC5520D}"/>
              </a:ext>
            </a:extLst>
          </p:cNvPr>
          <p:cNvPicPr>
            <a:picLocks noChangeAspect="1"/>
          </p:cNvPicPr>
          <p:nvPr/>
        </p:nvPicPr>
        <p:blipFill>
          <a:blip r:embed="rId3"/>
          <a:stretch>
            <a:fillRect/>
          </a:stretch>
        </p:blipFill>
        <p:spPr>
          <a:xfrm>
            <a:off x="4768849" y="891372"/>
            <a:ext cx="7036842" cy="4681654"/>
          </a:xfrm>
          <a:prstGeom prst="rect">
            <a:avLst/>
          </a:prstGeom>
        </p:spPr>
      </p:pic>
    </p:spTree>
    <p:extLst>
      <p:ext uri="{BB962C8B-B14F-4D97-AF65-F5344CB8AC3E}">
        <p14:creationId xmlns:p14="http://schemas.microsoft.com/office/powerpoint/2010/main" val="98546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14EF-5B56-41CD-8198-56CB874B3329}"/>
              </a:ext>
            </a:extLst>
          </p:cNvPr>
          <p:cNvSpPr>
            <a:spLocks noGrp="1"/>
          </p:cNvSpPr>
          <p:nvPr>
            <p:ph type="title"/>
          </p:nvPr>
        </p:nvSpPr>
        <p:spPr/>
        <p:txBody>
          <a:bodyPr/>
          <a:lstStyle/>
          <a:p>
            <a:r>
              <a:rPr lang="en-GB" dirty="0"/>
              <a:t>Marketline Advantage – theme reports</a:t>
            </a:r>
          </a:p>
        </p:txBody>
      </p:sp>
      <p:sp>
        <p:nvSpPr>
          <p:cNvPr id="3" name="Text Placeholder 2">
            <a:extLst>
              <a:ext uri="{FF2B5EF4-FFF2-40B4-BE49-F238E27FC236}">
                <a16:creationId xmlns:a16="http://schemas.microsoft.com/office/drawing/2014/main" id="{5C9AEA47-C54A-4576-AF2D-F0186EC9084D}"/>
              </a:ext>
            </a:extLst>
          </p:cNvPr>
          <p:cNvSpPr>
            <a:spLocks noGrp="1"/>
          </p:cNvSpPr>
          <p:nvPr>
            <p:ph type="body" sz="half" idx="2"/>
          </p:nvPr>
        </p:nvSpPr>
        <p:spPr/>
        <p:txBody>
          <a:bodyPr>
            <a:normAutofit lnSpcReduction="10000"/>
          </a:bodyPr>
          <a:lstStyle/>
          <a:p>
            <a:r>
              <a:rPr lang="en-GB" dirty="0"/>
              <a:t>These give key trends in markets, specific consumer groups and major legislative or societal priorities (e.g. Green New Deal, regulation of tech giants etc.)  </a:t>
            </a:r>
          </a:p>
        </p:txBody>
      </p:sp>
      <p:pic>
        <p:nvPicPr>
          <p:cNvPr id="6" name="Picture 5" descr="Screenshot of a Marketline theme report">
            <a:extLst>
              <a:ext uri="{FF2B5EF4-FFF2-40B4-BE49-F238E27FC236}">
                <a16:creationId xmlns:a16="http://schemas.microsoft.com/office/drawing/2014/main" id="{D907CCC1-B1B6-41A9-B985-C5C7157D7C52}"/>
              </a:ext>
            </a:extLst>
          </p:cNvPr>
          <p:cNvPicPr>
            <a:picLocks noChangeAspect="1"/>
          </p:cNvPicPr>
          <p:nvPr/>
        </p:nvPicPr>
        <p:blipFill>
          <a:blip r:embed="rId3"/>
          <a:stretch>
            <a:fillRect/>
          </a:stretch>
        </p:blipFill>
        <p:spPr>
          <a:xfrm>
            <a:off x="5814342" y="1528762"/>
            <a:ext cx="5410200" cy="3800475"/>
          </a:xfrm>
          <a:prstGeom prst="rect">
            <a:avLst/>
          </a:prstGeom>
        </p:spPr>
      </p:pic>
    </p:spTree>
    <p:extLst>
      <p:ext uri="{BB962C8B-B14F-4D97-AF65-F5344CB8AC3E}">
        <p14:creationId xmlns:p14="http://schemas.microsoft.com/office/powerpoint/2010/main" val="1773845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28B7-92A8-4EEB-8210-9C4DDFFBF3AE}"/>
              </a:ext>
            </a:extLst>
          </p:cNvPr>
          <p:cNvSpPr>
            <a:spLocks noGrp="1"/>
          </p:cNvSpPr>
          <p:nvPr>
            <p:ph type="title"/>
          </p:nvPr>
        </p:nvSpPr>
        <p:spPr/>
        <p:txBody>
          <a:bodyPr/>
          <a:lstStyle/>
          <a:p>
            <a:r>
              <a:rPr lang="en-GB" dirty="0"/>
              <a:t>Passport (Euromonitor) – Business Dynamics</a:t>
            </a:r>
          </a:p>
        </p:txBody>
      </p:sp>
      <p:sp>
        <p:nvSpPr>
          <p:cNvPr id="3" name="Content Placeholder 2">
            <a:extLst>
              <a:ext uri="{FF2B5EF4-FFF2-40B4-BE49-F238E27FC236}">
                <a16:creationId xmlns:a16="http://schemas.microsoft.com/office/drawing/2014/main" id="{0D9DA1DD-10CC-46DE-8567-815AE70451FC}"/>
              </a:ext>
            </a:extLst>
          </p:cNvPr>
          <p:cNvSpPr>
            <a:spLocks noGrp="1"/>
          </p:cNvSpPr>
          <p:nvPr>
            <p:ph sz="quarter" idx="13"/>
          </p:nvPr>
        </p:nvSpPr>
        <p:spPr>
          <a:xfrm>
            <a:off x="317308" y="1512673"/>
            <a:ext cx="11557383" cy="4811713"/>
          </a:xfrm>
        </p:spPr>
        <p:txBody>
          <a:bodyPr/>
          <a:lstStyle/>
          <a:p>
            <a:pPr marL="0" indent="0">
              <a:buNone/>
            </a:pPr>
            <a:r>
              <a:rPr lang="en-GB" sz="1800" dirty="0"/>
              <a:t>Choose Economies from the top toolbar, then Business Dynamics to see statistics, country reports, expert analysis and rank data:</a:t>
            </a:r>
          </a:p>
          <a:p>
            <a:pPr marL="0" indent="0">
              <a:buNone/>
            </a:pPr>
            <a:endParaRPr lang="en-GB" dirty="0"/>
          </a:p>
          <a:p>
            <a:pPr marL="0" indent="0">
              <a:buNone/>
            </a:pPr>
            <a:endParaRPr lang="en-GB" dirty="0"/>
          </a:p>
        </p:txBody>
      </p:sp>
      <p:pic>
        <p:nvPicPr>
          <p:cNvPr id="6" name="Picture 5" descr="Screenshot of the home page of the Passport database.">
            <a:extLst>
              <a:ext uri="{FF2B5EF4-FFF2-40B4-BE49-F238E27FC236}">
                <a16:creationId xmlns:a16="http://schemas.microsoft.com/office/drawing/2014/main" id="{9A591DF8-8E58-4635-9D0D-80F41428AC38}"/>
              </a:ext>
            </a:extLst>
          </p:cNvPr>
          <p:cNvPicPr>
            <a:picLocks noChangeAspect="1"/>
          </p:cNvPicPr>
          <p:nvPr/>
        </p:nvPicPr>
        <p:blipFill>
          <a:blip r:embed="rId2"/>
          <a:stretch>
            <a:fillRect/>
          </a:stretch>
        </p:blipFill>
        <p:spPr>
          <a:xfrm>
            <a:off x="3503411" y="1879166"/>
            <a:ext cx="8470400" cy="4978834"/>
          </a:xfrm>
          <a:prstGeom prst="rect">
            <a:avLst/>
          </a:prstGeom>
        </p:spPr>
      </p:pic>
    </p:spTree>
    <p:extLst>
      <p:ext uri="{BB962C8B-B14F-4D97-AF65-F5344CB8AC3E}">
        <p14:creationId xmlns:p14="http://schemas.microsoft.com/office/powerpoint/2010/main" val="2930772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lstStyle/>
          <a:p>
            <a:r>
              <a:rPr lang="en-US" dirty="0">
                <a:solidFill>
                  <a:schemeClr val="tx1"/>
                </a:solidFill>
              </a:rPr>
              <a:t>Country reports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lnSpcReduction="10000"/>
          </a:bodyPr>
          <a:lstStyle/>
          <a:p>
            <a:r>
              <a:rPr lang="en-US" sz="1600" dirty="0">
                <a:solidFill>
                  <a:schemeClr val="tx1"/>
                </a:solidFill>
              </a:rPr>
              <a:t>Analysis and statistics on:</a:t>
            </a:r>
          </a:p>
          <a:p>
            <a:pPr marL="285750" indent="-285750">
              <a:buFont typeface="Arial" panose="020B0604020202020204" pitchFamily="34" charset="0"/>
              <a:buChar char="•"/>
            </a:pPr>
            <a:r>
              <a:rPr lang="en-US" sz="1600" dirty="0">
                <a:solidFill>
                  <a:schemeClr val="tx1"/>
                </a:solidFill>
              </a:rPr>
              <a:t>Operational and regulatory environment</a:t>
            </a:r>
          </a:p>
          <a:p>
            <a:pPr marL="285750" indent="-285750">
              <a:buFont typeface="Arial" panose="020B0604020202020204" pitchFamily="34" charset="0"/>
              <a:buChar char="•"/>
            </a:pPr>
            <a:r>
              <a:rPr lang="en-US" sz="1600" dirty="0">
                <a:solidFill>
                  <a:schemeClr val="tx1"/>
                </a:solidFill>
              </a:rPr>
              <a:t>Financing and investment</a:t>
            </a:r>
          </a:p>
          <a:p>
            <a:pPr marL="285750" indent="-285750">
              <a:buFont typeface="Arial" panose="020B0604020202020204" pitchFamily="34" charset="0"/>
              <a:buChar char="•"/>
            </a:pPr>
            <a:r>
              <a:rPr lang="en-US" sz="1600" dirty="0">
                <a:solidFill>
                  <a:schemeClr val="tx1"/>
                </a:solidFill>
              </a:rPr>
              <a:t>Skills and </a:t>
            </a:r>
            <a:r>
              <a:rPr lang="en-US" sz="1600" dirty="0" err="1">
                <a:solidFill>
                  <a:schemeClr val="tx1"/>
                </a:solidFill>
              </a:rPr>
              <a:t>labour</a:t>
            </a: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Transport and infrastructure</a:t>
            </a:r>
          </a:p>
          <a:p>
            <a:pPr marL="285750" indent="-285750">
              <a:buFont typeface="Arial" panose="020B0604020202020204" pitchFamily="34" charset="0"/>
              <a:buChar char="•"/>
            </a:pPr>
            <a:r>
              <a:rPr lang="en-US" sz="1600" dirty="0" err="1">
                <a:solidFill>
                  <a:schemeClr val="tx1"/>
                </a:solidFill>
              </a:rPr>
              <a:t>Digitalisation</a:t>
            </a:r>
            <a:r>
              <a:rPr lang="en-US" sz="1600" dirty="0">
                <a:solidFill>
                  <a:schemeClr val="tx1"/>
                </a:solidFill>
              </a:rPr>
              <a:t> and innovation</a:t>
            </a:r>
          </a:p>
          <a:p>
            <a:pPr marL="285750" indent="-285750">
              <a:buFont typeface="Arial" panose="020B0604020202020204" pitchFamily="34" charset="0"/>
              <a:buChar char="•"/>
            </a:pPr>
            <a:r>
              <a:rPr lang="en-US" sz="1600" dirty="0">
                <a:solidFill>
                  <a:schemeClr val="tx1"/>
                </a:solidFill>
              </a:rPr>
              <a:t>Operational and legal environment</a:t>
            </a:r>
          </a:p>
          <a:p>
            <a:endParaRPr lang="en-US" sz="1600" dirty="0">
              <a:solidFill>
                <a:schemeClr val="tx1"/>
              </a:solidFill>
            </a:endParaRPr>
          </a:p>
          <a:p>
            <a:endParaRPr lang="en-US" sz="1600" dirty="0">
              <a:solidFill>
                <a:schemeClr val="tx1"/>
              </a:solidFill>
            </a:endParaRPr>
          </a:p>
        </p:txBody>
      </p:sp>
      <p:pic>
        <p:nvPicPr>
          <p:cNvPr id="8" name="Content Placeholder 7" descr="Screenshot of a report on India on the Business Dynamics section of the Passport database.">
            <a:extLst>
              <a:ext uri="{FF2B5EF4-FFF2-40B4-BE49-F238E27FC236}">
                <a16:creationId xmlns:a16="http://schemas.microsoft.com/office/drawing/2014/main" id="{5B772924-440D-4D48-916B-45E9E1D8797F}"/>
              </a:ext>
            </a:extLst>
          </p:cNvPr>
          <p:cNvPicPr>
            <a:picLocks noGrp="1" noChangeAspect="1"/>
          </p:cNvPicPr>
          <p:nvPr>
            <p:ph idx="1"/>
          </p:nvPr>
        </p:nvPicPr>
        <p:blipFill>
          <a:blip r:embed="rId3"/>
          <a:stretch>
            <a:fillRect/>
          </a:stretch>
        </p:blipFill>
        <p:spPr>
          <a:xfrm>
            <a:off x="6252728" y="987425"/>
            <a:ext cx="4033120" cy="4873625"/>
          </a:xfrm>
        </p:spPr>
      </p:pic>
    </p:spTree>
    <p:extLst>
      <p:ext uri="{BB962C8B-B14F-4D97-AF65-F5344CB8AC3E}">
        <p14:creationId xmlns:p14="http://schemas.microsoft.com/office/powerpoint/2010/main" val="92266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BA-06C2-2545-A484-92D8088B02BA}"/>
              </a:ext>
            </a:extLst>
          </p:cNvPr>
          <p:cNvSpPr>
            <a:spLocks noGrp="1"/>
          </p:cNvSpPr>
          <p:nvPr>
            <p:ph type="title"/>
          </p:nvPr>
        </p:nvSpPr>
        <p:spPr/>
        <p:txBody>
          <a:bodyPr>
            <a:normAutofit fontScale="90000"/>
          </a:bodyPr>
          <a:lstStyle/>
          <a:p>
            <a:r>
              <a:rPr lang="en-US" dirty="0">
                <a:solidFill>
                  <a:schemeClr val="tx1"/>
                </a:solidFill>
              </a:rPr>
              <a:t>Expert analysis on Business Dynamics (Passport Euromonitor)</a:t>
            </a:r>
          </a:p>
        </p:txBody>
      </p:sp>
      <p:sp>
        <p:nvSpPr>
          <p:cNvPr id="3" name="Text Placeholder 2">
            <a:extLst>
              <a:ext uri="{FF2B5EF4-FFF2-40B4-BE49-F238E27FC236}">
                <a16:creationId xmlns:a16="http://schemas.microsoft.com/office/drawing/2014/main" id="{D53269B6-3F54-1243-91EB-B65FBC30C3A6}"/>
              </a:ext>
            </a:extLst>
          </p:cNvPr>
          <p:cNvSpPr>
            <a:spLocks noGrp="1"/>
          </p:cNvSpPr>
          <p:nvPr>
            <p:ph type="body" sz="half" idx="2"/>
          </p:nvPr>
        </p:nvSpPr>
        <p:spPr>
          <a:xfrm>
            <a:off x="531342" y="3534032"/>
            <a:ext cx="4240684" cy="2334955"/>
          </a:xfrm>
        </p:spPr>
        <p:txBody>
          <a:bodyPr>
            <a:normAutofit/>
          </a:bodyPr>
          <a:lstStyle/>
          <a:p>
            <a:r>
              <a:rPr lang="en-US" sz="1600" dirty="0">
                <a:solidFill>
                  <a:schemeClr val="tx1"/>
                </a:solidFill>
              </a:rPr>
              <a:t>Videos and podcasts on:</a:t>
            </a:r>
          </a:p>
          <a:p>
            <a:pPr marL="285750" indent="-285750">
              <a:buFont typeface="Arial" panose="020B0604020202020204" pitchFamily="34" charset="0"/>
              <a:buChar char="•"/>
            </a:pPr>
            <a:r>
              <a:rPr lang="en-US" sz="1600" dirty="0">
                <a:solidFill>
                  <a:schemeClr val="tx1"/>
                </a:solidFill>
              </a:rPr>
              <a:t>Megatrends</a:t>
            </a:r>
          </a:p>
          <a:p>
            <a:pPr marL="285750" indent="-285750">
              <a:buFont typeface="Arial" panose="020B0604020202020204" pitchFamily="34" charset="0"/>
              <a:buChar char="•"/>
            </a:pPr>
            <a:r>
              <a:rPr lang="en-US" sz="1600" dirty="0">
                <a:solidFill>
                  <a:schemeClr val="tx1"/>
                </a:solidFill>
              </a:rPr>
              <a:t>Economic and consumer trends</a:t>
            </a:r>
          </a:p>
          <a:p>
            <a:pPr marL="285750" indent="-285750">
              <a:buFont typeface="Arial" panose="020B0604020202020204" pitchFamily="34" charset="0"/>
              <a:buChar char="•"/>
            </a:pPr>
            <a:r>
              <a:rPr lang="en-US" sz="1600" dirty="0">
                <a:solidFill>
                  <a:schemeClr val="tx1"/>
                </a:solidFill>
              </a:rPr>
              <a:t>Sustainability etc.</a:t>
            </a:r>
          </a:p>
          <a:p>
            <a:r>
              <a:rPr lang="en-US" sz="1600" dirty="0">
                <a:solidFill>
                  <a:schemeClr val="tx1"/>
                </a:solidFill>
              </a:rPr>
              <a:t>Filter by geography, topics and date.</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p:txBody>
      </p:sp>
      <p:pic>
        <p:nvPicPr>
          <p:cNvPr id="7" name="Content Placeholder 6" descr="Screenshot of expert analysis on megatrends on the Passport database.">
            <a:extLst>
              <a:ext uri="{FF2B5EF4-FFF2-40B4-BE49-F238E27FC236}">
                <a16:creationId xmlns:a16="http://schemas.microsoft.com/office/drawing/2014/main" id="{A8CB6DB2-724F-4E0C-AFFE-DD12E54B4842}"/>
              </a:ext>
            </a:extLst>
          </p:cNvPr>
          <p:cNvPicPr>
            <a:picLocks noGrp="1" noChangeAspect="1"/>
          </p:cNvPicPr>
          <p:nvPr>
            <p:ph idx="1"/>
          </p:nvPr>
        </p:nvPicPr>
        <p:blipFill>
          <a:blip r:embed="rId3"/>
          <a:stretch>
            <a:fillRect/>
          </a:stretch>
        </p:blipFill>
        <p:spPr>
          <a:xfrm>
            <a:off x="5183188" y="1452562"/>
            <a:ext cx="6172200" cy="3943350"/>
          </a:xfrm>
        </p:spPr>
      </p:pic>
    </p:spTree>
    <p:extLst>
      <p:ext uri="{BB962C8B-B14F-4D97-AF65-F5344CB8AC3E}">
        <p14:creationId xmlns:p14="http://schemas.microsoft.com/office/powerpoint/2010/main" val="1250116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F57D60-1D92-4D83-82C3-64671B92C159}"/>
              </a:ext>
            </a:extLst>
          </p:cNvPr>
          <p:cNvSpPr>
            <a:spLocks noGrp="1"/>
          </p:cNvSpPr>
          <p:nvPr>
            <p:ph type="title"/>
          </p:nvPr>
        </p:nvSpPr>
        <p:spPr/>
        <p:txBody>
          <a:bodyPr/>
          <a:lstStyle/>
          <a:p>
            <a:r>
              <a:rPr lang="en-GB" dirty="0"/>
              <a:t>Passport (Euromonitor) – industry overviews and forecasts</a:t>
            </a:r>
          </a:p>
        </p:txBody>
      </p:sp>
      <p:sp>
        <p:nvSpPr>
          <p:cNvPr id="8" name="Content Placeholder 7">
            <a:extLst>
              <a:ext uri="{FF2B5EF4-FFF2-40B4-BE49-F238E27FC236}">
                <a16:creationId xmlns:a16="http://schemas.microsoft.com/office/drawing/2014/main" id="{B50C9E06-1BD6-46C0-9462-7BEF428BE86F}"/>
              </a:ext>
            </a:extLst>
          </p:cNvPr>
          <p:cNvSpPr>
            <a:spLocks noGrp="1"/>
          </p:cNvSpPr>
          <p:nvPr>
            <p:ph sz="quarter" idx="13"/>
          </p:nvPr>
        </p:nvSpPr>
        <p:spPr/>
        <p:txBody>
          <a:bodyPr/>
          <a:lstStyle/>
          <a:p>
            <a:pPr marL="0" indent="0">
              <a:buNone/>
            </a:pPr>
            <a:r>
              <a:rPr lang="en-GB" sz="2000" dirty="0"/>
              <a:t>Choose Industries from the top toolbar and select from the list to see statistical forecasts, analysis, company profiles, and latest research.</a:t>
            </a:r>
          </a:p>
          <a:p>
            <a:endParaRPr lang="en-GB" sz="2000" dirty="0"/>
          </a:p>
          <a:p>
            <a:pPr marL="0" indent="0">
              <a:buNone/>
            </a:pPr>
            <a:r>
              <a:rPr lang="en-GB" dirty="0"/>
              <a:t>  </a:t>
            </a:r>
          </a:p>
        </p:txBody>
      </p:sp>
      <p:pic>
        <p:nvPicPr>
          <p:cNvPr id="10" name="Picture 9" descr="Screenshot of industry overview page from the Passport database.">
            <a:extLst>
              <a:ext uri="{FF2B5EF4-FFF2-40B4-BE49-F238E27FC236}">
                <a16:creationId xmlns:a16="http://schemas.microsoft.com/office/drawing/2014/main" id="{4DD230E9-851C-4A34-9343-35F438C72945}"/>
              </a:ext>
            </a:extLst>
          </p:cNvPr>
          <p:cNvPicPr>
            <a:picLocks noChangeAspect="1"/>
          </p:cNvPicPr>
          <p:nvPr/>
        </p:nvPicPr>
        <p:blipFill>
          <a:blip r:embed="rId2"/>
          <a:stretch>
            <a:fillRect/>
          </a:stretch>
        </p:blipFill>
        <p:spPr>
          <a:xfrm>
            <a:off x="2222775" y="2373600"/>
            <a:ext cx="7291928" cy="4484399"/>
          </a:xfrm>
          <a:prstGeom prst="rect">
            <a:avLst/>
          </a:prstGeom>
        </p:spPr>
      </p:pic>
    </p:spTree>
    <p:extLst>
      <p:ext uri="{BB962C8B-B14F-4D97-AF65-F5344CB8AC3E}">
        <p14:creationId xmlns:p14="http://schemas.microsoft.com/office/powerpoint/2010/main" val="856552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Example of an industry research report </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p:txBody>
          <a:bodyPr/>
          <a:lstStyle/>
          <a:p>
            <a:r>
              <a:rPr lang="en-GB" dirty="0"/>
              <a:t>Includes links to other key reports and any relevant statistics.</a:t>
            </a:r>
          </a:p>
        </p:txBody>
      </p:sp>
      <p:pic>
        <p:nvPicPr>
          <p:cNvPr id="10" name="Content Placeholder 9" descr="Screenshot of an industry export report on alcoholic drinks in 2021 from the Passport database.">
            <a:extLst>
              <a:ext uri="{FF2B5EF4-FFF2-40B4-BE49-F238E27FC236}">
                <a16:creationId xmlns:a16="http://schemas.microsoft.com/office/drawing/2014/main" id="{8295BDB0-33A4-48AF-9DED-6EB5BE30BFF1}"/>
              </a:ext>
            </a:extLst>
          </p:cNvPr>
          <p:cNvPicPr>
            <a:picLocks noGrp="1" noChangeAspect="1"/>
          </p:cNvPicPr>
          <p:nvPr>
            <p:ph idx="1"/>
          </p:nvPr>
        </p:nvPicPr>
        <p:blipFill>
          <a:blip r:embed="rId2"/>
          <a:stretch>
            <a:fillRect/>
          </a:stretch>
        </p:blipFill>
        <p:spPr>
          <a:xfrm>
            <a:off x="5480491" y="987425"/>
            <a:ext cx="5577593" cy="4873625"/>
          </a:xfrm>
        </p:spPr>
      </p:pic>
    </p:spTree>
    <p:extLst>
      <p:ext uri="{BB962C8B-B14F-4D97-AF65-F5344CB8AC3E}">
        <p14:creationId xmlns:p14="http://schemas.microsoft.com/office/powerpoint/2010/main" val="103098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994F-097F-994C-B767-D61A26F7C02A}"/>
              </a:ext>
            </a:extLst>
          </p:cNvPr>
          <p:cNvSpPr>
            <a:spLocks noGrp="1"/>
          </p:cNvSpPr>
          <p:nvPr>
            <p:ph type="title"/>
          </p:nvPr>
        </p:nvSpPr>
        <p:spPr/>
        <p:txBody>
          <a:bodyPr/>
          <a:lstStyle/>
          <a:p>
            <a:r>
              <a:rPr lang="en-US" dirty="0">
                <a:solidFill>
                  <a:schemeClr val="tx1"/>
                </a:solidFill>
              </a:rPr>
              <a:t>SAGE Research Methods – information on using data</a:t>
            </a:r>
          </a:p>
        </p:txBody>
      </p:sp>
      <p:pic>
        <p:nvPicPr>
          <p:cNvPr id="7" name="Content Placeholder 6" descr="Screenshot from SAGE Research Methods showing an extract from a case study.">
            <a:extLst>
              <a:ext uri="{FF2B5EF4-FFF2-40B4-BE49-F238E27FC236}">
                <a16:creationId xmlns:a16="http://schemas.microsoft.com/office/drawing/2014/main" id="{83ECC7A5-AB66-4E60-9BE9-74B3F381C752}"/>
              </a:ext>
            </a:extLst>
          </p:cNvPr>
          <p:cNvPicPr>
            <a:picLocks noGrp="1" noChangeAspect="1"/>
          </p:cNvPicPr>
          <p:nvPr>
            <p:ph sz="half" idx="1"/>
          </p:nvPr>
        </p:nvPicPr>
        <p:blipFill>
          <a:blip r:embed="rId2"/>
          <a:stretch>
            <a:fillRect/>
          </a:stretch>
        </p:blipFill>
        <p:spPr>
          <a:xfrm>
            <a:off x="1211580" y="1608138"/>
            <a:ext cx="4115769" cy="4952785"/>
          </a:xfrm>
        </p:spPr>
      </p:pic>
      <p:sp>
        <p:nvSpPr>
          <p:cNvPr id="4" name="Content Placeholder 3">
            <a:extLst>
              <a:ext uri="{FF2B5EF4-FFF2-40B4-BE49-F238E27FC236}">
                <a16:creationId xmlns:a16="http://schemas.microsoft.com/office/drawing/2014/main" id="{9C8BFDA5-F1B9-A141-B896-991B634606CD}"/>
              </a:ext>
            </a:extLst>
          </p:cNvPr>
          <p:cNvSpPr>
            <a:spLocks noGrp="1"/>
          </p:cNvSpPr>
          <p:nvPr>
            <p:ph sz="half" idx="2"/>
          </p:nvPr>
        </p:nvSpPr>
        <p:spPr/>
        <p:txBody>
          <a:bodyPr>
            <a:noAutofit/>
          </a:bodyPr>
          <a:lstStyle/>
          <a:p>
            <a:pPr marL="0" indent="0">
              <a:buNone/>
            </a:pPr>
            <a:endParaRPr lang="en-US" sz="2000" dirty="0"/>
          </a:p>
          <a:p>
            <a:pPr marL="0" indent="0">
              <a:buNone/>
            </a:pPr>
            <a:r>
              <a:rPr lang="en-US" sz="2000" dirty="0"/>
              <a:t>Search on </a:t>
            </a:r>
            <a:r>
              <a:rPr lang="en-US" sz="2000" dirty="0">
                <a:hlinkClick r:id="rId3"/>
              </a:rPr>
              <a:t>SAGE Research Methods database</a:t>
            </a:r>
            <a:r>
              <a:rPr lang="en-US" sz="2000" dirty="0"/>
              <a:t> for "secondary data" to explore:</a:t>
            </a:r>
            <a:endParaRPr lang="en-US" sz="2000" dirty="0">
              <a:cs typeface="Calibri"/>
            </a:endParaRPr>
          </a:p>
          <a:p>
            <a:pPr marL="285750" indent="-285750">
              <a:buFont typeface="Arial"/>
              <a:buChar char="•"/>
            </a:pPr>
            <a:r>
              <a:rPr lang="en-US" sz="2000" dirty="0"/>
              <a:t>definitions in encyclopedia and reference works; </a:t>
            </a:r>
          </a:p>
          <a:p>
            <a:pPr marL="285750" indent="-285750">
              <a:buFont typeface="Arial"/>
              <a:buChar char="•"/>
            </a:pPr>
            <a:r>
              <a:rPr lang="en-US" sz="2000" dirty="0">
                <a:cs typeface="Calibri"/>
              </a:rPr>
              <a:t>discussion in books and journal articles</a:t>
            </a:r>
          </a:p>
          <a:p>
            <a:pPr marL="285750" indent="-285750">
              <a:buFont typeface="Arial"/>
              <a:buChar char="•"/>
            </a:pPr>
            <a:r>
              <a:rPr lang="en-US" sz="2000" dirty="0"/>
              <a:t>watch videos and read case studies from researchers on how they use(d) secondary data, what datasets they used, lessons learned and tips for other researchers</a:t>
            </a:r>
          </a:p>
          <a:p>
            <a:pPr marL="285750" indent="-285750">
              <a:buFont typeface="Arial"/>
              <a:buChar char="•"/>
            </a:pPr>
            <a:endParaRPr lang="en-US" sz="2000" dirty="0">
              <a:cs typeface="Calibri"/>
            </a:endParaRPr>
          </a:p>
          <a:p>
            <a:pPr marL="0" indent="0">
              <a:buNone/>
            </a:pPr>
            <a:r>
              <a:rPr lang="en-US" sz="2000" dirty="0">
                <a:cs typeface="Calibri"/>
              </a:rPr>
              <a:t>TIP: Use the Content Filter when you run a search to look at different types of source (e.g. video, case study etc.)</a:t>
            </a:r>
          </a:p>
          <a:p>
            <a:endParaRPr lang="en-US" dirty="0">
              <a:solidFill>
                <a:schemeClr val="tx1"/>
              </a:solidFill>
            </a:endParaRPr>
          </a:p>
        </p:txBody>
      </p:sp>
    </p:spTree>
    <p:extLst>
      <p:ext uri="{BB962C8B-B14F-4D97-AF65-F5344CB8AC3E}">
        <p14:creationId xmlns:p14="http://schemas.microsoft.com/office/powerpoint/2010/main" val="103523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863CE-2FBE-4021-90B4-78F19D771FCD}"/>
              </a:ext>
            </a:extLst>
          </p:cNvPr>
          <p:cNvSpPr>
            <a:spLocks noGrp="1"/>
          </p:cNvSpPr>
          <p:nvPr>
            <p:ph type="title"/>
          </p:nvPr>
        </p:nvSpPr>
        <p:spPr/>
        <p:txBody>
          <a:bodyPr/>
          <a:lstStyle/>
          <a:p>
            <a:r>
              <a:rPr lang="en-GB" dirty="0"/>
              <a:t>Passport – consumer data</a:t>
            </a:r>
          </a:p>
        </p:txBody>
      </p:sp>
      <p:sp>
        <p:nvSpPr>
          <p:cNvPr id="11" name="Text Placeholder 10">
            <a:extLst>
              <a:ext uri="{FF2B5EF4-FFF2-40B4-BE49-F238E27FC236}">
                <a16:creationId xmlns:a16="http://schemas.microsoft.com/office/drawing/2014/main" id="{C780BE89-31CF-41CD-9E07-B521C6A33E0F}"/>
              </a:ext>
            </a:extLst>
          </p:cNvPr>
          <p:cNvSpPr>
            <a:spLocks noGrp="1"/>
          </p:cNvSpPr>
          <p:nvPr>
            <p:ph type="body" sz="half" idx="2"/>
          </p:nvPr>
        </p:nvSpPr>
        <p:spPr>
          <a:xfrm>
            <a:off x="738504" y="3066477"/>
            <a:ext cx="4030345" cy="1934763"/>
          </a:xfrm>
        </p:spPr>
        <p:txBody>
          <a:bodyPr>
            <a:noAutofit/>
          </a:bodyPr>
          <a:lstStyle/>
          <a:p>
            <a:r>
              <a:rPr lang="en-GB" sz="1400" dirty="0"/>
              <a:t>Categories include:</a:t>
            </a:r>
          </a:p>
          <a:p>
            <a:pPr marL="342900" indent="-342900">
              <a:buFont typeface="Arial" panose="020B0604020202020204" pitchFamily="34" charset="0"/>
              <a:buChar char="•"/>
            </a:pPr>
            <a:r>
              <a:rPr lang="en-GB" sz="1400" dirty="0"/>
              <a:t>Digital consumer – helps identify which markets are most attractive for digital commerce.</a:t>
            </a:r>
          </a:p>
          <a:p>
            <a:pPr marL="342900" indent="-342900">
              <a:buFont typeface="Arial" panose="020B0604020202020204" pitchFamily="34" charset="0"/>
              <a:buChar char="•"/>
            </a:pPr>
            <a:r>
              <a:rPr lang="en-GB" sz="1400" dirty="0"/>
              <a:t>Households – global household data  </a:t>
            </a:r>
          </a:p>
          <a:p>
            <a:pPr marL="342900" indent="-342900">
              <a:buFont typeface="Arial" panose="020B0604020202020204" pitchFamily="34" charset="0"/>
              <a:buChar char="•"/>
            </a:pPr>
            <a:r>
              <a:rPr lang="en-GB" sz="1400" dirty="0"/>
              <a:t>Income and expenditure – consumer expenditure, population by social class, wealth index</a:t>
            </a:r>
          </a:p>
          <a:p>
            <a:pPr marL="342900" indent="-342900">
              <a:buFont typeface="Arial" panose="020B0604020202020204" pitchFamily="34" charset="0"/>
              <a:buChar char="•"/>
            </a:pPr>
            <a:r>
              <a:rPr lang="en-GB" sz="1400" dirty="0"/>
              <a:t>Lifestyles – consumer habits, preferences and attitudes</a:t>
            </a:r>
          </a:p>
          <a:p>
            <a:pPr marL="342900" indent="-342900">
              <a:buFont typeface="Arial" panose="020B0604020202020204" pitchFamily="34" charset="0"/>
              <a:buChar char="•"/>
            </a:pPr>
            <a:r>
              <a:rPr lang="en-GB" sz="1400" dirty="0"/>
              <a:t>Population – data by age, by location, births and deaths, migration, segmentation by generation</a:t>
            </a:r>
          </a:p>
          <a:p>
            <a:endParaRPr lang="en-GB" dirty="0"/>
          </a:p>
        </p:txBody>
      </p:sp>
      <p:sp>
        <p:nvSpPr>
          <p:cNvPr id="3" name="Content Placeholder 2">
            <a:extLst>
              <a:ext uri="{FF2B5EF4-FFF2-40B4-BE49-F238E27FC236}">
                <a16:creationId xmlns:a16="http://schemas.microsoft.com/office/drawing/2014/main" id="{C4157A4D-3506-4551-8B52-BA3FF968902B}"/>
              </a:ext>
            </a:extLst>
          </p:cNvPr>
          <p:cNvSpPr>
            <a:spLocks noGrp="1"/>
          </p:cNvSpPr>
          <p:nvPr>
            <p:ph idx="1"/>
          </p:nvPr>
        </p:nvSpPr>
        <p:spPr/>
        <p:txBody>
          <a:bodyPr>
            <a:normAutofit/>
          </a:bodyPr>
          <a:lstStyle/>
          <a:p>
            <a:pPr marL="0" indent="0">
              <a:buNone/>
            </a:pPr>
            <a:r>
              <a:rPr lang="en-GB" sz="1600" dirty="0"/>
              <a:t>Categories of data include statistics, analysts briefings, country reports, analyst podcasts and videos, survey data and ranking data.</a:t>
            </a:r>
          </a:p>
        </p:txBody>
      </p:sp>
      <p:pic>
        <p:nvPicPr>
          <p:cNvPr id="5" name="Picture 4" descr="Screenshot from Passport Digital Consumer pages.">
            <a:extLst>
              <a:ext uri="{FF2B5EF4-FFF2-40B4-BE49-F238E27FC236}">
                <a16:creationId xmlns:a16="http://schemas.microsoft.com/office/drawing/2014/main" id="{BF7576A4-6969-4A1A-8994-85FE0E5BC64F}"/>
              </a:ext>
            </a:extLst>
          </p:cNvPr>
          <p:cNvPicPr>
            <a:picLocks noChangeAspect="1"/>
          </p:cNvPicPr>
          <p:nvPr/>
        </p:nvPicPr>
        <p:blipFill>
          <a:blip r:embed="rId2"/>
          <a:stretch>
            <a:fillRect/>
          </a:stretch>
        </p:blipFill>
        <p:spPr>
          <a:xfrm>
            <a:off x="5183188" y="2007529"/>
            <a:ext cx="5917751" cy="3432693"/>
          </a:xfrm>
          <a:prstGeom prst="rect">
            <a:avLst/>
          </a:prstGeom>
        </p:spPr>
      </p:pic>
    </p:spTree>
    <p:extLst>
      <p:ext uri="{BB962C8B-B14F-4D97-AF65-F5344CB8AC3E}">
        <p14:creationId xmlns:p14="http://schemas.microsoft.com/office/powerpoint/2010/main" val="1760102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and Amadeus (Europe)</a:t>
            </a:r>
          </a:p>
        </p:txBody>
      </p:sp>
      <p:sp>
        <p:nvSpPr>
          <p:cNvPr id="9" name="Text Placeholder 8">
            <a:extLst>
              <a:ext uri="{FF2B5EF4-FFF2-40B4-BE49-F238E27FC236}">
                <a16:creationId xmlns:a16="http://schemas.microsoft.com/office/drawing/2014/main" id="{CD5F5251-312D-4169-8255-47FA4413298B}"/>
              </a:ext>
            </a:extLst>
          </p:cNvPr>
          <p:cNvSpPr>
            <a:spLocks noGrp="1"/>
          </p:cNvSpPr>
          <p:nvPr>
            <p:ph type="body" sz="half" idx="2"/>
          </p:nvPr>
        </p:nvSpPr>
        <p:spPr/>
        <p:txBody>
          <a:bodyPr/>
          <a:lstStyle/>
          <a:p>
            <a:r>
              <a:rPr lang="en-GB" dirty="0"/>
              <a:t>Use these to generate lists of companies in specific industries, and to look in detail at individual companies.</a:t>
            </a:r>
          </a:p>
        </p:txBody>
      </p:sp>
      <p:pic>
        <p:nvPicPr>
          <p:cNvPr id="11" name="Content Placeholder 10" descr="Screenshot from FAME of a company search.">
            <a:extLst>
              <a:ext uri="{FF2B5EF4-FFF2-40B4-BE49-F238E27FC236}">
                <a16:creationId xmlns:a16="http://schemas.microsoft.com/office/drawing/2014/main" id="{79F74F29-85C8-40DA-B1AC-C57EEEDF811E}"/>
              </a:ext>
            </a:extLst>
          </p:cNvPr>
          <p:cNvPicPr>
            <a:picLocks noGrp="1" noChangeAspect="1"/>
          </p:cNvPicPr>
          <p:nvPr>
            <p:ph idx="1"/>
          </p:nvPr>
        </p:nvPicPr>
        <p:blipFill>
          <a:blip r:embed="rId2"/>
          <a:stretch>
            <a:fillRect/>
          </a:stretch>
        </p:blipFill>
        <p:spPr>
          <a:xfrm>
            <a:off x="4454806" y="1690395"/>
            <a:ext cx="7473840" cy="1818924"/>
          </a:xfrm>
        </p:spPr>
      </p:pic>
    </p:spTree>
    <p:extLst>
      <p:ext uri="{BB962C8B-B14F-4D97-AF65-F5344CB8AC3E}">
        <p14:creationId xmlns:p14="http://schemas.microsoft.com/office/powerpoint/2010/main" val="3310901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company report for </a:t>
            </a:r>
            <a:r>
              <a:rPr lang="en-GB" dirty="0" err="1"/>
              <a:t>Brewdog</a:t>
            </a:r>
            <a:r>
              <a:rPr lang="en-GB" dirty="0"/>
              <a:t> PLC</a:t>
            </a:r>
          </a:p>
        </p:txBody>
      </p:sp>
      <p:pic>
        <p:nvPicPr>
          <p:cNvPr id="6" name="Content Placeholder 5" descr="Screenshot of a company report in the FAME database.">
            <a:extLst>
              <a:ext uri="{FF2B5EF4-FFF2-40B4-BE49-F238E27FC236}">
                <a16:creationId xmlns:a16="http://schemas.microsoft.com/office/drawing/2014/main" id="{56BD3DD7-3DFD-49E1-AFCD-022A23933B12}"/>
              </a:ext>
            </a:extLst>
          </p:cNvPr>
          <p:cNvPicPr>
            <a:picLocks noGrp="1" noChangeAspect="1"/>
          </p:cNvPicPr>
          <p:nvPr>
            <p:ph sz="quarter" idx="13"/>
          </p:nvPr>
        </p:nvPicPr>
        <p:blipFill>
          <a:blip r:embed="rId2"/>
          <a:stretch>
            <a:fillRect/>
          </a:stretch>
        </p:blipFill>
        <p:spPr>
          <a:xfrm>
            <a:off x="2766356" y="1627188"/>
            <a:ext cx="6513238" cy="4606925"/>
          </a:xfrm>
        </p:spPr>
      </p:pic>
    </p:spTree>
    <p:extLst>
      <p:ext uri="{BB962C8B-B14F-4D97-AF65-F5344CB8AC3E}">
        <p14:creationId xmlns:p14="http://schemas.microsoft.com/office/powerpoint/2010/main" val="2202086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FAME (UK) – peer comparison</a:t>
            </a:r>
          </a:p>
        </p:txBody>
      </p:sp>
      <p:pic>
        <p:nvPicPr>
          <p:cNvPr id="5" name="Content Placeholder 4" descr="Screenshot of a peer comparison with Brewdog PLC on FAME.">
            <a:extLst>
              <a:ext uri="{FF2B5EF4-FFF2-40B4-BE49-F238E27FC236}">
                <a16:creationId xmlns:a16="http://schemas.microsoft.com/office/drawing/2014/main" id="{2B72F5DB-1806-4557-BFF7-08B8FAEBF672}"/>
              </a:ext>
            </a:extLst>
          </p:cNvPr>
          <p:cNvPicPr>
            <a:picLocks noGrp="1" noChangeAspect="1"/>
          </p:cNvPicPr>
          <p:nvPr>
            <p:ph sz="quarter" idx="13"/>
          </p:nvPr>
        </p:nvPicPr>
        <p:blipFill>
          <a:blip r:embed="rId2"/>
          <a:stretch>
            <a:fillRect/>
          </a:stretch>
        </p:blipFill>
        <p:spPr>
          <a:xfrm>
            <a:off x="2535262" y="1627188"/>
            <a:ext cx="6975426" cy="4606925"/>
          </a:xfrm>
        </p:spPr>
      </p:pic>
    </p:spTree>
    <p:extLst>
      <p:ext uri="{BB962C8B-B14F-4D97-AF65-F5344CB8AC3E}">
        <p14:creationId xmlns:p14="http://schemas.microsoft.com/office/powerpoint/2010/main" val="424965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A48C5-7DB6-4D4B-8A5D-B14F239E87E7}"/>
              </a:ext>
            </a:extLst>
          </p:cNvPr>
          <p:cNvSpPr>
            <a:spLocks noGrp="1"/>
          </p:cNvSpPr>
          <p:nvPr>
            <p:ph type="title"/>
          </p:nvPr>
        </p:nvSpPr>
        <p:spPr/>
        <p:txBody>
          <a:bodyPr/>
          <a:lstStyle/>
          <a:p>
            <a:r>
              <a:rPr lang="en-GB" dirty="0"/>
              <a:t>Subscription databases – Refinitiv Datastream and Eikon</a:t>
            </a:r>
          </a:p>
        </p:txBody>
      </p:sp>
      <p:sp>
        <p:nvSpPr>
          <p:cNvPr id="4" name="Content Placeholder 3">
            <a:extLst>
              <a:ext uri="{FF2B5EF4-FFF2-40B4-BE49-F238E27FC236}">
                <a16:creationId xmlns:a16="http://schemas.microsoft.com/office/drawing/2014/main" id="{3207F226-E772-44B5-807C-0A4E396BAA00}"/>
              </a:ext>
            </a:extLst>
          </p:cNvPr>
          <p:cNvSpPr>
            <a:spLocks noGrp="1"/>
          </p:cNvSpPr>
          <p:nvPr>
            <p:ph sz="half" idx="1"/>
          </p:nvPr>
        </p:nvSpPr>
        <p:spPr/>
        <p:txBody>
          <a:bodyPr>
            <a:normAutofit/>
          </a:bodyPr>
          <a:lstStyle/>
          <a:p>
            <a:pPr marL="0" indent="0" algn="l">
              <a:buNone/>
            </a:pPr>
            <a:endParaRPr lang="en-US" sz="1800" b="0" i="0" dirty="0">
              <a:solidFill>
                <a:srgbClr val="292929"/>
              </a:solidFill>
              <a:effectLst/>
              <a:latin typeface="charter"/>
            </a:endParaRPr>
          </a:p>
          <a:p>
            <a:pPr marL="0" indent="0" algn="l">
              <a:buNone/>
            </a:pPr>
            <a:r>
              <a:rPr lang="en-US" sz="1800" b="0" i="0" dirty="0">
                <a:solidFill>
                  <a:srgbClr val="292929"/>
                </a:solidFill>
                <a:effectLst/>
                <a:latin typeface="charter"/>
              </a:rPr>
              <a:t>Datastream provides access to company data on equities, equity indices, fixed income securities and associated indices, commodities, derivatives, company fundamentals from </a:t>
            </a:r>
            <a:r>
              <a:rPr lang="en-US" sz="1800" b="0" i="0" dirty="0" err="1">
                <a:solidFill>
                  <a:srgbClr val="292929"/>
                </a:solidFill>
                <a:effectLst/>
                <a:latin typeface="charter"/>
              </a:rPr>
              <a:t>Worldscope</a:t>
            </a:r>
            <a:r>
              <a:rPr lang="en-US" sz="1800" b="0" i="0" dirty="0">
                <a:solidFill>
                  <a:srgbClr val="292929"/>
                </a:solidFill>
                <a:effectLst/>
                <a:latin typeface="charter"/>
              </a:rPr>
              <a:t>, economics, interest rates and exchange rates.</a:t>
            </a:r>
          </a:p>
          <a:p>
            <a:pPr marL="0" indent="0" algn="l">
              <a:buNone/>
            </a:pPr>
            <a:r>
              <a:rPr lang="en-US" sz="1800" b="0" i="0" dirty="0">
                <a:solidFill>
                  <a:srgbClr val="292929"/>
                </a:solidFill>
                <a:effectLst/>
                <a:latin typeface="charter"/>
              </a:rPr>
              <a:t>Through Datastream you can access data from the following time periods:</a:t>
            </a:r>
          </a:p>
          <a:p>
            <a:pPr algn="l">
              <a:buFont typeface="Arial" panose="020B0604020202020204" pitchFamily="34" charset="0"/>
              <a:buChar char="•"/>
            </a:pPr>
            <a:r>
              <a:rPr lang="en-US" sz="1800" b="1" i="0" dirty="0">
                <a:solidFill>
                  <a:srgbClr val="292929"/>
                </a:solidFill>
                <a:effectLst/>
                <a:latin typeface="charter"/>
              </a:rPr>
              <a:t>Economic:</a:t>
            </a:r>
            <a:r>
              <a:rPr lang="en-US" sz="1800" b="0" i="0" dirty="0">
                <a:solidFill>
                  <a:srgbClr val="292929"/>
                </a:solidFill>
                <a:effectLst/>
                <a:latin typeface="charter"/>
              </a:rPr>
              <a:t> 1950s onwards</a:t>
            </a:r>
          </a:p>
          <a:p>
            <a:pPr algn="l">
              <a:buFont typeface="Arial" panose="020B0604020202020204" pitchFamily="34" charset="0"/>
              <a:buChar char="•"/>
            </a:pPr>
            <a:r>
              <a:rPr lang="en-US" sz="1800" b="1" i="0" dirty="0">
                <a:solidFill>
                  <a:srgbClr val="292929"/>
                </a:solidFill>
                <a:effectLst/>
                <a:latin typeface="charter"/>
              </a:rPr>
              <a:t>Financial Markets data (equities, bonds, etc.):</a:t>
            </a:r>
            <a:r>
              <a:rPr lang="en-US" sz="1800" b="0" i="0" dirty="0">
                <a:solidFill>
                  <a:srgbClr val="292929"/>
                </a:solidFill>
                <a:effectLst/>
                <a:latin typeface="charter"/>
              </a:rPr>
              <a:t> 1960s onwards</a:t>
            </a:r>
          </a:p>
          <a:p>
            <a:pPr algn="l">
              <a:buFont typeface="Arial" panose="020B0604020202020204" pitchFamily="34" charset="0"/>
              <a:buChar char="•"/>
            </a:pPr>
            <a:r>
              <a:rPr lang="en-US" sz="1800" b="1" i="0" dirty="0">
                <a:solidFill>
                  <a:srgbClr val="292929"/>
                </a:solidFill>
                <a:effectLst/>
                <a:latin typeface="charter"/>
              </a:rPr>
              <a:t>Company accounts:</a:t>
            </a:r>
            <a:r>
              <a:rPr lang="en-US" sz="1800" b="0" i="0" dirty="0">
                <a:solidFill>
                  <a:srgbClr val="292929"/>
                </a:solidFill>
                <a:effectLst/>
                <a:latin typeface="charter"/>
              </a:rPr>
              <a:t> 1980s onwards</a:t>
            </a:r>
          </a:p>
          <a:p>
            <a:pPr marL="0" indent="0" algn="l">
              <a:buNone/>
            </a:pPr>
            <a:endParaRPr lang="en-US" sz="1800" b="0" i="0" dirty="0">
              <a:solidFill>
                <a:srgbClr val="292929"/>
              </a:solidFill>
              <a:effectLst/>
              <a:latin typeface="charter"/>
            </a:endParaRPr>
          </a:p>
          <a:p>
            <a:endParaRPr lang="en-GB" dirty="0"/>
          </a:p>
        </p:txBody>
      </p:sp>
      <p:sp>
        <p:nvSpPr>
          <p:cNvPr id="6" name="Content Placeholder 5">
            <a:extLst>
              <a:ext uri="{FF2B5EF4-FFF2-40B4-BE49-F238E27FC236}">
                <a16:creationId xmlns:a16="http://schemas.microsoft.com/office/drawing/2014/main" id="{399A64BA-3D2B-41A5-BA0C-4A9D53DDCA4F}"/>
              </a:ext>
            </a:extLst>
          </p:cNvPr>
          <p:cNvSpPr>
            <a:spLocks noGrp="1"/>
          </p:cNvSpPr>
          <p:nvPr>
            <p:ph sz="half" idx="2"/>
          </p:nvPr>
        </p:nvSpPr>
        <p:spPr/>
        <p:txBody>
          <a:bodyPr>
            <a:normAutofit/>
          </a:bodyPr>
          <a:lstStyle/>
          <a:p>
            <a:endParaRPr lang="en-US" sz="1800" dirty="0">
              <a:solidFill>
                <a:srgbClr val="292929"/>
              </a:solidFill>
              <a:latin typeface="charter"/>
            </a:endParaRPr>
          </a:p>
          <a:p>
            <a:r>
              <a:rPr lang="en-US" sz="1800" dirty="0">
                <a:solidFill>
                  <a:srgbClr val="292929"/>
                </a:solidFill>
                <a:latin typeface="charter"/>
              </a:rPr>
              <a:t>Company fundamentals - the Eikon database contains more than ten years of historic data of financial statements of quoted companies.</a:t>
            </a:r>
          </a:p>
          <a:p>
            <a:r>
              <a:rPr lang="en-US" sz="1800" dirty="0">
                <a:solidFill>
                  <a:srgbClr val="292929"/>
                </a:solidFill>
                <a:latin typeface="charter"/>
              </a:rPr>
              <a:t>Global multi-asset pricing data</a:t>
            </a:r>
          </a:p>
          <a:p>
            <a:r>
              <a:rPr lang="en-US" sz="1800" dirty="0">
                <a:solidFill>
                  <a:srgbClr val="292929"/>
                </a:solidFill>
                <a:latin typeface="charter"/>
              </a:rPr>
              <a:t>Analysis and commentary from Reuters business news</a:t>
            </a:r>
          </a:p>
          <a:p>
            <a:r>
              <a:rPr lang="en-US" sz="1800" dirty="0">
                <a:solidFill>
                  <a:srgbClr val="292929"/>
                </a:solidFill>
                <a:latin typeface="charter"/>
              </a:rPr>
              <a:t>I/B/E/S estimates</a:t>
            </a:r>
          </a:p>
          <a:p>
            <a:pPr marL="0" indent="0">
              <a:buNone/>
            </a:pPr>
            <a:endParaRPr lang="en-US" sz="1800" dirty="0">
              <a:solidFill>
                <a:srgbClr val="292929"/>
              </a:solidFill>
              <a:latin typeface="charter"/>
            </a:endParaRPr>
          </a:p>
          <a:p>
            <a:pPr marL="0" indent="0">
              <a:buNone/>
            </a:pPr>
            <a:r>
              <a:rPr lang="en-US" sz="1800" dirty="0">
                <a:solidFill>
                  <a:srgbClr val="292929"/>
                </a:solidFill>
                <a:latin typeface="charter"/>
                <a:hlinkClick r:id="rId2"/>
              </a:rPr>
              <a:t>Access instructions</a:t>
            </a:r>
            <a:endParaRPr lang="en-US" sz="1800" dirty="0">
              <a:solidFill>
                <a:srgbClr val="292929"/>
              </a:solidFill>
              <a:latin typeface="charter"/>
            </a:endParaRPr>
          </a:p>
          <a:p>
            <a:endParaRPr lang="en-US" sz="1800" dirty="0">
              <a:solidFill>
                <a:srgbClr val="292929"/>
              </a:solidFill>
              <a:latin typeface="charter"/>
            </a:endParaRPr>
          </a:p>
          <a:p>
            <a:pPr marL="0" indent="0">
              <a:buNone/>
            </a:pPr>
            <a:endParaRPr lang="en-GB" dirty="0"/>
          </a:p>
        </p:txBody>
      </p:sp>
    </p:spTree>
    <p:extLst>
      <p:ext uri="{BB962C8B-B14F-4D97-AF65-F5344CB8AC3E}">
        <p14:creationId xmlns:p14="http://schemas.microsoft.com/office/powerpoint/2010/main" val="2479833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A458-409D-488E-809A-931409FEC824}"/>
              </a:ext>
            </a:extLst>
          </p:cNvPr>
          <p:cNvSpPr>
            <a:spLocks noGrp="1"/>
          </p:cNvSpPr>
          <p:nvPr>
            <p:ph type="title"/>
          </p:nvPr>
        </p:nvSpPr>
        <p:spPr/>
        <p:txBody>
          <a:bodyPr>
            <a:normAutofit/>
          </a:bodyPr>
          <a:lstStyle/>
          <a:p>
            <a:pPr algn="ctr"/>
            <a:r>
              <a:rPr lang="en-GB" sz="2400" dirty="0"/>
              <a:t>FT.com</a:t>
            </a:r>
          </a:p>
        </p:txBody>
      </p:sp>
      <p:sp>
        <p:nvSpPr>
          <p:cNvPr id="8" name="TextBox 7">
            <a:extLst>
              <a:ext uri="{FF2B5EF4-FFF2-40B4-BE49-F238E27FC236}">
                <a16:creationId xmlns:a16="http://schemas.microsoft.com/office/drawing/2014/main" id="{24AD3FAD-0E90-4AC3-B474-EE480324305D}"/>
              </a:ext>
            </a:extLst>
          </p:cNvPr>
          <p:cNvSpPr txBox="1"/>
          <p:nvPr/>
        </p:nvSpPr>
        <p:spPr>
          <a:xfrm>
            <a:off x="371628" y="1769155"/>
            <a:ext cx="5553311" cy="4407807"/>
          </a:xfrm>
          <a:prstGeom prst="rect">
            <a:avLst/>
          </a:prstGeom>
          <a:noFill/>
        </p:spPr>
        <p:txBody>
          <a:bodyPr wrap="square">
            <a:spAutoFit/>
          </a:bodyPr>
          <a:lstStyle/>
          <a:p>
            <a:r>
              <a:rPr lang="en-GB" sz="1600" b="0" i="0" kern="1200" dirty="0">
                <a:solidFill>
                  <a:srgbClr val="00213B"/>
                </a:solidFill>
                <a:effectLst/>
                <a:latin typeface="+mn-lt"/>
                <a:ea typeface="ＭＳ Ｐゴシック" charset="-128"/>
                <a:cs typeface="Arial" charset="0"/>
              </a:rPr>
              <a:t>FT.com provides access to the full online newspaper as well as in- depth analysis on the global economy, markets and industries.  Read analysis from expert columnists, watch short videos and listen to regular columns as podcasts.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Country information – </a:t>
            </a:r>
            <a:r>
              <a:rPr lang="en-GB" sz="1600" b="0" i="0" kern="1200" dirty="0">
                <a:solidFill>
                  <a:srgbClr val="00213B"/>
                </a:solidFill>
                <a:effectLst/>
                <a:latin typeface="+mn-lt"/>
                <a:ea typeface="ＭＳ Ｐゴシック" charset="-128"/>
                <a:cs typeface="Arial" charset="0"/>
              </a:rPr>
              <a:t>understand the economic, political and social forces shaping world business and filter to countries of interest.</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Company and industry </a:t>
            </a:r>
            <a:r>
              <a:rPr lang="en-GB" sz="1600" b="0" i="0" kern="1200" dirty="0">
                <a:solidFill>
                  <a:srgbClr val="00213B"/>
                </a:solidFill>
                <a:effectLst/>
                <a:latin typeface="+mn-lt"/>
                <a:ea typeface="ＭＳ Ｐゴシック" charset="-128"/>
                <a:cs typeface="Arial" charset="0"/>
              </a:rPr>
              <a:t>– company news, industry trends, financials and M&amp;A activity for companies worldwide.</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Emerging markets </a:t>
            </a:r>
            <a:r>
              <a:rPr lang="en-GB" sz="1600" b="0" i="0" kern="1200" dirty="0">
                <a:solidFill>
                  <a:srgbClr val="00213B"/>
                </a:solidFill>
                <a:effectLst/>
                <a:latin typeface="+mn-lt"/>
                <a:ea typeface="ＭＳ Ｐゴシック" charset="-128"/>
                <a:cs typeface="Arial" charset="0"/>
              </a:rPr>
              <a:t>– breaking news on capital markets, commodities, equities, fund management and trading.  See developing trends in emerging economies.</a:t>
            </a:r>
          </a:p>
          <a:p>
            <a:pPr marL="285750" indent="-285750">
              <a:buFont typeface="Arial" panose="020B0604020202020204" pitchFamily="34" charset="0"/>
              <a:buChar char="•"/>
            </a:pPr>
            <a:r>
              <a:rPr lang="en-GB" sz="1600" b="1" i="0" kern="1200" dirty="0">
                <a:solidFill>
                  <a:srgbClr val="00213B"/>
                </a:solidFill>
                <a:effectLst/>
                <a:latin typeface="+mn-lt"/>
                <a:ea typeface="ＭＳ Ｐゴシック" charset="-128"/>
                <a:cs typeface="Arial" charset="0"/>
              </a:rPr>
              <a:t>Topics and special reports </a:t>
            </a:r>
            <a:r>
              <a:rPr lang="en-GB" sz="1600" b="0" i="0" kern="1200" dirty="0">
                <a:solidFill>
                  <a:srgbClr val="00213B"/>
                </a:solidFill>
                <a:effectLst/>
                <a:latin typeface="+mn-lt"/>
                <a:ea typeface="ＭＳ Ｐゴシック" charset="-128"/>
                <a:cs typeface="Arial" charset="0"/>
              </a:rPr>
              <a:t>– Each article is tagged with a topic so you can explore all related articles.    In addition to topics, there are special reports published each month offering deep-dive information on industries and world regions</a:t>
            </a:r>
          </a:p>
        </p:txBody>
      </p:sp>
      <p:pic>
        <p:nvPicPr>
          <p:cNvPr id="6" name="Content Placeholder 5" descr="Screenshot of story from the FT.com database on an Indian craft beer maker.">
            <a:extLst>
              <a:ext uri="{FF2B5EF4-FFF2-40B4-BE49-F238E27FC236}">
                <a16:creationId xmlns:a16="http://schemas.microsoft.com/office/drawing/2014/main" id="{E280EE41-DEE0-4533-B0E4-248C9D9BCD4F}"/>
              </a:ext>
            </a:extLst>
          </p:cNvPr>
          <p:cNvPicPr>
            <a:picLocks noGrp="1" noChangeAspect="1"/>
          </p:cNvPicPr>
          <p:nvPr>
            <p:ph sz="half" idx="2"/>
          </p:nvPr>
        </p:nvPicPr>
        <p:blipFill>
          <a:blip r:embed="rId3"/>
          <a:stretch>
            <a:fillRect/>
          </a:stretch>
        </p:blipFill>
        <p:spPr>
          <a:xfrm>
            <a:off x="6742001" y="1609400"/>
            <a:ext cx="4041998" cy="4566300"/>
          </a:xfrm>
          <a:prstGeom prst="rect">
            <a:avLst/>
          </a:prstGeom>
        </p:spPr>
      </p:pic>
    </p:spTree>
    <p:extLst>
      <p:ext uri="{BB962C8B-B14F-4D97-AF65-F5344CB8AC3E}">
        <p14:creationId xmlns:p14="http://schemas.microsoft.com/office/powerpoint/2010/main" val="290645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Sources of data – datasets in repositories</a:t>
            </a:r>
          </a:p>
        </p:txBody>
      </p:sp>
      <p:sp>
        <p:nvSpPr>
          <p:cNvPr id="7" name="Text Placeholder 6">
            <a:extLst>
              <a:ext uri="{FF2B5EF4-FFF2-40B4-BE49-F238E27FC236}">
                <a16:creationId xmlns:a16="http://schemas.microsoft.com/office/drawing/2014/main" id="{175C2691-706F-4E42-A977-6A4A210BD224}"/>
              </a:ext>
            </a:extLst>
          </p:cNvPr>
          <p:cNvSpPr>
            <a:spLocks noGrp="1"/>
          </p:cNvSpPr>
          <p:nvPr>
            <p:ph type="body" idx="1"/>
          </p:nvPr>
        </p:nvSpPr>
        <p:spPr/>
        <p:txBody>
          <a:bodyPr/>
          <a:lstStyle/>
          <a:p>
            <a:r>
              <a:rPr lang="en-GB" dirty="0"/>
              <a:t>Institutional repositories</a:t>
            </a:r>
          </a:p>
        </p:txBody>
      </p:sp>
      <p:sp>
        <p:nvSpPr>
          <p:cNvPr id="9" name="Content Placeholder 8">
            <a:extLst>
              <a:ext uri="{FF2B5EF4-FFF2-40B4-BE49-F238E27FC236}">
                <a16:creationId xmlns:a16="http://schemas.microsoft.com/office/drawing/2014/main" id="{AE83741F-BC15-4799-8D66-2E2E68C08229}"/>
              </a:ext>
            </a:extLst>
          </p:cNvPr>
          <p:cNvSpPr>
            <a:spLocks noGrp="1"/>
          </p:cNvSpPr>
          <p:nvPr>
            <p:ph sz="half" idx="2"/>
          </p:nvPr>
        </p:nvSpPr>
        <p:spPr/>
        <p:txBody>
          <a:bodyPr>
            <a:noAutofit/>
          </a:bodyPr>
          <a:lstStyle/>
          <a:p>
            <a:pPr marL="0" indent="0" algn="l" rtl="0" fontAlgn="base">
              <a:buNone/>
            </a:pPr>
            <a:r>
              <a:rPr lang="en-US" sz="2000" dirty="0">
                <a:ea typeface="+mj-ea"/>
              </a:rPr>
              <a:t>Most universities support open research and have repositories for their researchers to deposit research data. Not all data is openly available, and some datasets may require ethical approval before you can access them. Each dataset will have clear guidance on access and reuse. ​</a:t>
            </a:r>
          </a:p>
          <a:p>
            <a:pPr marL="0" indent="0" algn="l" rtl="0" fontAlgn="base">
              <a:buNone/>
            </a:pPr>
            <a:endParaRPr lang="en-US" sz="2000" dirty="0">
              <a:ea typeface="+mj-ea"/>
            </a:endParaRPr>
          </a:p>
          <a:p>
            <a:pPr marL="0" indent="0" algn="l" rtl="0" fontAlgn="base">
              <a:buNone/>
            </a:pPr>
            <a:r>
              <a:rPr lang="en-US" sz="2000" dirty="0">
                <a:ea typeface="+mj-ea"/>
                <a:hlinkClick r:id="rId9">
                  <a:extLst>
                    <a:ext uri="{A12FA001-AC4F-418D-AE19-62706E023703}">
                      <ahyp:hlinkClr xmlns:ahyp="http://schemas.microsoft.com/office/drawing/2018/hyperlinkcolor" val="tx"/>
                    </a:ext>
                  </a:extLst>
                </a:hlinkClick>
              </a:rPr>
              <a:t>Enlighten: Research Data</a:t>
            </a:r>
            <a:r>
              <a:rPr lang="en-US" sz="2000" dirty="0">
                <a:ea typeface="+mj-ea"/>
              </a:rPr>
              <a:t> is the University of Glasgow's data repository.  You can search by keyword or browse by author or school/college. ​</a:t>
            </a:r>
          </a:p>
          <a:p>
            <a:endParaRPr lang="en-GB" dirty="0"/>
          </a:p>
        </p:txBody>
      </p:sp>
      <p:sp>
        <p:nvSpPr>
          <p:cNvPr id="10" name="Text Placeholder 9">
            <a:extLst>
              <a:ext uri="{FF2B5EF4-FFF2-40B4-BE49-F238E27FC236}">
                <a16:creationId xmlns:a16="http://schemas.microsoft.com/office/drawing/2014/main" id="{2878D064-4973-4D7B-9E91-4AFB05F25F35}"/>
              </a:ext>
            </a:extLst>
          </p:cNvPr>
          <p:cNvSpPr>
            <a:spLocks noGrp="1"/>
          </p:cNvSpPr>
          <p:nvPr>
            <p:ph type="body" sz="quarter" idx="3"/>
          </p:nvPr>
        </p:nvSpPr>
        <p:spPr/>
        <p:txBody>
          <a:bodyPr/>
          <a:lstStyle/>
          <a:p>
            <a:r>
              <a:rPr lang="en-GB" dirty="0"/>
              <a:t>Shared repositories</a:t>
            </a:r>
          </a:p>
        </p:txBody>
      </p:sp>
      <p:sp>
        <p:nvSpPr>
          <p:cNvPr id="11" name="Content Placeholder 10">
            <a:extLst>
              <a:ext uri="{FF2B5EF4-FFF2-40B4-BE49-F238E27FC236}">
                <a16:creationId xmlns:a16="http://schemas.microsoft.com/office/drawing/2014/main" id="{9F9F1EE3-B7A4-4E0E-8CA0-3D67D20BA2C2}"/>
              </a:ext>
            </a:extLst>
          </p:cNvPr>
          <p:cNvSpPr>
            <a:spLocks noGrp="1"/>
          </p:cNvSpPr>
          <p:nvPr>
            <p:ph sz="quarter" idx="4"/>
          </p:nvPr>
        </p:nvSpPr>
        <p:spPr/>
        <p:txBody>
          <a:bodyPr>
            <a:noAutofit/>
          </a:bodyPr>
          <a:lstStyle/>
          <a:p>
            <a:pPr marL="0" indent="0">
              <a:buNone/>
            </a:pPr>
            <a:r>
              <a:rPr lang="en-US" sz="2000" dirty="0" err="1">
                <a:ea typeface="+mj-ea"/>
                <a:hlinkClick r:id="rId10">
                  <a:extLst>
                    <a:ext uri="{A12FA001-AC4F-418D-AE19-62706E023703}">
                      <ahyp:hlinkClr xmlns:ahyp="http://schemas.microsoft.com/office/drawing/2018/hyperlinkcolor" val="tx"/>
                    </a:ext>
                  </a:extLst>
                </a:hlinkClick>
              </a:rPr>
              <a:t>figshare</a:t>
            </a:r>
            <a:r>
              <a:rPr lang="en-US" sz="2000" dirty="0">
                <a:ea typeface="+mj-ea"/>
                <a:hlinkClick r:id="rId10">
                  <a:extLst>
                    <a:ext uri="{A12FA001-AC4F-418D-AE19-62706E023703}">
                      <ahyp:hlinkClr xmlns:ahyp="http://schemas.microsoft.com/office/drawing/2018/hyperlinkcolor" val="tx"/>
                    </a:ext>
                  </a:extLst>
                </a:hlinkClick>
              </a:rPr>
              <a:t> – Social Science research and data collection</a:t>
            </a:r>
            <a:endParaRPr lang="en-US" sz="2000" dirty="0">
              <a:ea typeface="+mj-ea"/>
            </a:endParaRPr>
          </a:p>
          <a:p>
            <a:pPr marL="0" indent="0">
              <a:buNone/>
            </a:pPr>
            <a:endParaRPr lang="en-US" sz="2000" dirty="0">
              <a:ea typeface="+mj-ea"/>
            </a:endParaRPr>
          </a:p>
          <a:p>
            <a:pPr marL="0" indent="0">
              <a:buNone/>
            </a:pPr>
            <a:r>
              <a:rPr lang="en-US" sz="2000" dirty="0" err="1">
                <a:ea typeface="+mj-ea"/>
              </a:rPr>
              <a:t>figshare</a:t>
            </a:r>
            <a:r>
              <a:rPr lang="en-US" sz="2000" dirty="0">
                <a:ea typeface="+mj-ea"/>
              </a:rPr>
              <a:t> is a repository where users can make all of their research outputs available in a citable, shareable and discoverable manner.  It has many </a:t>
            </a:r>
            <a:r>
              <a:rPr lang="en-GB" sz="2000" dirty="0">
                <a:ea typeface="+mj-ea"/>
              </a:rPr>
              <a:t>item types, including datasets of raw research data.</a:t>
            </a:r>
          </a:p>
          <a:p>
            <a:endParaRPr lang="en-GB" dirty="0"/>
          </a:p>
        </p:txBody>
      </p:sp>
    </p:spTree>
    <p:extLst>
      <p:ext uri="{BB962C8B-B14F-4D97-AF65-F5344CB8AC3E}">
        <p14:creationId xmlns:p14="http://schemas.microsoft.com/office/powerpoint/2010/main" val="406197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Sources of data – datasets from published literature – open access and systematic reviews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lgn="l" rtl="0" fontAlgn="base">
              <a:buNone/>
            </a:pPr>
            <a:r>
              <a:rPr lang="en-US" sz="1800" dirty="0">
                <a:solidFill>
                  <a:schemeClr val="tx1"/>
                </a:solidFill>
                <a:ea typeface="+mj-ea"/>
              </a:rPr>
              <a:t>Open access datasets​</a:t>
            </a:r>
          </a:p>
          <a:p>
            <a:pPr algn="l" rtl="0" fontAlgn="base"/>
            <a:endParaRPr lang="en-US" sz="1800" dirty="0">
              <a:solidFill>
                <a:schemeClr val="tx1"/>
              </a:solidFill>
              <a:ea typeface="+mj-ea"/>
            </a:endParaRPr>
          </a:p>
          <a:p>
            <a:pPr marL="0" indent="0" algn="l" rtl="0" fontAlgn="base">
              <a:buNone/>
            </a:pPr>
            <a:r>
              <a:rPr lang="en-US" sz="1800" dirty="0">
                <a:solidFill>
                  <a:schemeClr val="tx1"/>
                </a:solidFill>
                <a:ea typeface="+mj-ea"/>
              </a:rPr>
              <a:t>Publishers are starting to make datasets available with published journal articles.  There is a requirement now for open access journal articles to include data as well as the finished article.  For more recent open access publications, you should now be able to access the underlying data.  Look for this on publisher pages when you are looking at an article</a:t>
            </a:r>
            <a:r>
              <a:rPr lang="en-US" sz="1800">
                <a:solidFill>
                  <a:schemeClr val="tx1"/>
                </a:solidFill>
                <a:ea typeface="+mj-ea"/>
              </a:rPr>
              <a:t>.  ​</a:t>
            </a:r>
            <a:endParaRPr lang="en-US" sz="1800" dirty="0">
              <a:solidFill>
                <a:schemeClr val="tx1"/>
              </a:solidFill>
              <a:ea typeface="+mj-ea"/>
            </a:endParaRP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The Campbell Collaboration promotes positive social and economic change through the production and use of </a:t>
            </a:r>
            <a:r>
              <a:rPr lang="en-US" sz="1800" dirty="0">
                <a:solidFill>
                  <a:schemeClr val="tx1"/>
                </a:solidFill>
                <a:ea typeface="+mj-ea"/>
                <a:hlinkClick r:id="rId3">
                  <a:extLst>
                    <a:ext uri="{A12FA001-AC4F-418D-AE19-62706E023703}">
                      <ahyp:hlinkClr xmlns:ahyp="http://schemas.microsoft.com/office/drawing/2018/hyperlinkcolor" val="tx"/>
                    </a:ext>
                  </a:extLst>
                </a:hlinkClick>
              </a:rPr>
              <a:t>systematic reviews</a:t>
            </a:r>
            <a:r>
              <a:rPr lang="en-US" sz="1800" dirty="0">
                <a:solidFill>
                  <a:schemeClr val="tx1"/>
                </a:solidFill>
                <a:ea typeface="+mj-ea"/>
              </a:rPr>
              <a:t> and other evidence synthesis for evidence-based policy and practice.​</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Systematic reviews collate and </a:t>
            </a:r>
            <a:r>
              <a:rPr lang="en-US" sz="1800" dirty="0" err="1">
                <a:solidFill>
                  <a:schemeClr val="tx1"/>
                </a:solidFill>
                <a:ea typeface="+mj-ea"/>
              </a:rPr>
              <a:t>synthesise</a:t>
            </a:r>
            <a:r>
              <a:rPr lang="en-US" sz="1800" dirty="0">
                <a:solidFill>
                  <a:schemeClr val="tx1"/>
                </a:solidFill>
                <a:ea typeface="+mj-ea"/>
              </a:rPr>
              <a:t> evidence using specific methods.  Published reviews include a meta-analysis of study data.  This can be a useful source of published data.  Read more about systematic reviews here </a:t>
            </a:r>
            <a:r>
              <a:rPr lang="en-US" sz="1800" dirty="0">
                <a:solidFill>
                  <a:schemeClr val="tx1"/>
                </a:solidFill>
                <a:ea typeface="+mj-ea"/>
                <a:hlinkClick r:id="rId4">
                  <a:extLst>
                    <a:ext uri="{A12FA001-AC4F-418D-AE19-62706E023703}">
                      <ahyp:hlinkClr xmlns:ahyp="http://schemas.microsoft.com/office/drawing/2018/hyperlinkcolor" val="tx"/>
                    </a:ext>
                  </a:extLst>
                </a:hlinkClick>
              </a:rPr>
              <a:t>https://campbellcollaboration.org/</a:t>
            </a:r>
            <a:r>
              <a:rPr lang="en-US" sz="1800" dirty="0">
                <a:solidFill>
                  <a:schemeClr val="tx1"/>
                </a:solidFill>
                <a:ea typeface="+mj-ea"/>
              </a:rPr>
              <a:t>​</a:t>
            </a:r>
          </a:p>
          <a:p>
            <a:pPr marL="0" indent="0" algn="l" rtl="0" fontAlgn="base">
              <a:buNone/>
            </a:pPr>
            <a:r>
              <a:rPr lang="en-US" sz="1800" dirty="0">
                <a:solidFill>
                  <a:schemeClr val="tx1"/>
                </a:solidFill>
                <a:ea typeface="+mj-ea"/>
              </a:rPr>
              <a:t>​</a:t>
            </a:r>
          </a:p>
          <a:p>
            <a:pPr marL="0" indent="0" algn="l" rtl="0" fontAlgn="base">
              <a:buNone/>
            </a:pPr>
            <a:r>
              <a:rPr lang="en-US" sz="1800" dirty="0">
                <a:solidFill>
                  <a:schemeClr val="tx1"/>
                </a:solidFill>
                <a:ea typeface="+mj-ea"/>
              </a:rPr>
              <a:t>All published reviews are accessible from the </a:t>
            </a:r>
            <a:r>
              <a:rPr lang="en-US" sz="1800" dirty="0">
                <a:solidFill>
                  <a:schemeClr val="tx1"/>
                </a:solidFill>
                <a:ea typeface="+mj-ea"/>
                <a:hlinkClick r:id="rId5">
                  <a:extLst>
                    <a:ext uri="{A12FA001-AC4F-418D-AE19-62706E023703}">
                      <ahyp:hlinkClr xmlns:ahyp="http://schemas.microsoft.com/office/drawing/2018/hyperlinkcolor" val="tx"/>
                    </a:ext>
                  </a:extLst>
                </a:hlinkClick>
              </a:rPr>
              <a:t>Campbell Systematic Reviews Journal</a:t>
            </a:r>
            <a:r>
              <a:rPr lang="en-US" sz="1800" dirty="0">
                <a:solidFill>
                  <a:schemeClr val="tx1"/>
                </a:solidFill>
                <a:ea typeface="+mj-ea"/>
              </a:rPr>
              <a:t> ​</a:t>
            </a:r>
          </a:p>
          <a:p>
            <a:pPr algn="l" rtl="0" fontAlgn="base"/>
            <a:endParaRPr lang="en-US" sz="1800" dirty="0">
              <a:solidFill>
                <a:schemeClr val="tx1"/>
              </a:solidFill>
              <a:ea typeface="+mj-ea"/>
            </a:endParaRPr>
          </a:p>
          <a:p>
            <a:endParaRPr lang="en-US" dirty="0">
              <a:solidFill>
                <a:schemeClr val="tx1"/>
              </a:solidFill>
            </a:endParaRPr>
          </a:p>
        </p:txBody>
      </p:sp>
    </p:spTree>
    <p:extLst>
      <p:ext uri="{BB962C8B-B14F-4D97-AF65-F5344CB8AC3E}">
        <p14:creationId xmlns:p14="http://schemas.microsoft.com/office/powerpoint/2010/main" val="3949228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Some general advice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algn="l" rtl="0" fontAlgn="base">
              <a:buFont typeface="Arial" panose="020B0604020202020204" pitchFamily="34" charset="0"/>
              <a:buChar char="•"/>
            </a:pPr>
            <a:r>
              <a:rPr lang="en-US" sz="1600" dirty="0">
                <a:solidFill>
                  <a:schemeClr val="tx1"/>
                </a:solidFill>
                <a:ea typeface="+mj-ea"/>
              </a:rPr>
              <a:t>Allow enough time to get the data you need</a:t>
            </a:r>
          </a:p>
          <a:p>
            <a:pPr algn="l" rtl="0" fontAlgn="base">
              <a:buFont typeface="Arial" panose="020B0604020202020204" pitchFamily="34" charset="0"/>
              <a:buChar char="•"/>
            </a:pPr>
            <a:r>
              <a:rPr lang="en-US" sz="1600" dirty="0">
                <a:solidFill>
                  <a:schemeClr val="tx1"/>
                </a:solidFill>
                <a:ea typeface="+mj-ea"/>
              </a:rPr>
              <a:t>The dataset you find may not have data in the form that you need it, so you are likely to have to fully explore it to extract the data you need​</a:t>
            </a:r>
          </a:p>
          <a:p>
            <a:pPr algn="l" rtl="0" fontAlgn="base">
              <a:buFont typeface="Arial" panose="020B0604020202020204" pitchFamily="34" charset="0"/>
              <a:buChar char="•"/>
            </a:pPr>
            <a:r>
              <a:rPr lang="en-US" sz="1600" dirty="0">
                <a:solidFill>
                  <a:schemeClr val="tx1"/>
                </a:solidFill>
                <a:ea typeface="+mj-ea"/>
              </a:rPr>
              <a:t>You may need to use two or more sets of data to answer a question. </a:t>
            </a:r>
          </a:p>
          <a:p>
            <a:pPr algn="l" rtl="0" fontAlgn="base">
              <a:buFont typeface="Arial" panose="020B0604020202020204" pitchFamily="34" charset="0"/>
              <a:buChar char="•"/>
            </a:pPr>
            <a:r>
              <a:rPr lang="en-US" sz="1600" dirty="0">
                <a:solidFill>
                  <a:schemeClr val="tx1"/>
                </a:solidFill>
                <a:ea typeface="+mj-ea"/>
              </a:rPr>
              <a:t>The data you want may not exist</a:t>
            </a:r>
          </a:p>
          <a:p>
            <a:pPr algn="l" rtl="0" fontAlgn="base">
              <a:buFont typeface="Arial" panose="020B0604020202020204" pitchFamily="34" charset="0"/>
              <a:buChar char="•"/>
            </a:pPr>
            <a:r>
              <a:rPr lang="en-US" sz="1600" dirty="0">
                <a:solidFill>
                  <a:schemeClr val="tx1"/>
                </a:solidFill>
                <a:ea typeface="+mj-ea"/>
              </a:rPr>
              <a:t>There are large surveys that provide rich sets of data e.g. British Household Panel Survey (now Understanding Society) , British Social Attitudes, </a:t>
            </a:r>
            <a:r>
              <a:rPr lang="en-US" sz="1600" dirty="0" err="1">
                <a:solidFill>
                  <a:schemeClr val="tx1"/>
                </a:solidFill>
                <a:ea typeface="+mj-ea"/>
              </a:rPr>
              <a:t>Labour</a:t>
            </a:r>
            <a:r>
              <a:rPr lang="en-US" sz="1600" dirty="0">
                <a:solidFill>
                  <a:schemeClr val="tx1"/>
                </a:solidFill>
                <a:ea typeface="+mj-ea"/>
              </a:rPr>
              <a:t> Force Survey.  Take some time to explore these major surveys to identify any kinds of information that you can use from them.  See the Key Data in the UKDS to identify these and use the data guides for these surveys to identify what information they contain.​  Every major dataset has a description, FAQs and a list of studies that have used the datasets.</a:t>
            </a:r>
          </a:p>
          <a:p>
            <a:pPr algn="l" rtl="0" fontAlgn="base">
              <a:buFont typeface="Arial" panose="020B0604020202020204" pitchFamily="34" charset="0"/>
              <a:buChar char="•"/>
            </a:pPr>
            <a:r>
              <a:rPr lang="en-US" sz="1600" dirty="0">
                <a:solidFill>
                  <a:schemeClr val="tx1"/>
                </a:solidFill>
                <a:ea typeface="+mj-ea"/>
              </a:rPr>
              <a:t>Use case studies to see what datasets researchers have used effectively in their projects​</a:t>
            </a:r>
          </a:p>
          <a:p>
            <a:pPr algn="l" rtl="0" fontAlgn="base">
              <a:buFont typeface="Arial" panose="020B0604020202020204" pitchFamily="34" charset="0"/>
              <a:buChar char="•"/>
            </a:pPr>
            <a:r>
              <a:rPr lang="en-US" sz="1600" dirty="0">
                <a:solidFill>
                  <a:schemeClr val="tx1"/>
                </a:solidFill>
                <a:ea typeface="+mj-ea"/>
              </a:rPr>
              <a:t>Use the UK Data Service 'getting started' guides as some of these are applicable to all data use, not just the UKDS datasets​</a:t>
            </a:r>
          </a:p>
          <a:p>
            <a:pPr algn="l" rtl="0" fontAlgn="base">
              <a:buFont typeface="Arial" panose="020B0604020202020204" pitchFamily="34" charset="0"/>
              <a:buChar char="•"/>
            </a:pPr>
            <a:r>
              <a:rPr lang="en-US" sz="1600" dirty="0">
                <a:solidFill>
                  <a:schemeClr val="tx1"/>
                </a:solidFill>
                <a:ea typeface="+mj-ea"/>
              </a:rPr>
              <a:t>Check the registration requirements, any restrictions and terms and conditions of use.  These are normally clear on sites and resources.​</a:t>
            </a:r>
          </a:p>
          <a:p>
            <a:pPr algn="l" rtl="0" fontAlgn="base">
              <a:buFont typeface="Arial" panose="020B0604020202020204" pitchFamily="34" charset="0"/>
              <a:buChar char="•"/>
            </a:pPr>
            <a:r>
              <a:rPr lang="en-US" sz="1600" dirty="0">
                <a:solidFill>
                  <a:schemeClr val="tx1"/>
                </a:solidFill>
                <a:ea typeface="+mj-ea"/>
              </a:rPr>
              <a:t>Cite the data that you use ​</a:t>
            </a:r>
          </a:p>
          <a:p>
            <a:endParaRPr lang="en-US" dirty="0">
              <a:solidFill>
                <a:schemeClr val="tx1"/>
              </a:solidFill>
            </a:endParaRPr>
          </a:p>
        </p:txBody>
      </p:sp>
    </p:spTree>
    <p:extLst>
      <p:ext uri="{BB962C8B-B14F-4D97-AF65-F5344CB8AC3E}">
        <p14:creationId xmlns:p14="http://schemas.microsoft.com/office/powerpoint/2010/main" val="3120611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6E22-D6ED-9701-48C4-7CFD819492A1}"/>
              </a:ext>
            </a:extLst>
          </p:cNvPr>
          <p:cNvSpPr>
            <a:spLocks noGrp="1"/>
          </p:cNvSpPr>
          <p:nvPr>
            <p:ph type="title"/>
          </p:nvPr>
        </p:nvSpPr>
        <p:spPr/>
        <p:txBody>
          <a:bodyPr/>
          <a:lstStyle/>
          <a:p>
            <a:r>
              <a:rPr lang="en-GB" dirty="0"/>
              <a:t>Working with statistics and data</a:t>
            </a:r>
          </a:p>
        </p:txBody>
      </p:sp>
      <p:sp>
        <p:nvSpPr>
          <p:cNvPr id="3" name="Content Placeholder 2">
            <a:extLst>
              <a:ext uri="{FF2B5EF4-FFF2-40B4-BE49-F238E27FC236}">
                <a16:creationId xmlns:a16="http://schemas.microsoft.com/office/drawing/2014/main" id="{E98F3B9D-DB96-002A-4C9D-E31543CB2BC3}"/>
              </a:ext>
            </a:extLst>
          </p:cNvPr>
          <p:cNvSpPr>
            <a:spLocks noGrp="1"/>
          </p:cNvSpPr>
          <p:nvPr>
            <p:ph sz="quarter" idx="13"/>
          </p:nvPr>
        </p:nvSpPr>
        <p:spPr/>
        <p:txBody>
          <a:bodyPr/>
          <a:lstStyle/>
          <a:p>
            <a:r>
              <a:rPr lang="en-GB" sz="1800" dirty="0"/>
              <a:t>You might find this glossary of statistical terms useful </a:t>
            </a:r>
            <a:r>
              <a:rPr lang="en-GB" sz="1800" dirty="0">
                <a:hlinkClick r:id="rId2"/>
              </a:rPr>
              <a:t>https://www.statista.com/</a:t>
            </a:r>
            <a:r>
              <a:rPr lang="en-GB" sz="1800">
                <a:hlinkClick r:id="rId2"/>
              </a:rPr>
              <a:t>statistics-glossary//</a:t>
            </a:r>
            <a:endParaRPr lang="en-GB" sz="1800"/>
          </a:p>
          <a:p>
            <a:pPr marL="0" indent="0">
              <a:buNone/>
            </a:pPr>
            <a:endParaRPr lang="en-GB" sz="1800" dirty="0"/>
          </a:p>
          <a:p>
            <a:r>
              <a:rPr lang="en-GB" sz="1800" dirty="0"/>
              <a:t>You will also find some useful books and videos on the </a:t>
            </a:r>
            <a:r>
              <a:rPr lang="en-GB" sz="1800" dirty="0">
                <a:hlinkClick r:id="rId3"/>
              </a:rPr>
              <a:t>Sage Research Methods platform</a:t>
            </a:r>
            <a:r>
              <a:rPr lang="en-GB" sz="1800" dirty="0"/>
              <a:t>. Here are a few of note:</a:t>
            </a:r>
          </a:p>
          <a:p>
            <a:r>
              <a:rPr lang="en-GB" sz="1800" dirty="0"/>
              <a:t>Books</a:t>
            </a:r>
          </a:p>
          <a:p>
            <a:pPr lvl="1"/>
            <a:r>
              <a:rPr lang="en-US" sz="1800" dirty="0"/>
              <a:t>Coolidge, F.L. 2021, </a:t>
            </a:r>
            <a:r>
              <a:rPr lang="en-US" sz="1800" i="1" dirty="0"/>
              <a:t>Statistics: a gentle introduction</a:t>
            </a:r>
            <a:r>
              <a:rPr lang="en-US" sz="1800" dirty="0"/>
              <a:t>, Fourth </a:t>
            </a:r>
            <a:r>
              <a:rPr lang="en-US" sz="1800" dirty="0" err="1"/>
              <a:t>edn</a:t>
            </a:r>
            <a:r>
              <a:rPr lang="en-US" sz="1800" dirty="0"/>
              <a:t>, SAGE Publications, Inc, Los Angeles, CA. </a:t>
            </a:r>
            <a:r>
              <a:rPr lang="en-US" sz="1800" dirty="0">
                <a:hlinkClick r:id="rId4"/>
              </a:rPr>
              <a:t>https://go.exlibris.link/RhvTFXwX</a:t>
            </a:r>
            <a:endParaRPr lang="en-US" sz="1800" dirty="0"/>
          </a:p>
          <a:p>
            <a:pPr lvl="1"/>
            <a:r>
              <a:rPr lang="en-US" sz="1800" dirty="0"/>
              <a:t>Keller, D.K. 2016, </a:t>
            </a:r>
            <a:r>
              <a:rPr lang="en-US" sz="1800" i="1" dirty="0"/>
              <a:t>The </a:t>
            </a:r>
            <a:r>
              <a:rPr lang="en-US" sz="1800" i="1" dirty="0" err="1"/>
              <a:t>tao</a:t>
            </a:r>
            <a:r>
              <a:rPr lang="en-US" sz="1800" i="1" dirty="0"/>
              <a:t> of statistics: a path to understanding (with no math), </a:t>
            </a:r>
            <a:r>
              <a:rPr lang="en-US" sz="1800" dirty="0"/>
              <a:t>2nd </a:t>
            </a:r>
            <a:r>
              <a:rPr lang="en-US" sz="1800" dirty="0" err="1"/>
              <a:t>edn</a:t>
            </a:r>
            <a:r>
              <a:rPr lang="en-US" sz="1800" dirty="0"/>
              <a:t>, SAGE Publications, Inc, Los Angeles, CA. </a:t>
            </a:r>
            <a:r>
              <a:rPr lang="en-US" sz="1800" dirty="0">
                <a:hlinkClick r:id="rId5"/>
              </a:rPr>
              <a:t>https://go.exlibris.link/5fCbz8wJ</a:t>
            </a:r>
            <a:endParaRPr lang="en-US" sz="1800" dirty="0"/>
          </a:p>
          <a:p>
            <a:pPr lvl="1"/>
            <a:endParaRPr lang="en-US" sz="1800" dirty="0"/>
          </a:p>
          <a:p>
            <a:r>
              <a:rPr lang="en-US" sz="1800" dirty="0"/>
              <a:t>Video tutorials</a:t>
            </a:r>
          </a:p>
          <a:p>
            <a:pPr lvl="1"/>
            <a:r>
              <a:rPr lang="en-US" sz="1800" dirty="0"/>
              <a:t>Access the </a:t>
            </a:r>
            <a:r>
              <a:rPr lang="en-US" sz="1800" dirty="0">
                <a:hlinkClick r:id="rId6"/>
              </a:rPr>
              <a:t>Sage Data </a:t>
            </a:r>
            <a:r>
              <a:rPr lang="en-US" sz="1800" dirty="0" err="1">
                <a:hlinkClick r:id="rId6"/>
              </a:rPr>
              <a:t>Visualisation</a:t>
            </a:r>
            <a:r>
              <a:rPr lang="en-US" sz="1800" dirty="0">
                <a:hlinkClick r:id="rId6"/>
              </a:rPr>
              <a:t> database </a:t>
            </a:r>
            <a:endParaRPr lang="en-US" sz="1800" dirty="0"/>
          </a:p>
          <a:p>
            <a:pPr lvl="1"/>
            <a:r>
              <a:rPr lang="en-US" sz="1800" dirty="0"/>
              <a:t>Choose video/tutorials from the filter menu to see short 5-minute tutorials on working with charts and maps and using tools for data </a:t>
            </a:r>
            <a:r>
              <a:rPr lang="en-US" sz="1800" dirty="0" err="1"/>
              <a:t>visualisations</a:t>
            </a:r>
            <a:endParaRPr lang="en-US" sz="1800" dirty="0"/>
          </a:p>
          <a:p>
            <a:pPr marL="457200" lvl="1" indent="0">
              <a:buNone/>
            </a:pPr>
            <a:endParaRPr lang="en-GB" dirty="0"/>
          </a:p>
        </p:txBody>
      </p:sp>
    </p:spTree>
    <p:extLst>
      <p:ext uri="{BB962C8B-B14F-4D97-AF65-F5344CB8AC3E}">
        <p14:creationId xmlns:p14="http://schemas.microsoft.com/office/powerpoint/2010/main" val="60754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D61C85-01AE-4671-A8B1-56DA11F7297C}"/>
              </a:ext>
            </a:extLst>
          </p:cNvPr>
          <p:cNvSpPr>
            <a:spLocks noGrp="1"/>
          </p:cNvSpPr>
          <p:nvPr>
            <p:ph type="title"/>
          </p:nvPr>
        </p:nvSpPr>
        <p:spPr/>
        <p:txBody>
          <a:bodyPr/>
          <a:lstStyle/>
          <a:p>
            <a:r>
              <a:rPr lang="en-GB" dirty="0"/>
              <a:t>SAGE Research Methods - datasets</a:t>
            </a:r>
          </a:p>
        </p:txBody>
      </p:sp>
      <p:pic>
        <p:nvPicPr>
          <p:cNvPr id="10" name="Content Placeholder 9" descr="Screenshot of the SAGE datasets main menu.">
            <a:extLst>
              <a:ext uri="{FF2B5EF4-FFF2-40B4-BE49-F238E27FC236}">
                <a16:creationId xmlns:a16="http://schemas.microsoft.com/office/drawing/2014/main" id="{75CE367B-59A3-4919-AE6E-F7303E2EE463}"/>
              </a:ext>
            </a:extLst>
          </p:cNvPr>
          <p:cNvPicPr>
            <a:picLocks noGrp="1" noChangeAspect="1"/>
          </p:cNvPicPr>
          <p:nvPr>
            <p:ph sz="half" idx="1"/>
          </p:nvPr>
        </p:nvPicPr>
        <p:blipFill>
          <a:blip r:embed="rId2"/>
          <a:stretch>
            <a:fillRect/>
          </a:stretch>
        </p:blipFill>
        <p:spPr>
          <a:xfrm>
            <a:off x="838200" y="2019708"/>
            <a:ext cx="5181600" cy="3745685"/>
          </a:xfrm>
          <a:prstGeom prst="rect">
            <a:avLst/>
          </a:prstGeom>
        </p:spPr>
      </p:pic>
      <p:sp>
        <p:nvSpPr>
          <p:cNvPr id="9" name="Content Placeholder 8">
            <a:extLst>
              <a:ext uri="{FF2B5EF4-FFF2-40B4-BE49-F238E27FC236}">
                <a16:creationId xmlns:a16="http://schemas.microsoft.com/office/drawing/2014/main" id="{6A9D6A41-5410-4841-8DC3-678E5380BBA8}"/>
              </a:ext>
            </a:extLst>
          </p:cNvPr>
          <p:cNvSpPr>
            <a:spLocks noGrp="1"/>
          </p:cNvSpPr>
          <p:nvPr>
            <p:ph sz="half" idx="2"/>
          </p:nvPr>
        </p:nvSpPr>
        <p:spPr/>
        <p:txBody>
          <a:bodyPr>
            <a:noAutofit/>
          </a:bodyPr>
          <a:lstStyle/>
          <a:p>
            <a:pPr marL="0" indent="0">
              <a:buNone/>
            </a:pPr>
            <a:r>
              <a:rPr lang="en-GB" sz="2000" dirty="0">
                <a:hlinkClick r:id="rId3"/>
              </a:rPr>
              <a:t>SAGE Datasets </a:t>
            </a:r>
            <a:r>
              <a:rPr lang="en-GB" sz="2000" dirty="0"/>
              <a:t>provides guidance and sample datasets to help you practice using secondary data.</a:t>
            </a:r>
          </a:p>
          <a:p>
            <a:pPr marL="0" indent="0">
              <a:buNone/>
            </a:pPr>
            <a:endParaRPr lang="en-GB" sz="2000" dirty="0"/>
          </a:p>
          <a:p>
            <a:pPr marL="0" indent="0">
              <a:buNone/>
            </a:pPr>
            <a:r>
              <a:rPr lang="en-GB" sz="2000" dirty="0"/>
              <a:t>You can browse by:</a:t>
            </a:r>
          </a:p>
          <a:p>
            <a:r>
              <a:rPr lang="en-GB" sz="2000" dirty="0"/>
              <a:t>Method (survey research, SSPS, transcription ...)</a:t>
            </a:r>
          </a:p>
          <a:p>
            <a:r>
              <a:rPr lang="en-GB" sz="2000" dirty="0"/>
              <a:t>Discipline (business and management, health, sociology…)</a:t>
            </a:r>
          </a:p>
          <a:p>
            <a:r>
              <a:rPr lang="en-GB" sz="2000" dirty="0"/>
              <a:t>Data type (categories of quantitative and qualitative data)</a:t>
            </a:r>
          </a:p>
          <a:p>
            <a:endParaRPr lang="en-GB" dirty="0"/>
          </a:p>
          <a:p>
            <a:endParaRPr lang="en-GB" dirty="0"/>
          </a:p>
        </p:txBody>
      </p:sp>
    </p:spTree>
    <p:extLst>
      <p:ext uri="{BB962C8B-B14F-4D97-AF65-F5344CB8AC3E}">
        <p14:creationId xmlns:p14="http://schemas.microsoft.com/office/powerpoint/2010/main" val="1364419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39333"/>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1" y="1"/>
          <a:ext cx="12191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defPPr>
              <a:defRPr lang="en-US"/>
            </a:defPPr>
            <a:lvl1pPr algn="l" rtl="0" fontAlgn="base">
              <a:spcBef>
                <a:spcPct val="0"/>
              </a:spcBef>
              <a:spcAft>
                <a:spcPct val="0"/>
              </a:spcAft>
              <a:defRPr sz="3200" kern="1200">
                <a:solidFill>
                  <a:schemeClr val="tx1"/>
                </a:solidFill>
                <a:latin typeface="Arial" charset="0"/>
                <a:ea typeface="ヒラギノ角ゴ Pro W3" charset="-128"/>
                <a:cs typeface="+mn-cs"/>
              </a:defRPr>
            </a:lvl1pPr>
            <a:lvl2pPr marL="609585" algn="l" rtl="0" fontAlgn="base">
              <a:spcBef>
                <a:spcPct val="0"/>
              </a:spcBef>
              <a:spcAft>
                <a:spcPct val="0"/>
              </a:spcAft>
              <a:defRPr sz="3200" kern="1200">
                <a:solidFill>
                  <a:schemeClr val="tx1"/>
                </a:solidFill>
                <a:latin typeface="Arial" charset="0"/>
                <a:ea typeface="ヒラギノ角ゴ Pro W3" charset="-128"/>
                <a:cs typeface="+mn-cs"/>
              </a:defRPr>
            </a:lvl2pPr>
            <a:lvl3pPr marL="1219170" algn="l" rtl="0" fontAlgn="base">
              <a:spcBef>
                <a:spcPct val="0"/>
              </a:spcBef>
              <a:spcAft>
                <a:spcPct val="0"/>
              </a:spcAft>
              <a:defRPr sz="3200" kern="1200">
                <a:solidFill>
                  <a:schemeClr val="tx1"/>
                </a:solidFill>
                <a:latin typeface="Arial" charset="0"/>
                <a:ea typeface="ヒラギノ角ゴ Pro W3" charset="-128"/>
                <a:cs typeface="+mn-cs"/>
              </a:defRPr>
            </a:lvl3pPr>
            <a:lvl4pPr marL="1828754" algn="l" rtl="0" fontAlgn="base">
              <a:spcBef>
                <a:spcPct val="0"/>
              </a:spcBef>
              <a:spcAft>
                <a:spcPct val="0"/>
              </a:spcAft>
              <a:defRPr sz="3200" kern="1200">
                <a:solidFill>
                  <a:schemeClr val="tx1"/>
                </a:solidFill>
                <a:latin typeface="Arial" charset="0"/>
                <a:ea typeface="ヒラギノ角ゴ Pro W3" charset="-128"/>
                <a:cs typeface="+mn-cs"/>
              </a:defRPr>
            </a:lvl4pPr>
            <a:lvl5pPr marL="2438339" algn="l" rtl="0" fontAlgn="base">
              <a:spcBef>
                <a:spcPct val="0"/>
              </a:spcBef>
              <a:spcAft>
                <a:spcPct val="0"/>
              </a:spcAft>
              <a:defRPr sz="3200" kern="1200">
                <a:solidFill>
                  <a:schemeClr val="tx1"/>
                </a:solidFill>
                <a:latin typeface="Arial" charset="0"/>
                <a:ea typeface="ヒラギノ角ゴ Pro W3" charset="-128"/>
                <a:cs typeface="+mn-cs"/>
              </a:defRPr>
            </a:lvl5pPr>
            <a:lvl6pPr marL="3047924" algn="l" defTabSz="1219170" rtl="0" eaLnBrk="1" latinLnBrk="0" hangingPunct="1">
              <a:defRPr sz="3200" kern="1200">
                <a:solidFill>
                  <a:schemeClr val="tx1"/>
                </a:solidFill>
                <a:latin typeface="Arial" charset="0"/>
                <a:ea typeface="ヒラギノ角ゴ Pro W3" charset="-128"/>
                <a:cs typeface="+mn-cs"/>
              </a:defRPr>
            </a:lvl6pPr>
            <a:lvl7pPr marL="3657509" algn="l" defTabSz="1219170" rtl="0" eaLnBrk="1" latinLnBrk="0" hangingPunct="1">
              <a:defRPr sz="3200" kern="1200">
                <a:solidFill>
                  <a:schemeClr val="tx1"/>
                </a:solidFill>
                <a:latin typeface="Arial" charset="0"/>
                <a:ea typeface="ヒラギノ角ゴ Pro W3" charset="-128"/>
                <a:cs typeface="+mn-cs"/>
              </a:defRPr>
            </a:lvl7pPr>
            <a:lvl8pPr marL="4267093" algn="l" defTabSz="1219170" rtl="0" eaLnBrk="1" latinLnBrk="0" hangingPunct="1">
              <a:defRPr sz="3200" kern="1200">
                <a:solidFill>
                  <a:schemeClr val="tx1"/>
                </a:solidFill>
                <a:latin typeface="Arial" charset="0"/>
                <a:ea typeface="ヒラギノ角ゴ Pro W3" charset="-128"/>
                <a:cs typeface="+mn-cs"/>
              </a:defRPr>
            </a:lvl8pPr>
            <a:lvl9pPr marL="4876678" algn="l" defTabSz="1219170" rtl="0" eaLnBrk="1" latinLnBrk="0" hangingPunct="1">
              <a:defRPr sz="3200" kern="1200">
                <a:solidFill>
                  <a:schemeClr val="tx1"/>
                </a:solidFill>
                <a:latin typeface="Arial" charset="0"/>
                <a:ea typeface="ヒラギノ角ゴ Pro W3" charset="-128"/>
                <a:cs typeface="+mn-cs"/>
              </a:defRPr>
            </a:lvl9pPr>
          </a:lstStyle>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endParaRPr lang="en-US" sz="1867" dirty="0">
              <a:latin typeface="Arial"/>
              <a:ea typeface="ヒラギノ角ゴ Pro W3"/>
              <a:cs typeface="Arial"/>
            </a:endParaRPr>
          </a:p>
          <a:p>
            <a:pPr marL="0" indent="0">
              <a:buNone/>
            </a:pPr>
            <a:r>
              <a:rPr lang="en-US" sz="1867" dirty="0">
                <a:latin typeface="Arial"/>
                <a:ea typeface="ヒラギノ角ゴ Pro W3"/>
                <a:cs typeface="Arial"/>
              </a:rPr>
              <a:t>The College Library Support Team </a:t>
            </a:r>
            <a:endParaRPr lang="en-US" sz="1867" dirty="0">
              <a:latin typeface="Arial"/>
              <a:cs typeface="Arial"/>
            </a:endParaRPr>
          </a:p>
          <a:p>
            <a:pPr marL="0" indent="0">
              <a:buNone/>
            </a:pPr>
            <a:r>
              <a:rPr lang="en-US" sz="1867" dirty="0">
                <a:latin typeface="Arial"/>
                <a:ea typeface="+mn-lt"/>
                <a:cs typeface="+mn-lt"/>
                <a:hlinkClick r:id="rId9"/>
              </a:rPr>
              <a:t>https://www.gla.ac.uk/myglasgow/library/help/collegesupport/</a:t>
            </a:r>
            <a:r>
              <a:rPr lang="en-US" sz="1867" dirty="0">
                <a:latin typeface="Arial"/>
                <a:ea typeface="+mn-lt"/>
                <a:cs typeface="+mn-lt"/>
              </a:rPr>
              <a:t> can help you to get started finding information and using library resources.  </a:t>
            </a:r>
            <a:endParaRPr lang="en-US" sz="1867" dirty="0">
              <a:latin typeface="Arial"/>
              <a:cs typeface="Arial"/>
            </a:endParaRPr>
          </a:p>
          <a:p>
            <a:pPr marL="0" indent="0">
              <a:buNone/>
            </a:pPr>
            <a:r>
              <a:rPr lang="en-US" sz="1867" dirty="0">
                <a:latin typeface="Arial"/>
                <a:ea typeface="+mn-lt"/>
                <a:cs typeface="+mn-lt"/>
              </a:rPr>
              <a:t>Email them for some help or to book an appointment.  </a:t>
            </a:r>
          </a:p>
          <a:p>
            <a:pPr marL="0" indent="0">
              <a:buNone/>
            </a:pPr>
            <a:endParaRPr lang="en-US" sz="1867" dirty="0">
              <a:latin typeface="Arial"/>
              <a:ea typeface="+mn-lt"/>
              <a:cs typeface="+mn-lt"/>
            </a:endParaRPr>
          </a:p>
          <a:p>
            <a:pPr marL="0" indent="0">
              <a:buNone/>
            </a:pPr>
            <a:r>
              <a:rPr lang="en-US" sz="1867" dirty="0">
                <a:latin typeface="Arial"/>
                <a:ea typeface="+mn-lt"/>
                <a:cs typeface="+mn-lt"/>
              </a:rPr>
              <a:t>Or use the generic help address </a:t>
            </a:r>
            <a:r>
              <a:rPr lang="en-US" sz="1867" dirty="0">
                <a:latin typeface="Arial"/>
                <a:ea typeface="+mn-lt"/>
                <a:cs typeface="+mn-lt"/>
                <a:hlinkClick r:id="rId10"/>
              </a:rPr>
              <a:t>library@glasgow.ac.uk</a:t>
            </a:r>
            <a:r>
              <a:rPr lang="en-US" sz="1867"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7372992" y="2502542"/>
            <a:ext cx="2780017" cy="2780017"/>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1800" b="0" dirty="0">
                <a:solidFill>
                  <a:schemeClr val="bg1"/>
                </a:solidFill>
              </a:rPr>
              <a:t>This presentation is created by Lynn Allardyce Irvine under </a:t>
            </a:r>
            <a:r>
              <a:rPr lang="en-US" sz="1800" b="0" dirty="0" err="1">
                <a:solidFill>
                  <a:schemeClr val="bg1"/>
                </a:solidFill>
              </a:rPr>
              <a:t>licence</a:t>
            </a:r>
            <a:r>
              <a:rPr lang="en-US" sz="1800" b="0" dirty="0">
                <a:solidFill>
                  <a:schemeClr val="bg1"/>
                </a:solidFill>
              </a:rPr>
              <a:t> -  </a:t>
            </a:r>
            <a:br>
              <a:rPr lang="en-US" sz="1800" b="0" dirty="0">
                <a:solidFill>
                  <a:schemeClr val="bg1"/>
                </a:solidFill>
              </a:rPr>
            </a:br>
            <a:r>
              <a:rPr lang="en-US" sz="1800" b="0" dirty="0">
                <a:solidFill>
                  <a:schemeClr val="bg1"/>
                </a:solidFill>
              </a:rPr>
              <a:t>CC BY-NC-SA 4.0  Attribution-</a:t>
            </a:r>
            <a:r>
              <a:rPr lang="en-US" sz="1800" b="0" dirty="0" err="1">
                <a:solidFill>
                  <a:schemeClr val="bg1"/>
                </a:solidFill>
              </a:rPr>
              <a:t>NonCommercial</a:t>
            </a:r>
            <a:r>
              <a:rPr lang="en-US" sz="1800" b="0" dirty="0">
                <a:solidFill>
                  <a:schemeClr val="bg1"/>
                </a:solidFill>
              </a:rPr>
              <a:t>-</a:t>
            </a:r>
            <a:r>
              <a:rPr lang="en-US" sz="1800" b="0" dirty="0" err="1">
                <a:solidFill>
                  <a:schemeClr val="bg1"/>
                </a:solidFill>
              </a:rPr>
              <a:t>ShareAlike</a:t>
            </a:r>
            <a:r>
              <a:rPr lang="en-US" sz="1800" b="0" dirty="0">
                <a:solidFill>
                  <a:schemeClr val="bg1"/>
                </a:solidFill>
              </a:rPr>
              <a:t> 4.0 International</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E18FF-A7DA-4B3F-8AFA-1317A3CD227D}"/>
              </a:ext>
            </a:extLst>
          </p:cNvPr>
          <p:cNvSpPr>
            <a:spLocks noGrp="1"/>
          </p:cNvSpPr>
          <p:nvPr>
            <p:ph type="title"/>
          </p:nvPr>
        </p:nvSpPr>
        <p:spPr/>
        <p:txBody>
          <a:bodyPr/>
          <a:lstStyle/>
          <a:p>
            <a:r>
              <a:rPr lang="en-GB" dirty="0"/>
              <a:t>Ethical considerations</a:t>
            </a:r>
          </a:p>
        </p:txBody>
      </p:sp>
      <p:sp>
        <p:nvSpPr>
          <p:cNvPr id="4" name="Content Placeholder 3">
            <a:extLst>
              <a:ext uri="{FF2B5EF4-FFF2-40B4-BE49-F238E27FC236}">
                <a16:creationId xmlns:a16="http://schemas.microsoft.com/office/drawing/2014/main" id="{B799509B-427D-46F3-9058-881B16E3E083}"/>
              </a:ext>
            </a:extLst>
          </p:cNvPr>
          <p:cNvSpPr>
            <a:spLocks noGrp="1"/>
          </p:cNvSpPr>
          <p:nvPr>
            <p:ph sz="quarter" idx="13"/>
          </p:nvPr>
        </p:nvSpPr>
        <p:spPr/>
        <p:txBody>
          <a:bodyPr>
            <a:noAutofit/>
          </a:bodyPr>
          <a:lstStyle/>
          <a:p>
            <a:endParaRPr lang="en-US" sz="2000" dirty="0">
              <a:ea typeface="+mj-ea"/>
            </a:endParaRPr>
          </a:p>
          <a:p>
            <a:endParaRPr lang="en-US" sz="2000" dirty="0">
              <a:ea typeface="+mj-ea"/>
            </a:endParaRPr>
          </a:p>
          <a:p>
            <a:pPr marL="0" indent="0">
              <a:buNone/>
            </a:pPr>
            <a:r>
              <a:rPr lang="en-US" sz="2000" dirty="0">
                <a:ea typeface="+mj-ea"/>
              </a:rPr>
              <a:t>There are important ethical considerations in all data collection and use.    </a:t>
            </a:r>
          </a:p>
          <a:p>
            <a:r>
              <a:rPr lang="en-US" sz="2000" dirty="0">
                <a:ea typeface="+mj-ea"/>
              </a:rPr>
              <a:t>Data repositories often host open data as well as safeguarded or sensitive data which may only be available on request and after ethical approval.  Information on what data is open and what is restricted is usually very clear and guidelines are provided.  This guide refers students to data sources that are available to use for assignments and dissertations and which may require minimum registration.  </a:t>
            </a:r>
          </a:p>
          <a:p>
            <a:r>
              <a:rPr lang="en-US" sz="2000" dirty="0">
                <a:ea typeface="+mj-ea"/>
              </a:rPr>
              <a:t>Registration and agreeing to the access conditions are part of your ethical responsibility in secondary analysis. </a:t>
            </a:r>
          </a:p>
          <a:p>
            <a:r>
              <a:rPr lang="en-US" sz="2000" dirty="0">
                <a:ea typeface="+mj-ea"/>
              </a:rPr>
              <a:t>Conditions may include what to do with any data you have downloaded for your project (data destruction)</a:t>
            </a:r>
          </a:p>
          <a:p>
            <a:r>
              <a:rPr lang="en-GB" sz="2000" dirty="0">
                <a:ea typeface="+mj-ea"/>
              </a:rPr>
              <a:t>Cite the data you use </a:t>
            </a:r>
          </a:p>
        </p:txBody>
      </p:sp>
    </p:spTree>
    <p:extLst>
      <p:ext uri="{BB962C8B-B14F-4D97-AF65-F5344CB8AC3E}">
        <p14:creationId xmlns:p14="http://schemas.microsoft.com/office/powerpoint/2010/main" val="312305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F4CE-47C2-4F5D-8B43-F461176F553F}"/>
              </a:ext>
            </a:extLst>
          </p:cNvPr>
          <p:cNvSpPr>
            <a:spLocks noGrp="1"/>
          </p:cNvSpPr>
          <p:nvPr>
            <p:ph type="title"/>
          </p:nvPr>
        </p:nvSpPr>
        <p:spPr/>
        <p:txBody>
          <a:bodyPr/>
          <a:lstStyle/>
          <a:p>
            <a:r>
              <a:rPr lang="en-GB" dirty="0"/>
              <a:t>Citing data and following guidance from the College of Social Sciences</a:t>
            </a:r>
          </a:p>
        </p:txBody>
      </p:sp>
      <p:sp>
        <p:nvSpPr>
          <p:cNvPr id="3" name="Content Placeholder 2">
            <a:extLst>
              <a:ext uri="{FF2B5EF4-FFF2-40B4-BE49-F238E27FC236}">
                <a16:creationId xmlns:a16="http://schemas.microsoft.com/office/drawing/2014/main" id="{268A3179-1D84-423D-A1DB-59AB223F8456}"/>
              </a:ext>
            </a:extLst>
          </p:cNvPr>
          <p:cNvSpPr>
            <a:spLocks noGrp="1"/>
          </p:cNvSpPr>
          <p:nvPr>
            <p:ph sz="quarter" idx="13"/>
          </p:nvPr>
        </p:nvSpPr>
        <p:spPr/>
        <p:txBody>
          <a:bodyPr>
            <a:noAutofit/>
          </a:bodyPr>
          <a:lstStyle/>
          <a:p>
            <a:pPr marL="285750" indent="-285750">
              <a:buFont typeface="Arial"/>
              <a:buChar char="•"/>
            </a:pPr>
            <a:endParaRPr lang="en-US" sz="2000" dirty="0"/>
          </a:p>
          <a:p>
            <a:pPr marL="285750" indent="-285750">
              <a:buFont typeface="Arial"/>
              <a:buChar char="•"/>
            </a:pPr>
            <a:r>
              <a:rPr lang="en-US" sz="2000" dirty="0"/>
              <a:t>Data is a source of information, and you must cite it as you would any other source. </a:t>
            </a:r>
          </a:p>
          <a:p>
            <a:pPr marL="285750" indent="-285750">
              <a:buFont typeface="Arial"/>
              <a:buChar char="•"/>
            </a:pPr>
            <a:r>
              <a:rPr lang="en-US" sz="2000" dirty="0"/>
              <a:t>Data repositories will provide citation guidance for their datasets. See the UK </a:t>
            </a:r>
            <a:r>
              <a:rPr lang="en-US" sz="2000" dirty="0">
                <a:hlinkClick r:id="rId2"/>
              </a:rPr>
              <a:t>Data Service pages </a:t>
            </a:r>
            <a:r>
              <a:rPr lang="en-US" sz="2000" dirty="0"/>
              <a:t>for information.</a:t>
            </a:r>
            <a:endParaRPr lang="en-US" sz="2000" dirty="0">
              <a:cs typeface="Calibri"/>
            </a:endParaRPr>
          </a:p>
          <a:p>
            <a:pPr marL="0" indent="0">
              <a:buNone/>
            </a:pPr>
            <a:endParaRPr lang="en-US" sz="2000" dirty="0"/>
          </a:p>
          <a:p>
            <a:pPr marL="0" indent="0">
              <a:buNone/>
            </a:pPr>
            <a:r>
              <a:rPr lang="en-US" sz="2000" dirty="0"/>
              <a:t>For your research project, you must follow the guidance of your school or the College of Social Sciences. </a:t>
            </a:r>
          </a:p>
          <a:p>
            <a:pPr marL="0" indent="0">
              <a:buNone/>
            </a:pPr>
            <a:endParaRPr lang="en-US" sz="2000" dirty="0"/>
          </a:p>
          <a:p>
            <a:pPr marL="0" indent="0">
              <a:buNone/>
            </a:pPr>
            <a:r>
              <a:rPr lang="en-US" sz="2000" dirty="0"/>
              <a:t>The College has created webpage guides on research ethics which you may want to refer to:</a:t>
            </a:r>
            <a:endParaRPr lang="en-US" sz="2000" dirty="0">
              <a:cs typeface="Calibri"/>
            </a:endParaRPr>
          </a:p>
          <a:p>
            <a:pPr marL="0" indent="0">
              <a:buNone/>
            </a:pPr>
            <a:r>
              <a:rPr lang="en-US" sz="2000" dirty="0">
                <a:ea typeface="+mn-lt"/>
                <a:cs typeface="+mn-lt"/>
                <a:hlinkClick r:id="rId3"/>
              </a:rPr>
              <a:t>https://www.gla.ac.uk/colleges/socialsciences/students/ethics/</a:t>
            </a:r>
            <a:r>
              <a:rPr lang="en-US" sz="2000" dirty="0">
                <a:ea typeface="+mn-lt"/>
                <a:cs typeface="+mn-lt"/>
              </a:rPr>
              <a:t> </a:t>
            </a:r>
          </a:p>
          <a:p>
            <a:endParaRPr lang="en-GB" dirty="0"/>
          </a:p>
        </p:txBody>
      </p:sp>
    </p:spTree>
    <p:extLst>
      <p:ext uri="{BB962C8B-B14F-4D97-AF65-F5344CB8AC3E}">
        <p14:creationId xmlns:p14="http://schemas.microsoft.com/office/powerpoint/2010/main" val="35077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DC3C-97B4-5079-8AF4-F4A7A6A467C9}"/>
              </a:ext>
            </a:extLst>
          </p:cNvPr>
          <p:cNvSpPr>
            <a:spLocks noGrp="1"/>
          </p:cNvSpPr>
          <p:nvPr>
            <p:ph type="title"/>
          </p:nvPr>
        </p:nvSpPr>
        <p:spPr/>
        <p:txBody>
          <a:bodyPr>
            <a:normAutofit/>
          </a:bodyPr>
          <a:lstStyle/>
          <a:p>
            <a:r>
              <a:rPr lang="en-GB" sz="2400" dirty="0"/>
              <a:t>Key sources of open data</a:t>
            </a:r>
          </a:p>
        </p:txBody>
      </p:sp>
      <p:sp>
        <p:nvSpPr>
          <p:cNvPr id="4" name="Text Placeholder 3">
            <a:extLst>
              <a:ext uri="{FF2B5EF4-FFF2-40B4-BE49-F238E27FC236}">
                <a16:creationId xmlns:a16="http://schemas.microsoft.com/office/drawing/2014/main" id="{F1A87AD8-9B67-145E-2C44-9F26C11CD7A7}"/>
              </a:ext>
            </a:extLst>
          </p:cNvPr>
          <p:cNvSpPr>
            <a:spLocks noGrp="1"/>
          </p:cNvSpPr>
          <p:nvPr>
            <p:ph type="body" sz="half" idx="2"/>
          </p:nvPr>
        </p:nvSpPr>
        <p:spPr>
          <a:xfrm>
            <a:off x="625152" y="3097764"/>
            <a:ext cx="4146874" cy="2771224"/>
          </a:xfrm>
        </p:spPr>
        <p:txBody>
          <a:bodyPr>
            <a:noAutofit/>
          </a:bodyPr>
          <a:lstStyle/>
          <a:p>
            <a:pPr marL="285750" indent="-285750">
              <a:buFont typeface="Arial" panose="020B0604020202020204" pitchFamily="34" charset="0"/>
              <a:buChar char="•"/>
            </a:pPr>
            <a:r>
              <a:rPr lang="en-GB" sz="1400" dirty="0"/>
              <a:t>Major qualitative and quantitative datasets(longitudinal surveys, census data etc.)</a:t>
            </a:r>
          </a:p>
          <a:p>
            <a:pPr marL="285750" indent="-285750">
              <a:buFont typeface="Arial" panose="020B0604020202020204" pitchFamily="34" charset="0"/>
              <a:buChar char="•"/>
            </a:pPr>
            <a:r>
              <a:rPr lang="en-GB" sz="1400" dirty="0"/>
              <a:t>Country data – demographics, trade, economic development, education, industry, SDGs, health</a:t>
            </a:r>
          </a:p>
          <a:p>
            <a:pPr marL="285750" indent="-285750">
              <a:buFont typeface="Arial" panose="020B0604020202020204" pitchFamily="34" charset="0"/>
              <a:buChar char="•"/>
            </a:pPr>
            <a:r>
              <a:rPr lang="en-GB" sz="1400" dirty="0"/>
              <a:t>Business data – macroeconomic and financial market data; company information</a:t>
            </a:r>
          </a:p>
          <a:p>
            <a:pPr marL="285750" indent="-285750">
              <a:buFont typeface="Arial" panose="020B0604020202020204" pitchFamily="34" charset="0"/>
              <a:buChar char="•"/>
            </a:pPr>
            <a:r>
              <a:rPr lang="en-GB" sz="1400" dirty="0"/>
              <a:t>Social surveys – attitudes, well-being, justice, inequality, citizen engagement</a:t>
            </a:r>
          </a:p>
          <a:p>
            <a:r>
              <a:rPr lang="en-US" sz="900" b="0" i="0" dirty="0">
                <a:solidFill>
                  <a:srgbClr val="191B26"/>
                </a:solidFill>
                <a:effectLst/>
                <a:latin typeface="Open Sans" panose="020B0606030504020204" pitchFamily="34" charset="0"/>
              </a:rPr>
              <a:t>Image by </a:t>
            </a:r>
            <a:r>
              <a:rPr lang="en-US" sz="900" b="0" i="0" u="sng" dirty="0" err="1">
                <a:solidFill>
                  <a:srgbClr val="191B26"/>
                </a:solidFill>
                <a:effectLst/>
                <a:latin typeface="Open Sans" panose="020B0606030504020204" pitchFamily="34" charset="0"/>
                <a:hlinkClick r:id="rId2"/>
              </a:rPr>
              <a:t>Chaitawat</a:t>
            </a:r>
            <a:r>
              <a:rPr lang="en-US" sz="900" b="0" i="0" u="sng" dirty="0">
                <a:solidFill>
                  <a:srgbClr val="191B26"/>
                </a:solidFill>
                <a:effectLst/>
                <a:latin typeface="Open Sans" panose="020B0606030504020204" pitchFamily="34" charset="0"/>
                <a:hlinkClick r:id="rId2"/>
              </a:rPr>
              <a:t> </a:t>
            </a:r>
            <a:r>
              <a:rPr lang="en-US" sz="900" b="0" i="0" u="sng" dirty="0" err="1">
                <a:solidFill>
                  <a:srgbClr val="191B26"/>
                </a:solidFill>
                <a:effectLst/>
                <a:latin typeface="Open Sans" panose="020B0606030504020204" pitchFamily="34" charset="0"/>
                <a:hlinkClick r:id="rId2"/>
              </a:rPr>
              <a:t>Pawapoowadon</a:t>
            </a:r>
            <a:r>
              <a:rPr lang="en-US" sz="900" b="0" i="0" dirty="0">
                <a:solidFill>
                  <a:srgbClr val="191B26"/>
                </a:solidFill>
                <a:effectLst/>
                <a:latin typeface="Open Sans" panose="020B0606030504020204" pitchFamily="34" charset="0"/>
              </a:rPr>
              <a:t> from </a:t>
            </a:r>
            <a:r>
              <a:rPr lang="en-US" sz="900" b="0" i="0" u="sng" dirty="0" err="1">
                <a:solidFill>
                  <a:srgbClr val="191B26"/>
                </a:solidFill>
                <a:effectLst/>
                <a:latin typeface="Open Sans" panose="020B0606030504020204" pitchFamily="34" charset="0"/>
                <a:hlinkClick r:id="rId3"/>
              </a:rPr>
              <a:t>Pixabay</a:t>
            </a:r>
            <a:endParaRPr lang="en-GB" sz="105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pic>
        <p:nvPicPr>
          <p:cNvPr id="6" name="Content Placeholder 5" descr="A close-up of a blue light&#10;&#10;Description automatically generated">
            <a:extLst>
              <a:ext uri="{FF2B5EF4-FFF2-40B4-BE49-F238E27FC236}">
                <a16:creationId xmlns:a16="http://schemas.microsoft.com/office/drawing/2014/main" id="{497EA943-2E27-DE6C-7CA9-BBEE9C5793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83188" y="1367641"/>
            <a:ext cx="6172200" cy="4113192"/>
          </a:xfrm>
        </p:spPr>
      </p:pic>
    </p:spTree>
    <p:extLst>
      <p:ext uri="{BB962C8B-B14F-4D97-AF65-F5344CB8AC3E}">
        <p14:creationId xmlns:p14="http://schemas.microsoft.com/office/powerpoint/2010/main" val="66855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UK Data Service</a:t>
            </a:r>
          </a:p>
        </p:txBody>
      </p:sp>
      <p:pic>
        <p:nvPicPr>
          <p:cNvPr id="6" name="Picture Placeholder 5" descr="A photo of a star cluster from NASA. Used to represent data.">
            <a:extLst>
              <a:ext uri="{FF2B5EF4-FFF2-40B4-BE49-F238E27FC236}">
                <a16:creationId xmlns:a16="http://schemas.microsoft.com/office/drawing/2014/main" id="{A53A624D-FCDA-4273-A5BB-85832DA73C0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893" r="21893"/>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pPr marL="0" indent="0">
              <a:buNone/>
            </a:pPr>
            <a:r>
              <a:rPr lang="en-US" sz="1800" dirty="0"/>
              <a:t>The principal source of open social research data is the </a:t>
            </a:r>
            <a:r>
              <a:rPr lang="en-US" sz="1800" dirty="0">
                <a:hlinkClick r:id="rId4"/>
              </a:rPr>
              <a:t>UK Data Service</a:t>
            </a:r>
            <a:r>
              <a:rPr lang="en-US" sz="1800" dirty="0"/>
              <a:t>. The data is provided to support research in the UK and includes large quantitative and qualitative datasets.</a:t>
            </a:r>
          </a:p>
          <a:p>
            <a:r>
              <a:rPr lang="en-US" sz="1800" dirty="0"/>
              <a:t>Some of the data is fully open – requiring no authentication or registration. However, as a University of Glasgow student, you can </a:t>
            </a:r>
            <a:r>
              <a:rPr lang="en-US" sz="1800" dirty="0">
                <a:hlinkClick r:id="rId5"/>
              </a:rPr>
              <a:t>login with your GUID </a:t>
            </a:r>
            <a:r>
              <a:rPr lang="en-US" sz="1800" dirty="0"/>
              <a:t>and </a:t>
            </a:r>
            <a:r>
              <a:rPr lang="en-US" sz="1800" dirty="0">
                <a:hlinkClick r:id="rId6"/>
              </a:rPr>
              <a:t>register</a:t>
            </a:r>
            <a:r>
              <a:rPr lang="en-US" sz="1800" dirty="0"/>
              <a:t> to download any non-commercial data (i.e. data for study or dissertations). Registration is quick, easy and free. </a:t>
            </a:r>
          </a:p>
          <a:p>
            <a:r>
              <a:rPr lang="en-US" sz="1800" dirty="0"/>
              <a:t>There are </a:t>
            </a:r>
            <a:r>
              <a:rPr lang="en-US" sz="1800" dirty="0">
                <a:hlinkClick r:id="rId7"/>
              </a:rPr>
              <a:t>three levels of data in the service </a:t>
            </a:r>
            <a:r>
              <a:rPr lang="en-US" sz="1800" dirty="0"/>
              <a:t>– open data, safeguarded data and controlled data.  As a Masters or undergraduate student, you are advised to use open and </a:t>
            </a:r>
            <a:r>
              <a:rPr lang="en-US" sz="1800" dirty="0">
                <a:hlinkClick r:id="rId8"/>
              </a:rPr>
              <a:t>safeguarded data </a:t>
            </a:r>
            <a:r>
              <a:rPr lang="en-US" sz="1800" dirty="0"/>
              <a:t>only.   Information on </a:t>
            </a:r>
            <a:r>
              <a:rPr lang="en-US" sz="1800" dirty="0">
                <a:hlinkClick r:id="rId9"/>
              </a:rPr>
              <a:t>how to download and order data</a:t>
            </a:r>
            <a:r>
              <a:rPr lang="en-US" sz="1800" dirty="0"/>
              <a:t>.</a:t>
            </a:r>
          </a:p>
          <a:p>
            <a:r>
              <a:rPr lang="en-US" sz="1800" dirty="0"/>
              <a:t>You can also </a:t>
            </a:r>
            <a:r>
              <a:rPr lang="en-US" sz="1800" dirty="0">
                <a:hlinkClick r:id="rId10"/>
              </a:rPr>
              <a:t>browse collections </a:t>
            </a:r>
            <a:r>
              <a:rPr lang="en-US" sz="1800" dirty="0"/>
              <a:t>by theme (crime, economics, </a:t>
            </a:r>
            <a:r>
              <a:rPr lang="en-US" sz="1800" dirty="0" err="1"/>
              <a:t>labour</a:t>
            </a:r>
            <a:r>
              <a:rPr lang="en-US" sz="1800" dirty="0"/>
              <a:t>, politics, poverty </a:t>
            </a:r>
            <a:r>
              <a:rPr lang="en-US" sz="1800" i="1" dirty="0"/>
              <a:t>etc.) </a:t>
            </a:r>
            <a:r>
              <a:rPr lang="en-US" sz="1800" dirty="0"/>
              <a:t>or by data type (surveys, longitudinal studies, </a:t>
            </a:r>
            <a:r>
              <a:rPr lang="en-US" sz="1800" dirty="0" err="1"/>
              <a:t>interbational</a:t>
            </a:r>
            <a:r>
              <a:rPr lang="en-US" sz="1800" dirty="0"/>
              <a:t> microdata, qualitative/mixed methods </a:t>
            </a:r>
            <a:r>
              <a:rPr lang="en-US" sz="1800" i="1" dirty="0"/>
              <a:t>etc.)</a:t>
            </a:r>
          </a:p>
          <a:p>
            <a:endParaRPr lang="en-US" sz="1800" i="1" dirty="0">
              <a:solidFill>
                <a:schemeClr val="tx1"/>
              </a:solidFill>
            </a:endParaRPr>
          </a:p>
          <a:p>
            <a:pPr marL="0" indent="0">
              <a:buNone/>
            </a:pPr>
            <a:r>
              <a:rPr lang="en-GB" sz="1400" dirty="0"/>
              <a:t>Photo by </a:t>
            </a:r>
            <a:r>
              <a:rPr lang="en-GB" sz="1400" dirty="0">
                <a:hlinkClick r:id="rId11"/>
              </a:rPr>
              <a:t>NASA</a:t>
            </a:r>
            <a:r>
              <a:rPr lang="en-GB" sz="1400" dirty="0"/>
              <a:t> on </a:t>
            </a:r>
            <a:r>
              <a:rPr lang="en-GB" sz="1400" dirty="0" err="1">
                <a:hlinkClick r:id="rId11"/>
              </a:rPr>
              <a:t>Unsplash</a:t>
            </a:r>
            <a:endParaRPr lang="en-US" sz="1400" i="1" dirty="0">
              <a:solidFill>
                <a:schemeClr val="tx1"/>
              </a:solidFill>
            </a:endParaRPr>
          </a:p>
        </p:txBody>
      </p:sp>
    </p:spTree>
    <p:extLst>
      <p:ext uri="{BB962C8B-B14F-4D97-AF65-F5344CB8AC3E}">
        <p14:creationId xmlns:p14="http://schemas.microsoft.com/office/powerpoint/2010/main" val="259918527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15" ma:contentTypeDescription="Create a new document." ma:contentTypeScope="" ma:versionID="5cc310dcd6cb5e56b1ee849f345523dd">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e8fc8654e0dcfca5645591b65f83b2b4"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2A5321-3DC3-4FED-8249-E4117BD0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B0EA8-667D-4D62-ADA0-ACED201B018D}">
  <ds:schemaRefs>
    <ds:schemaRef ds:uri="http://schemas.microsoft.com/sharepoint/v3/contenttype/forms"/>
  </ds:schemaRefs>
</ds:datastoreItem>
</file>

<file path=customXml/itemProps3.xml><?xml version="1.0" encoding="utf-8"?>
<ds:datastoreItem xmlns:ds="http://schemas.openxmlformats.org/officeDocument/2006/customXml" ds:itemID="{F9BF6AE0-770D-4464-AD49-DAB08584BF03}">
  <ds:schemaRefs>
    <ds:schemaRef ds:uri="http://purl.org/dc/terms/"/>
    <ds:schemaRef ds:uri="952b0d04-4a72-4015-9ca8-051a4bab2271"/>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c6465bc-b40e-4121-b147-d06fe922f1f9"/>
    <ds:schemaRef ds:uri="http://schemas.microsoft.com/sharepoint/v3"/>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2838</TotalTime>
  <Words>4006</Words>
  <Application>Microsoft Office PowerPoint</Application>
  <PresentationFormat>Widescreen</PresentationFormat>
  <Paragraphs>337</Paragraphs>
  <Slides>51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charter</vt:lpstr>
      <vt:lpstr>Arial</vt:lpstr>
      <vt:lpstr>Calibri</vt:lpstr>
      <vt:lpstr>Open Sans</vt:lpstr>
      <vt:lpstr>Segoe UI</vt:lpstr>
      <vt:lpstr>Office Theme</vt:lpstr>
      <vt:lpstr>Sources of secondary data for Social Sciences and guides to secondary data analysis</vt:lpstr>
      <vt:lpstr>Secondary data sources and analysis</vt:lpstr>
      <vt:lpstr>What is secondary data?</vt:lpstr>
      <vt:lpstr>SAGE Research Methods – information on using data</vt:lpstr>
      <vt:lpstr>SAGE Research Methods - datasets</vt:lpstr>
      <vt:lpstr>Ethical considerations</vt:lpstr>
      <vt:lpstr>Citing data and following guidance from the College of Social Sciences</vt:lpstr>
      <vt:lpstr>Key sources of open data</vt:lpstr>
      <vt:lpstr>UK Data Service</vt:lpstr>
      <vt:lpstr>Using data - UK Data Service guidance for student dissertations and research</vt:lpstr>
      <vt:lpstr>UK Data Service – other providers </vt:lpstr>
      <vt:lpstr>Office for National Statistics (ONS)</vt:lpstr>
      <vt:lpstr>Scottish government statistics and research</vt:lpstr>
      <vt:lpstr>Historical data UK</vt:lpstr>
      <vt:lpstr>UN Data</vt:lpstr>
      <vt:lpstr>European Social Survey </vt:lpstr>
      <vt:lpstr>European Social Survey </vt:lpstr>
      <vt:lpstr>International Social Survey Programme</vt:lpstr>
      <vt:lpstr>EUROSTAT</vt:lpstr>
      <vt:lpstr>WHO data platform</vt:lpstr>
      <vt:lpstr>World Bank open data</vt:lpstr>
      <vt:lpstr>Sources of data – key open data – Urban Big Data Centre (UBDC)</vt:lpstr>
      <vt:lpstr>consumer research data centre (CRDC)</vt:lpstr>
      <vt:lpstr>Subscription databases – ICPSR </vt:lpstr>
      <vt:lpstr>Subscription databases – OECD iLibrary and OECD Statistics portal</vt:lpstr>
      <vt:lpstr>Subscription databases – Consumer, industry and markets data - Statista</vt:lpstr>
      <vt:lpstr>Subscription databases – consumer and market information – Mintel Academic</vt:lpstr>
      <vt:lpstr>Mintel Academic – example of a report (Specialist Food and Drink Retailers UK March 2021)</vt:lpstr>
      <vt:lpstr>Marketline Advantage</vt:lpstr>
      <vt:lpstr>Marketline Advantage – Industry sector analysis  e.g. Sectors&gt;Consumer Goods&gt;Alcoholic Beverages&gt;Beer and Cider</vt:lpstr>
      <vt:lpstr>Marketline Advantage – Industry analysis - detail</vt:lpstr>
      <vt:lpstr>Marketline Advantage – Influencers in the beverages market</vt:lpstr>
      <vt:lpstr>Marketline Advantage – company data</vt:lpstr>
      <vt:lpstr>Marketline Advantage – theme reports</vt:lpstr>
      <vt:lpstr>Passport (Euromonitor) – Business Dynamics</vt:lpstr>
      <vt:lpstr>Country reports (Passport Euromonitor)</vt:lpstr>
      <vt:lpstr>Expert analysis on Business Dynamics (Passport Euromonitor)</vt:lpstr>
      <vt:lpstr>Passport (Euromonitor) – industry overviews and forecasts</vt:lpstr>
      <vt:lpstr>Passport - Example of an industry research report </vt:lpstr>
      <vt:lpstr>Passport – consumer data</vt:lpstr>
      <vt:lpstr>FAME (UK) and Amadeus (Europe)</vt:lpstr>
      <vt:lpstr>FAME (UK) – company report for Brewdog PLC</vt:lpstr>
      <vt:lpstr>FAME (UK) – peer comparison</vt:lpstr>
      <vt:lpstr>Subscription databases – Refinitiv Datastream and Eikon</vt:lpstr>
      <vt:lpstr>FT.com</vt:lpstr>
      <vt:lpstr>Sources of data – datasets in repositories</vt:lpstr>
      <vt:lpstr>Sources of data – datasets from published literature – open access and systematic reviews</vt:lpstr>
      <vt:lpstr>Some general advice</vt:lpstr>
      <vt:lpstr>Working with statistics and data</vt:lpstr>
      <vt:lpstr>Further help and support</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48</cp:revision>
  <dcterms:created xsi:type="dcterms:W3CDTF">2021-01-06T14:22:07Z</dcterms:created>
  <dcterms:modified xsi:type="dcterms:W3CDTF">2024-05-03T11:49:53Z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