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480" r:id="rId3"/>
    <p:sldId id="487" r:id="rId4"/>
    <p:sldId id="498" r:id="rId5"/>
    <p:sldId id="497" r:id="rId6"/>
    <p:sldId id="488" r:id="rId7"/>
    <p:sldId id="496" r:id="rId8"/>
    <p:sldId id="491" r:id="rId9"/>
    <p:sldId id="489" r:id="rId10"/>
    <p:sldId id="495" r:id="rId11"/>
    <p:sldId id="494" r:id="rId12"/>
    <p:sldId id="492" r:id="rId13"/>
    <p:sldId id="499"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5FD32-6D3E-4425-B9C3-D77ED82E67E7}" v="575" dt="2024-09-24T10:01:57.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6327"/>
  </p:normalViewPr>
  <p:slideViewPr>
    <p:cSldViewPr snapToGrid="0">
      <p:cViewPr varScale="1">
        <p:scale>
          <a:sx n="84" d="100"/>
          <a:sy n="84" d="100"/>
        </p:scale>
        <p:origin x="60" y="558"/>
      </p:cViewPr>
      <p:guideLst/>
    </p:cSldViewPr>
  </p:slideViewPr>
  <p:outlineViewPr>
    <p:cViewPr>
      <p:scale>
        <a:sx n="30" d="100"/>
        <a:sy n="30"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396419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7</a:t>
            </a:fld>
            <a:endParaRPr lang="en-US"/>
          </a:p>
        </p:txBody>
      </p:sp>
    </p:spTree>
    <p:extLst>
      <p:ext uri="{BB962C8B-B14F-4D97-AF65-F5344CB8AC3E}">
        <p14:creationId xmlns:p14="http://schemas.microsoft.com/office/powerpoint/2010/main" val="121686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11339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14</a:t>
            </a:fld>
            <a:endParaRPr lang="en-US"/>
          </a:p>
        </p:txBody>
      </p:sp>
    </p:spTree>
    <p:extLst>
      <p:ext uri="{BB962C8B-B14F-4D97-AF65-F5344CB8AC3E}">
        <p14:creationId xmlns:p14="http://schemas.microsoft.com/office/powerpoint/2010/main" val="172749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1" y="1699336"/>
            <a:ext cx="2452283" cy="4575733"/>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2549235" y="1705343"/>
            <a:ext cx="9210963" cy="4526124"/>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73133" y="1705342"/>
            <a:ext cx="11487066" cy="4932963"/>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24/09/2024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52" r:id="rId3"/>
    <p:sldLayoutId id="2147483653" r:id="rId4"/>
    <p:sldLayoutId id="2147483649" r:id="rId5"/>
    <p:sldLayoutId id="2147483654" r:id="rId6"/>
    <p:sldLayoutId id="2147483687" r:id="rId7"/>
    <p:sldLayoutId id="2147483656" r:id="rId8"/>
    <p:sldLayoutId id="2147483684"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hyperlink" Target="https://www.gla.ac.uk/myglasgow/library/collegelibrarians/" TargetMode="External"/><Relationship Id="rId5" Type="http://schemas.openxmlformats.org/officeDocument/2006/relationships/diagramLayout" Target="../diagrams/layout1.xml"/><Relationship Id="rId10" Type="http://schemas.openxmlformats.org/officeDocument/2006/relationships/hyperlink" Target="mailto:library@glasgow.ac.uk" TargetMode="External"/><Relationship Id="rId4" Type="http://schemas.openxmlformats.org/officeDocument/2006/relationships/diagramData" Target="../diagrams/data1.xml"/><Relationship Id="rId9" Type="http://schemas.openxmlformats.org/officeDocument/2006/relationships/hyperlink" Target="https://www.gla.ac.uk/myglasgow/library/help/collegesuppor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unsplash.com/s/photos/lists?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splash.com/@herrherrmann?utm_source=unsplash&amp;utm_medium=referral&amp;utm_content=creditCopyText" TargetMode="External"/><Relationship Id="rId5" Type="http://schemas.openxmlformats.org/officeDocument/2006/relationships/hyperlink" Target="mailto:library@glasgow.ac.uk" TargetMode="External"/><Relationship Id="rId4" Type="http://schemas.openxmlformats.org/officeDocument/2006/relationships/hyperlink" Target="https://www.gla.ac.uk/myglasgow/library/help/subjec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hyperlink" Target="https://www.gla.ac.uk/myglasgow/library/" TargetMode="Externa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hyperlink" Target="https://unsplash.com/photos/close-up-photography-of-brown-wooden-card-catalog-Y3KEBQlB1Zk?utm_content=creditCopyText&amp;utm_medium=referral&amp;utm_source=unsplash" TargetMode="External"/><Relationship Id="rId4" Type="http://schemas.openxmlformats.org/officeDocument/2006/relationships/hyperlink" Target="https://unsplash.com/@erol?utm_content=creditCopyText&amp;utm_medium=referral&amp;utm_source=unsplash"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ezproxy.lib.gla.ac.uk/login?url=http://webofknowledge.com/WOS" TargetMode="External"/><Relationship Id="rId7" Type="http://schemas.openxmlformats.org/officeDocument/2006/relationships/hyperlink" Target="https://unsplash.com/photos/close-up-photography-of-brown-wooden-card-catalog-Y3KEBQlB1Zk?utm_content=creditCopyText&amp;utm_medium=referral&amp;utm_source=unsplash" TargetMode="External"/><Relationship Id="rId2" Type="http://schemas.openxmlformats.org/officeDocument/2006/relationships/hyperlink" Target="http://ezproxy.lib.gla.ac.uk/login?url=https://www.scopus.com" TargetMode="External"/><Relationship Id="rId1" Type="http://schemas.openxmlformats.org/officeDocument/2006/relationships/slideLayout" Target="../slideLayouts/slideLayout1.xml"/><Relationship Id="rId6" Type="http://schemas.openxmlformats.org/officeDocument/2006/relationships/hyperlink" Target="https://unsplash.com/@erol?utm_content=creditCopyText&amp;utm_medium=referral&amp;utm_source=unsplash" TargetMode="External"/><Relationship Id="rId5" Type="http://schemas.openxmlformats.org/officeDocument/2006/relationships/hyperlink" Target="http://ezproxy.lib.gla.ac.uk/login?url=https://search.proquest.com?accountid=14540" TargetMode="External"/><Relationship Id="rId4" Type="http://schemas.openxmlformats.org/officeDocument/2006/relationships/hyperlink" Target="http://ezproxy.lib.gla.ac.uk/login?url=http://search.ebscohost.com/login.aspx?authtype=ip,shib&amp;profile=ehos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la.ac.uk/myglasgow/library/specificsearch/databasesbysubject/"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hyperlink" Target="https://www.gla.ac.uk/myglasgow/library/specificsearch/databasesbynam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zproxy.lib.gla.ac.uk/login?url=http://search.ebscohost.com/login.aspx?authtype=ip,shib&amp;profile=ehos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ezproxy.lib.gla.ac.uk/login?url=http://webofknowledge.com/WOS" TargetMode="External"/><Relationship Id="rId5" Type="http://schemas.openxmlformats.org/officeDocument/2006/relationships/hyperlink" Target="http://ezproxy.lib.gla.ac.uk/login?url=https://www.scopus.com" TargetMode="External"/><Relationship Id="rId4" Type="http://schemas.openxmlformats.org/officeDocument/2006/relationships/hyperlink" Target="http://ezproxy.lib.gla.ac.uk/login?url=https://search.proquest.com?accountid=145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unsplash.com/s/photos/documents?utm_source=unsplash&amp;utm_medium=referral&amp;utm_content=creditCopyText" TargetMode="External"/><Relationship Id="rId4" Type="http://schemas.openxmlformats.org/officeDocument/2006/relationships/hyperlink" Target="https://unsplash.com/@sharonmccutcheon?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s://onlinelibrary.wiley.com/page/journal/17488583/homepage/productinformation.html" TargetMode="External"/><Relationship Id="rId4" Type="http://schemas.openxmlformats.org/officeDocument/2006/relationships/hyperlink" Target="https://charteredabs.org/academic-journal-guide-2021-vie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GB" dirty="0">
                <a:solidFill>
                  <a:schemeClr val="tx1"/>
                </a:solidFill>
              </a:rPr>
              <a:t>Tips for identifying relevant databases</a:t>
            </a:r>
          </a:p>
        </p:txBody>
      </p:sp>
      <p:sp>
        <p:nvSpPr>
          <p:cNvPr id="3" name="Subtitle 2"/>
          <p:cNvSpPr>
            <a:spLocks noGrp="1"/>
          </p:cNvSpPr>
          <p:nvPr>
            <p:ph type="subTitle" idx="1"/>
          </p:nvPr>
        </p:nvSpPr>
        <p:spPr/>
        <p:txBody>
          <a:bodyPr/>
          <a:lstStyle/>
          <a:p>
            <a:r>
              <a:rPr lang="en-GB" dirty="0">
                <a:solidFill>
                  <a:schemeClr val="tx1"/>
                </a:solidFill>
              </a:rPr>
              <a:t>Lynn Allardyce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normAutofit fontScale="90000"/>
          </a:bodyPr>
          <a:lstStyle/>
          <a:p>
            <a:r>
              <a:rPr lang="en-GB" dirty="0"/>
              <a:t>Publication search/browse on Business Source Premier</a:t>
            </a:r>
          </a:p>
        </p:txBody>
      </p:sp>
      <p:sp>
        <p:nvSpPr>
          <p:cNvPr id="4" name="Text Placeholder 3">
            <a:extLst>
              <a:ext uri="{FF2B5EF4-FFF2-40B4-BE49-F238E27FC236}">
                <a16:creationId xmlns:a16="http://schemas.microsoft.com/office/drawing/2014/main" id="{34A86C01-29D2-4275-93D1-9DAC36C80F6F}"/>
              </a:ext>
            </a:extLst>
          </p:cNvPr>
          <p:cNvSpPr>
            <a:spLocks noGrp="1"/>
          </p:cNvSpPr>
          <p:nvPr>
            <p:ph type="body" sz="half" idx="2"/>
          </p:nvPr>
        </p:nvSpPr>
        <p:spPr/>
        <p:txBody>
          <a:bodyPr>
            <a:noAutofit/>
          </a:bodyPr>
          <a:lstStyle/>
          <a:p>
            <a:pPr marL="0" indent="0">
              <a:buNone/>
            </a:pPr>
            <a:r>
              <a:rPr lang="en-US" sz="2000" dirty="0"/>
              <a:t>The default setting is browse alphabetically, but you can search for titles.  Information about each title shows the coverage dates and if the content is bibliographic only or available in full-text</a:t>
            </a:r>
          </a:p>
          <a:p>
            <a:pPr marL="0" indent="0">
              <a:buNone/>
            </a:pPr>
            <a:endParaRPr lang="en-US" sz="2000" dirty="0"/>
          </a:p>
          <a:p>
            <a:pPr marL="0" indent="0">
              <a:buNone/>
            </a:pPr>
            <a:endParaRPr lang="en-US" sz="1900" dirty="0"/>
          </a:p>
        </p:txBody>
      </p:sp>
      <p:pic>
        <p:nvPicPr>
          <p:cNvPr id="8" name="Content Placeholder 7" descr="A screenshot of the publications index search and browse option on the Business Source Premier database">
            <a:extLst>
              <a:ext uri="{FF2B5EF4-FFF2-40B4-BE49-F238E27FC236}">
                <a16:creationId xmlns:a16="http://schemas.microsoft.com/office/drawing/2014/main" id="{F47C029F-24FC-4426-A9E3-16E1936093C7}"/>
              </a:ext>
            </a:extLst>
          </p:cNvPr>
          <p:cNvPicPr>
            <a:picLocks noGrp="1" noChangeAspect="1"/>
          </p:cNvPicPr>
          <p:nvPr>
            <p:ph idx="1"/>
          </p:nvPr>
        </p:nvPicPr>
        <p:blipFill>
          <a:blip r:embed="rId2"/>
          <a:stretch>
            <a:fillRect/>
          </a:stretch>
        </p:blipFill>
        <p:spPr>
          <a:xfrm>
            <a:off x="4912154" y="498764"/>
            <a:ext cx="7041898" cy="5611668"/>
          </a:xfrm>
        </p:spPr>
      </p:pic>
    </p:spTree>
    <p:extLst>
      <p:ext uri="{BB962C8B-B14F-4D97-AF65-F5344CB8AC3E}">
        <p14:creationId xmlns:p14="http://schemas.microsoft.com/office/powerpoint/2010/main" val="427147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lstStyle/>
          <a:p>
            <a:r>
              <a:rPr lang="en-GB" dirty="0"/>
              <a:t>Tips for identifying appropriate databases – from published literature</a:t>
            </a:r>
          </a:p>
        </p:txBody>
      </p:sp>
      <p:sp>
        <p:nvSpPr>
          <p:cNvPr id="4" name="Text Placeholder 3">
            <a:extLst>
              <a:ext uri="{FF2B5EF4-FFF2-40B4-BE49-F238E27FC236}">
                <a16:creationId xmlns:a16="http://schemas.microsoft.com/office/drawing/2014/main" id="{34A86C01-29D2-4275-93D1-9DAC36C80F6F}"/>
              </a:ext>
            </a:extLst>
          </p:cNvPr>
          <p:cNvSpPr>
            <a:spLocks noGrp="1"/>
          </p:cNvSpPr>
          <p:nvPr>
            <p:ph sz="half" idx="2"/>
          </p:nvPr>
        </p:nvSpPr>
        <p:spPr>
          <a:xfrm>
            <a:off x="6715540" y="1431614"/>
            <a:ext cx="5181600" cy="4568296"/>
          </a:xfrm>
        </p:spPr>
        <p:txBody>
          <a:bodyPr>
            <a:normAutofit lnSpcReduction="10000"/>
          </a:bodyPr>
          <a:lstStyle/>
          <a:p>
            <a:endParaRPr lang="en-US" sz="1900" dirty="0"/>
          </a:p>
          <a:p>
            <a:pPr marL="0" indent="0">
              <a:buNone/>
            </a:pPr>
            <a:r>
              <a:rPr lang="en-US" sz="1800" dirty="0"/>
              <a:t>Look in the methodology section of relevant articles to see which discovery tools the authors used. Review articles (literature reviews or systematic reviews) or theoretical articles using modelling and data are more likely to list the databases and other discovery tools they used.</a:t>
            </a:r>
          </a:p>
          <a:p>
            <a:pPr marL="0" indent="0">
              <a:buNone/>
            </a:pPr>
            <a:r>
              <a:rPr lang="en-US" sz="1800" dirty="0"/>
              <a:t>An example is this article which aims to systematically review the literature on China and Russia studies. The authors share information on their choice of database.</a:t>
            </a:r>
          </a:p>
          <a:p>
            <a:pPr marL="0" indent="0">
              <a:buNone/>
            </a:pPr>
            <a:r>
              <a:rPr lang="en-US" sz="1800" b="0" i="0" dirty="0" err="1">
                <a:solidFill>
                  <a:srgbClr val="555555"/>
                </a:solidFill>
                <a:effectLst/>
                <a:latin typeface="verdana" panose="020B0604030504040204" pitchFamily="34" charset="0"/>
              </a:rPr>
              <a:t>Papageorgiou</a:t>
            </a:r>
            <a:r>
              <a:rPr lang="en-US" sz="1800" b="0" i="0" dirty="0">
                <a:solidFill>
                  <a:srgbClr val="555555"/>
                </a:solidFill>
                <a:effectLst/>
                <a:latin typeface="verdana" panose="020B0604030504040204" pitchFamily="34" charset="0"/>
              </a:rPr>
              <a:t>, M. M., &amp; Vieira, A. (2022). Mapping the literature on </a:t>
            </a:r>
            <a:r>
              <a:rPr lang="en-US" sz="1800" b="0" i="0" dirty="0" err="1">
                <a:solidFill>
                  <a:srgbClr val="555555"/>
                </a:solidFill>
                <a:effectLst/>
                <a:latin typeface="verdana" panose="020B0604030504040204" pitchFamily="34" charset="0"/>
              </a:rPr>
              <a:t>china</a:t>
            </a:r>
            <a:r>
              <a:rPr lang="en-US" sz="1800" b="0" i="0" dirty="0">
                <a:solidFill>
                  <a:srgbClr val="555555"/>
                </a:solidFill>
                <a:effectLst/>
                <a:latin typeface="verdana" panose="020B0604030504040204" pitchFamily="34" charset="0"/>
              </a:rPr>
              <a:t> and </a:t>
            </a:r>
            <a:r>
              <a:rPr lang="en-US" sz="1800" b="0" i="0" dirty="0" err="1">
                <a:solidFill>
                  <a:srgbClr val="555555"/>
                </a:solidFill>
                <a:effectLst/>
                <a:latin typeface="verdana" panose="020B0604030504040204" pitchFamily="34" charset="0"/>
              </a:rPr>
              <a:t>russia</a:t>
            </a:r>
            <a:r>
              <a:rPr lang="en-US" sz="1800" b="0" i="0" dirty="0">
                <a:solidFill>
                  <a:srgbClr val="555555"/>
                </a:solidFill>
                <a:effectLst/>
                <a:latin typeface="verdana" panose="020B0604030504040204" pitchFamily="34" charset="0"/>
              </a:rPr>
              <a:t> in IR and area studies: A bibliometric analysis (1990–2019).</a:t>
            </a:r>
            <a:r>
              <a:rPr lang="en-US" sz="1800" b="0" i="1" dirty="0">
                <a:solidFill>
                  <a:srgbClr val="555555"/>
                </a:solidFill>
                <a:effectLst/>
                <a:latin typeface="verdana" panose="020B0604030504040204" pitchFamily="34" charset="0"/>
              </a:rPr>
              <a:t> Journal of Chinese Political Science, 27</a:t>
            </a:r>
            <a:r>
              <a:rPr lang="en-US" sz="1800" b="0" i="0" dirty="0">
                <a:solidFill>
                  <a:srgbClr val="555555"/>
                </a:solidFill>
                <a:effectLst/>
                <a:latin typeface="verdana" panose="020B0604030504040204" pitchFamily="34" charset="0"/>
              </a:rPr>
              <a:t>(1), 155-181. </a:t>
            </a:r>
            <a:r>
              <a:rPr lang="en-US" sz="1800" b="0" i="0" dirty="0" err="1">
                <a:solidFill>
                  <a:srgbClr val="555555"/>
                </a:solidFill>
                <a:effectLst/>
                <a:latin typeface="verdana" panose="020B0604030504040204" pitchFamily="34" charset="0"/>
              </a:rPr>
              <a:t>doi:https</a:t>
            </a:r>
            <a:r>
              <a:rPr lang="en-US" sz="1800" b="0" i="0" dirty="0">
                <a:solidFill>
                  <a:srgbClr val="555555"/>
                </a:solidFill>
                <a:effectLst/>
                <a:latin typeface="verdana" panose="020B0604030504040204" pitchFamily="34" charset="0"/>
              </a:rPr>
              <a:t>://doi.org/10.1007/s11366-021-09768-x</a:t>
            </a:r>
            <a:endParaRPr lang="en-US" sz="1800" dirty="0"/>
          </a:p>
          <a:p>
            <a:endParaRPr lang="en-US" sz="1900" dirty="0"/>
          </a:p>
          <a:p>
            <a:pPr marL="0" indent="0">
              <a:buNone/>
            </a:pPr>
            <a:endParaRPr lang="en-GB" dirty="0"/>
          </a:p>
        </p:txBody>
      </p:sp>
      <p:pic>
        <p:nvPicPr>
          <p:cNvPr id="7" name="Content Placeholder 6">
            <a:extLst>
              <a:ext uri="{FF2B5EF4-FFF2-40B4-BE49-F238E27FC236}">
                <a16:creationId xmlns:a16="http://schemas.microsoft.com/office/drawing/2014/main" id="{AFDB47AC-DE7B-FA6A-9BFE-38F87B440A95}"/>
              </a:ext>
            </a:extLst>
          </p:cNvPr>
          <p:cNvPicPr>
            <a:picLocks noGrp="1" noChangeAspect="1"/>
          </p:cNvPicPr>
          <p:nvPr>
            <p:ph sz="half" idx="1"/>
          </p:nvPr>
        </p:nvPicPr>
        <p:blipFill>
          <a:blip r:embed="rId2"/>
          <a:stretch>
            <a:fillRect/>
          </a:stretch>
        </p:blipFill>
        <p:spPr>
          <a:xfrm>
            <a:off x="838200" y="2540065"/>
            <a:ext cx="5181600" cy="2704970"/>
          </a:xfrm>
        </p:spPr>
      </p:pic>
    </p:spTree>
    <p:extLst>
      <p:ext uri="{BB962C8B-B14F-4D97-AF65-F5344CB8AC3E}">
        <p14:creationId xmlns:p14="http://schemas.microsoft.com/office/powerpoint/2010/main" val="280622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lstStyle/>
          <a:p>
            <a:r>
              <a:rPr lang="en-GB" dirty="0"/>
              <a:t>Use the database filter on database platforms</a:t>
            </a:r>
          </a:p>
        </p:txBody>
      </p:sp>
      <p:pic>
        <p:nvPicPr>
          <p:cNvPr id="8" name="Content Placeholder 7" descr="A screenshot of the database filter on the EBSCOhost platform">
            <a:extLst>
              <a:ext uri="{FF2B5EF4-FFF2-40B4-BE49-F238E27FC236}">
                <a16:creationId xmlns:a16="http://schemas.microsoft.com/office/drawing/2014/main" id="{4DD712CD-99CB-4A78-A49E-9BCF7338C441}"/>
              </a:ext>
            </a:extLst>
          </p:cNvPr>
          <p:cNvPicPr>
            <a:picLocks noGrp="1" noChangeAspect="1"/>
          </p:cNvPicPr>
          <p:nvPr>
            <p:ph sz="half" idx="1"/>
          </p:nvPr>
        </p:nvPicPr>
        <p:blipFill>
          <a:blip r:embed="rId2"/>
          <a:stretch>
            <a:fillRect/>
          </a:stretch>
        </p:blipFill>
        <p:spPr>
          <a:xfrm>
            <a:off x="308113" y="2183363"/>
            <a:ext cx="5898920" cy="3638532"/>
          </a:xfrm>
        </p:spPr>
      </p:pic>
      <p:sp>
        <p:nvSpPr>
          <p:cNvPr id="4" name="Text Placeholder 3">
            <a:extLst>
              <a:ext uri="{FF2B5EF4-FFF2-40B4-BE49-F238E27FC236}">
                <a16:creationId xmlns:a16="http://schemas.microsoft.com/office/drawing/2014/main" id="{34A86C01-29D2-4275-93D1-9DAC36C80F6F}"/>
              </a:ext>
            </a:extLst>
          </p:cNvPr>
          <p:cNvSpPr>
            <a:spLocks noGrp="1"/>
          </p:cNvSpPr>
          <p:nvPr>
            <p:ph sz="half" idx="2"/>
          </p:nvPr>
        </p:nvSpPr>
        <p:spPr>
          <a:xfrm>
            <a:off x="6702287" y="1608402"/>
            <a:ext cx="5181600" cy="4568296"/>
          </a:xfrm>
        </p:spPr>
        <p:txBody>
          <a:bodyPr>
            <a:normAutofit fontScale="92500" lnSpcReduction="10000"/>
          </a:bodyPr>
          <a:lstStyle/>
          <a:p>
            <a:endParaRPr lang="en-US" sz="1900" dirty="0"/>
          </a:p>
          <a:p>
            <a:r>
              <a:rPr lang="en-US" sz="1800" dirty="0"/>
              <a:t>Cross search all databases on a platform like EBSCOhost or Proquest and use the database filter to judge which databases have most content matching your search terms</a:t>
            </a:r>
          </a:p>
          <a:p>
            <a:r>
              <a:rPr lang="en-US" sz="1800" dirty="0"/>
              <a:t>Here is an example of a search on EBSCO</a:t>
            </a:r>
            <a:r>
              <a:rPr lang="en-US" sz="1800" i="1" dirty="0"/>
              <a:t>host </a:t>
            </a:r>
          </a:p>
          <a:p>
            <a:r>
              <a:rPr lang="en-US" sz="1800" dirty="0"/>
              <a:t>The database filter shows the databases with the number of results matching your search terms.  They are shown with the highest number of results at the top.  </a:t>
            </a:r>
          </a:p>
          <a:p>
            <a:r>
              <a:rPr lang="en-US" sz="1800" dirty="0"/>
              <a:t>This can help you identify some useful database(s) for your search</a:t>
            </a:r>
          </a:p>
          <a:p>
            <a:r>
              <a:rPr lang="en-US" sz="1800" dirty="0"/>
              <a:t>Note here that although this is a business research question about the correlation between leadership and business success, there are results from psychology and education databases as well as business databases.</a:t>
            </a:r>
          </a:p>
          <a:p>
            <a:pPr marL="0" indent="0">
              <a:buNone/>
            </a:pPr>
            <a:endParaRPr lang="en-US" sz="1900" dirty="0"/>
          </a:p>
          <a:p>
            <a:pPr marL="0" indent="0">
              <a:buNone/>
            </a:pPr>
            <a:endParaRPr lang="en-US" sz="1900" dirty="0"/>
          </a:p>
          <a:p>
            <a:pPr marL="0" indent="0">
              <a:buNone/>
            </a:pPr>
            <a:endParaRPr lang="en-GB" dirty="0"/>
          </a:p>
        </p:txBody>
      </p:sp>
    </p:spTree>
    <p:extLst>
      <p:ext uri="{BB962C8B-B14F-4D97-AF65-F5344CB8AC3E}">
        <p14:creationId xmlns:p14="http://schemas.microsoft.com/office/powerpoint/2010/main" val="387369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39333"/>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1" y="1"/>
          <a:ext cx="12191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r>
              <a:rPr lang="en-GB" dirty="0"/>
              <a:t>And if you are still not sure, ask!</a:t>
            </a:r>
          </a:p>
        </p:txBody>
      </p:sp>
      <p:sp>
        <p:nvSpPr>
          <p:cNvPr id="6" name="Content Placeholder 5">
            <a:extLst>
              <a:ext uri="{FF2B5EF4-FFF2-40B4-BE49-F238E27FC236}">
                <a16:creationId xmlns:a16="http://schemas.microsoft.com/office/drawing/2014/main" id="{364F0595-C586-4CF4-ABB4-CC960B18A5AC}"/>
              </a:ext>
            </a:extLst>
          </p:cNvPr>
          <p:cNvSpPr>
            <a:spLocks noGrp="1"/>
          </p:cNvSpPr>
          <p:nvPr>
            <p:ph sz="half" idx="1"/>
          </p:nvPr>
        </p:nvSpPr>
        <p:spPr/>
        <p:txBody>
          <a:bodyPr>
            <a:noAutofit/>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r>
              <a:rPr lang="en-US" sz="1867" dirty="0">
                <a:latin typeface="Arial"/>
                <a:ea typeface="ヒラギノ角ゴ Pro W3"/>
                <a:cs typeface="Arial"/>
              </a:rPr>
              <a:t>The College Library Support Team </a:t>
            </a:r>
            <a:endParaRPr lang="en-US" sz="1867" dirty="0">
              <a:latin typeface="Arial"/>
              <a:cs typeface="Arial"/>
            </a:endParaRPr>
          </a:p>
          <a:p>
            <a:pPr marL="0" indent="0">
              <a:buNone/>
            </a:pPr>
            <a:r>
              <a:rPr lang="en-US" sz="1867" dirty="0">
                <a:latin typeface="Arial"/>
                <a:ea typeface="+mn-lt"/>
                <a:cs typeface="+mn-lt"/>
                <a:hlinkClick r:id="rId9"/>
              </a:rPr>
              <a:t>https://www.gla.ac.uk/myglasgow/library/help/collegesupport/</a:t>
            </a:r>
            <a:r>
              <a:rPr lang="en-US" sz="1867" dirty="0">
                <a:latin typeface="Arial"/>
                <a:ea typeface="+mn-lt"/>
                <a:cs typeface="+mn-lt"/>
              </a:rPr>
              <a:t> can help you. Email them for some help or to book an appointment.  </a:t>
            </a:r>
          </a:p>
          <a:p>
            <a:pPr marL="0" indent="0">
              <a:buNone/>
            </a:pPr>
            <a:endParaRPr lang="en-US" sz="1867" dirty="0">
              <a:latin typeface="Arial"/>
              <a:ea typeface="+mn-lt"/>
              <a:cs typeface="+mn-lt"/>
            </a:endParaRPr>
          </a:p>
          <a:p>
            <a:pPr marL="0" indent="0">
              <a:buNone/>
            </a:pPr>
            <a:r>
              <a:rPr lang="en-US" sz="1867" dirty="0">
                <a:latin typeface="Arial"/>
                <a:ea typeface="+mn-lt"/>
                <a:cs typeface="+mn-lt"/>
              </a:rPr>
              <a:t>Or use the generic help address </a:t>
            </a:r>
            <a:r>
              <a:rPr lang="en-US" sz="1867" dirty="0">
                <a:latin typeface="Arial"/>
                <a:ea typeface="+mn-lt"/>
                <a:cs typeface="+mn-lt"/>
                <a:hlinkClick r:id="rId10"/>
              </a:rPr>
              <a:t>library@glasgow.ac.uk</a:t>
            </a:r>
            <a:r>
              <a:rPr lang="en-US" sz="1867" dirty="0">
                <a:latin typeface="Arial"/>
                <a:ea typeface="+mn-lt"/>
                <a:cs typeface="+mn-lt"/>
              </a:rPr>
              <a:t> and staff will answer your enquiry or refer you to specialist teams who can help.</a:t>
            </a:r>
          </a:p>
          <a:p>
            <a:pPr marL="0" indent="0">
              <a:buNone/>
            </a:pPr>
            <a:endParaRPr lang="en-US" sz="1867" dirty="0">
              <a:latin typeface="Arial"/>
              <a:ea typeface="+mn-lt"/>
              <a:cs typeface="+mn-lt"/>
            </a:endParaRPr>
          </a:p>
          <a:p>
            <a:pPr marL="0" indent="0">
              <a:buNone/>
            </a:pPr>
            <a:r>
              <a:rPr lang="en-US" sz="1867" dirty="0">
                <a:latin typeface="Arial"/>
                <a:ea typeface="+mn-lt"/>
                <a:cs typeface="+mn-lt"/>
              </a:rPr>
              <a:t>PGR and staff should contact your </a:t>
            </a:r>
            <a:r>
              <a:rPr lang="en-US" sz="1867" dirty="0">
                <a:latin typeface="Arial"/>
                <a:ea typeface="+mn-lt"/>
                <a:cs typeface="+mn-lt"/>
                <a:hlinkClick r:id="rId11"/>
              </a:rPr>
              <a:t>College Librarian</a:t>
            </a:r>
            <a:endParaRPr lang="en-US" sz="1867" dirty="0">
              <a:latin typeface="Arial"/>
              <a:ea typeface="+mn-lt"/>
              <a:cs typeface="+mn-lt"/>
            </a:endParaRPr>
          </a:p>
          <a:p>
            <a:endParaRPr lang="en-GB" dirty="0"/>
          </a:p>
        </p:txBody>
      </p:sp>
      <p:pic>
        <p:nvPicPr>
          <p:cNvPr id="8" name="Content Placeholder 7" descr="Image of a help badge and a University of Glasgow lanyard.">
            <a:extLst>
              <a:ext uri="{FF2B5EF4-FFF2-40B4-BE49-F238E27FC236}">
                <a16:creationId xmlns:a16="http://schemas.microsoft.com/office/drawing/2014/main" id="{B7BAA147-EA17-46A1-87E3-FEEB2D406D9C}"/>
              </a:ext>
            </a:extLst>
          </p:cNvPr>
          <p:cNvPicPr>
            <a:picLocks noGrp="1" noChangeAspect="1"/>
          </p:cNvPicPr>
          <p:nvPr>
            <p:ph sz="half" idx="2"/>
          </p:nvPr>
        </p:nvPicPr>
        <p:blipFill>
          <a:blip r:embed="rId12"/>
          <a:stretch>
            <a:fillRect/>
          </a:stretch>
        </p:blipFill>
        <p:spPr>
          <a:xfrm>
            <a:off x="7372992" y="2502542"/>
            <a:ext cx="2780017" cy="2780017"/>
          </a:xfrm>
          <a:prstGeom prst="rect">
            <a:avLst/>
          </a:prstGeom>
        </p:spPr>
      </p:pic>
    </p:spTree>
    <p:extLst>
      <p:ext uri="{BB962C8B-B14F-4D97-AF65-F5344CB8AC3E}">
        <p14:creationId xmlns:p14="http://schemas.microsoft.com/office/powerpoint/2010/main" val="16397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645886" y="1889351"/>
            <a:ext cx="5842000" cy="1931535"/>
          </a:xfrm>
        </p:spPr>
        <p:txBody>
          <a:bodyPr>
            <a:noAutofit/>
          </a:bodyPr>
          <a:lstStyle/>
          <a:p>
            <a:pPr algn="l"/>
            <a:r>
              <a:rPr lang="en-US" sz="2800" b="0" dirty="0">
                <a:solidFill>
                  <a:schemeClr val="bg1"/>
                </a:solidFill>
              </a:rPr>
              <a:t>This presentation is created by Lynn Allardyce Irvine under </a:t>
            </a:r>
            <a:r>
              <a:rPr lang="en-US" sz="2800" b="0" dirty="0" err="1">
                <a:solidFill>
                  <a:schemeClr val="bg1"/>
                </a:solidFill>
              </a:rPr>
              <a:t>licence</a:t>
            </a:r>
            <a:r>
              <a:rPr lang="en-US" sz="2800" b="0" dirty="0">
                <a:solidFill>
                  <a:schemeClr val="bg1"/>
                </a:solidFill>
              </a:rPr>
              <a:t> -  </a:t>
            </a:r>
            <a:br>
              <a:rPr lang="en-US" sz="2800" b="0" dirty="0">
                <a:solidFill>
                  <a:schemeClr val="bg1"/>
                </a:solidFill>
              </a:rPr>
            </a:br>
            <a:r>
              <a:rPr lang="en-US" sz="2800" b="0" dirty="0">
                <a:solidFill>
                  <a:schemeClr val="bg1"/>
                </a:solidFill>
              </a:rPr>
              <a:t>CC BY-NC-SA 4.0  Attribution-</a:t>
            </a:r>
            <a:r>
              <a:rPr lang="en-US" sz="2800" b="0" dirty="0" err="1">
                <a:solidFill>
                  <a:schemeClr val="bg1"/>
                </a:solidFill>
              </a:rPr>
              <a:t>NonCommercial</a:t>
            </a:r>
            <a:r>
              <a:rPr lang="en-US" sz="2800" b="0" dirty="0">
                <a:solidFill>
                  <a:schemeClr val="bg1"/>
                </a:solidFill>
              </a:rPr>
              <a:t>-</a:t>
            </a:r>
            <a:r>
              <a:rPr lang="en-US" sz="2800" b="0" dirty="0" err="1">
                <a:solidFill>
                  <a:schemeClr val="bg1"/>
                </a:solidFill>
              </a:rPr>
              <a:t>ShareAlike</a:t>
            </a:r>
            <a:r>
              <a:rPr lang="en-US" sz="2800" b="0" dirty="0">
                <a:solidFill>
                  <a:schemeClr val="bg1"/>
                </a:solidFill>
              </a:rPr>
              <a:t> 4.0 International</a:t>
            </a:r>
            <a:br>
              <a:rPr lang="en-US" dirty="0">
                <a:solidFill>
                  <a:schemeClr val="bg1"/>
                </a:solidFill>
              </a:rPr>
            </a:br>
            <a:br>
              <a:rPr lang="en-GB"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F60BA-2329-403B-BA4F-7C0B22A2793B}"/>
              </a:ext>
            </a:extLst>
          </p:cNvPr>
          <p:cNvSpPr>
            <a:spLocks noGrp="1"/>
          </p:cNvSpPr>
          <p:nvPr>
            <p:ph type="title"/>
          </p:nvPr>
        </p:nvSpPr>
        <p:spPr/>
        <p:txBody>
          <a:bodyPr/>
          <a:lstStyle/>
          <a:p>
            <a:pPr algn="ctr"/>
            <a:r>
              <a:rPr lang="en-GB" dirty="0"/>
              <a:t>Contents</a:t>
            </a:r>
          </a:p>
        </p:txBody>
      </p:sp>
      <p:pic>
        <p:nvPicPr>
          <p:cNvPr id="8" name="Picture Placeholder 7" descr="A photo of a list">
            <a:extLst>
              <a:ext uri="{FF2B5EF4-FFF2-40B4-BE49-F238E27FC236}">
                <a16:creationId xmlns:a16="http://schemas.microsoft.com/office/drawing/2014/main" id="{D7EAF0BC-4E45-484E-9E99-E6A7DC4C0F3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807" r="9807"/>
          <a:stretch>
            <a:fillRect/>
          </a:stretch>
        </p:blipFill>
        <p:spPr/>
      </p:pic>
      <p:sp>
        <p:nvSpPr>
          <p:cNvPr id="6" name="Text Placeholder 5">
            <a:extLst>
              <a:ext uri="{FF2B5EF4-FFF2-40B4-BE49-F238E27FC236}">
                <a16:creationId xmlns:a16="http://schemas.microsoft.com/office/drawing/2014/main" id="{28E518E6-40D3-4E4A-86CD-3BE71933BCEB}"/>
              </a:ext>
            </a:extLst>
          </p:cNvPr>
          <p:cNvSpPr>
            <a:spLocks noGrp="1"/>
          </p:cNvSpPr>
          <p:nvPr>
            <p:ph type="body" sz="quarter" idx="14"/>
          </p:nvPr>
        </p:nvSpPr>
        <p:spPr/>
        <p:txBody>
          <a:bodyPr>
            <a:noAutofit/>
          </a:bodyPr>
          <a:lstStyle/>
          <a:p>
            <a:pPr marL="0" indent="0">
              <a:buNone/>
            </a:pPr>
            <a:r>
              <a:rPr lang="en-US" sz="1800" dirty="0"/>
              <a:t>If you are not sure which database to use for your search, you can use a </a:t>
            </a:r>
            <a:r>
              <a:rPr lang="en-US" sz="1800" dirty="0">
                <a:hlinkClick r:id="rId4"/>
              </a:rPr>
              <a:t>subject guide</a:t>
            </a:r>
            <a:r>
              <a:rPr lang="en-US" sz="1800" dirty="0"/>
              <a:t>, or </a:t>
            </a:r>
            <a:r>
              <a:rPr lang="en-US" sz="1800" dirty="0">
                <a:hlinkClick r:id="rId5"/>
              </a:rPr>
              <a:t>ask for help</a:t>
            </a:r>
            <a:r>
              <a:rPr lang="en-US" sz="1800" dirty="0"/>
              <a:t>. Not all databases index the same content.   There will always be some overlap between databases as well as unique content.  It is almost always the case that you will need to use a variety of search tools for your research/project. Here are a few quick tips on how to select an appropriate database for your search</a:t>
            </a:r>
            <a:r>
              <a:rPr lang="en-US" sz="1800"/>
              <a:t>. </a:t>
            </a:r>
            <a:endParaRPr lang="en-US" sz="1800" dirty="0"/>
          </a:p>
          <a:p>
            <a:pPr marL="0" indent="0">
              <a:buNone/>
            </a:pPr>
            <a:r>
              <a:rPr lang="en-US" sz="1800" dirty="0"/>
              <a:t> </a:t>
            </a:r>
          </a:p>
          <a:p>
            <a:r>
              <a:rPr lang="en-US" sz="1600" dirty="0"/>
              <a:t>When to use a search engine and when to use a database</a:t>
            </a:r>
          </a:p>
          <a:p>
            <a:r>
              <a:rPr lang="en-US" sz="1600" dirty="0"/>
              <a:t>Multidisciplinary databases and platforms for cross-searching</a:t>
            </a:r>
          </a:p>
          <a:p>
            <a:r>
              <a:rPr lang="en-US" sz="1600" dirty="0"/>
              <a:t>‘Best fit’ journals and ‘best fit’ journal articles</a:t>
            </a:r>
          </a:p>
          <a:p>
            <a:r>
              <a:rPr lang="en-US" sz="1600" dirty="0"/>
              <a:t> Indexing information on journal web pages</a:t>
            </a:r>
          </a:p>
          <a:p>
            <a:r>
              <a:rPr lang="en-US" sz="1600" dirty="0"/>
              <a:t>Journal information on databases</a:t>
            </a:r>
          </a:p>
          <a:p>
            <a:r>
              <a:rPr lang="en-US" sz="1600" dirty="0"/>
              <a:t>Identifying relevant databases from published review articles</a:t>
            </a:r>
          </a:p>
          <a:p>
            <a:r>
              <a:rPr lang="en-US" sz="1600" dirty="0"/>
              <a:t>Using a database filter on cross-searching platforms</a:t>
            </a:r>
          </a:p>
          <a:p>
            <a:pPr marL="0" indent="0">
              <a:buNone/>
            </a:pPr>
            <a:endParaRPr lang="en-US" sz="1800" dirty="0"/>
          </a:p>
          <a:p>
            <a:pPr marL="0" indent="0">
              <a:buNone/>
            </a:pPr>
            <a:r>
              <a:rPr lang="en-US" sz="1200" dirty="0"/>
              <a:t>Photo by </a:t>
            </a:r>
            <a:r>
              <a:rPr lang="en-US" sz="1200" dirty="0">
                <a:hlinkClick r:id="rId6"/>
              </a:rPr>
              <a:t>Sebastian Herrmann</a:t>
            </a:r>
            <a:r>
              <a:rPr lang="en-US" sz="1200" dirty="0"/>
              <a:t> on </a:t>
            </a:r>
            <a:r>
              <a:rPr lang="en-US" sz="1200" dirty="0" err="1">
                <a:hlinkClick r:id="rId7"/>
              </a:rPr>
              <a:t>Unsplash</a:t>
            </a:r>
            <a:endParaRPr lang="en-GB" sz="1200" dirty="0"/>
          </a:p>
        </p:txBody>
      </p:sp>
    </p:spTree>
    <p:extLst>
      <p:ext uri="{BB962C8B-B14F-4D97-AF65-F5344CB8AC3E}">
        <p14:creationId xmlns:p14="http://schemas.microsoft.com/office/powerpoint/2010/main" val="303984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B741-78FE-4337-83F1-14D8AE89C355}"/>
              </a:ext>
            </a:extLst>
          </p:cNvPr>
          <p:cNvSpPr>
            <a:spLocks noGrp="1"/>
          </p:cNvSpPr>
          <p:nvPr>
            <p:ph type="title"/>
          </p:nvPr>
        </p:nvSpPr>
        <p:spPr/>
        <p:txBody>
          <a:bodyPr/>
          <a:lstStyle/>
          <a:p>
            <a:r>
              <a:rPr lang="en-GB" dirty="0"/>
              <a:t>Finding journal articles - when to use a search engine and when to use a database </a:t>
            </a:r>
          </a:p>
        </p:txBody>
      </p:sp>
      <p:sp>
        <p:nvSpPr>
          <p:cNvPr id="7" name="Content Placeholder 6">
            <a:extLst>
              <a:ext uri="{FF2B5EF4-FFF2-40B4-BE49-F238E27FC236}">
                <a16:creationId xmlns:a16="http://schemas.microsoft.com/office/drawing/2014/main" id="{61A42042-B2BC-400C-BB3D-18CF819FEF25}"/>
              </a:ext>
            </a:extLst>
          </p:cNvPr>
          <p:cNvSpPr>
            <a:spLocks noGrp="1"/>
          </p:cNvSpPr>
          <p:nvPr>
            <p:ph sz="half" idx="1"/>
          </p:nvPr>
        </p:nvSpPr>
        <p:spPr/>
        <p:txBody>
          <a:bodyPr>
            <a:noAutofit/>
          </a:bodyPr>
          <a:lstStyle/>
          <a:p>
            <a:pPr marL="0" indent="0">
              <a:buNone/>
            </a:pPr>
            <a:r>
              <a:rPr lang="en-US" sz="1600" dirty="0">
                <a:solidFill>
                  <a:schemeClr val="tx1"/>
                </a:solidFill>
              </a:rPr>
              <a:t>Most research databases index journal literature, including academic and practitioner articles.  You can also use search engines like </a:t>
            </a:r>
            <a:r>
              <a:rPr lang="en-US" sz="1600" dirty="0">
                <a:solidFill>
                  <a:schemeClr val="tx1"/>
                </a:solidFill>
                <a:hlinkClick r:id="rId2"/>
              </a:rPr>
              <a:t>Library Search</a:t>
            </a:r>
            <a:r>
              <a:rPr lang="en-US" sz="1600" dirty="0">
                <a:solidFill>
                  <a:schemeClr val="tx1"/>
                </a:solidFill>
              </a:rPr>
              <a:t> or </a:t>
            </a:r>
            <a:r>
              <a:rPr lang="en-US" sz="1600" dirty="0">
                <a:solidFill>
                  <a:schemeClr val="tx1"/>
                </a:solidFill>
                <a:hlinkClick r:id="rId3"/>
              </a:rPr>
              <a:t>Google Scholar </a:t>
            </a:r>
            <a:r>
              <a:rPr lang="en-US" sz="1600" dirty="0">
                <a:solidFill>
                  <a:schemeClr val="tx1"/>
                </a:solidFill>
              </a:rPr>
              <a:t>(Scholar does not index practitioner articles).</a:t>
            </a:r>
          </a:p>
          <a:p>
            <a:pPr marL="0" indent="0">
              <a:buNone/>
            </a:pPr>
            <a:r>
              <a:rPr lang="en-US" sz="1600" dirty="0"/>
              <a:t>When should you use a database instead of a search engine? </a:t>
            </a:r>
          </a:p>
          <a:p>
            <a:pPr marL="0" indent="0">
              <a:buNone/>
            </a:pPr>
            <a:endParaRPr lang="en-US" sz="1600" dirty="0"/>
          </a:p>
          <a:p>
            <a:r>
              <a:rPr lang="en-US" sz="1600" dirty="0"/>
              <a:t>Library Search and Google Scholar are useful for quick searches or initial searches. e.g., if you are looking for a specific article, want to get a sense of the volume of published literature or want to generate a list of keywords to use in searches.</a:t>
            </a:r>
          </a:p>
          <a:p>
            <a:pPr marL="0" indent="0">
              <a:buNone/>
            </a:pPr>
            <a:endParaRPr lang="en-US" sz="1600" dirty="0"/>
          </a:p>
          <a:p>
            <a:r>
              <a:rPr lang="en-US" sz="1600" dirty="0"/>
              <a:t>For </a:t>
            </a:r>
            <a:r>
              <a:rPr lang="en-US" sz="1600" dirty="0" err="1"/>
              <a:t>focussed</a:t>
            </a:r>
            <a:r>
              <a:rPr lang="en-US" sz="1600" dirty="0"/>
              <a:t> searching when you have a search strategy and a set of keywords, databases are more efficient.  The have curated subject content and smaller indexes. You can find relevant information more quickly.</a:t>
            </a:r>
          </a:p>
          <a:p>
            <a:pPr marL="0" lvl="0" indent="0" eaLnBrk="0" fontAlgn="base" hangingPunct="0">
              <a:lnSpc>
                <a:spcPct val="100000"/>
              </a:lnSpc>
              <a:spcBef>
                <a:spcPct val="0"/>
              </a:spcBef>
              <a:spcAft>
                <a:spcPct val="0"/>
              </a:spcAft>
              <a:buNone/>
            </a:pPr>
            <a:endParaRPr lang="en-US" altLang="en-US" sz="1600" dirty="0">
              <a:solidFill>
                <a:schemeClr val="tx1"/>
              </a:solidFill>
            </a:endParaRPr>
          </a:p>
          <a:p>
            <a:pPr marL="0" lvl="0" indent="0" eaLnBrk="0" fontAlgn="base" hangingPunct="0">
              <a:lnSpc>
                <a:spcPct val="100000"/>
              </a:lnSpc>
              <a:spcBef>
                <a:spcPct val="0"/>
              </a:spcBef>
              <a:spcAft>
                <a:spcPct val="0"/>
              </a:spcAft>
              <a:buNone/>
            </a:pPr>
            <a:endParaRPr lang="en-US" altLang="en-US" sz="1600" dirty="0">
              <a:solidFill>
                <a:schemeClr val="tx1"/>
              </a:solidFill>
            </a:endParaRPr>
          </a:p>
          <a:p>
            <a:pPr marL="0" lvl="0" indent="0" eaLnBrk="0" fontAlgn="base" hangingPunct="0">
              <a:lnSpc>
                <a:spcPct val="100000"/>
              </a:lnSpc>
              <a:spcBef>
                <a:spcPct val="0"/>
              </a:spcBef>
              <a:spcAft>
                <a:spcPct val="0"/>
              </a:spcAft>
              <a:buNone/>
            </a:pPr>
            <a:endParaRPr lang="en-US" altLang="en-US" sz="1600" dirty="0">
              <a:solidFill>
                <a:schemeClr val="tx1"/>
              </a:solidFill>
            </a:endParaRPr>
          </a:p>
          <a:p>
            <a:pPr marL="0" lvl="0" indent="0" eaLnBrk="0" fontAlgn="base" hangingPunct="0">
              <a:lnSpc>
                <a:spcPct val="100000"/>
              </a:lnSpc>
              <a:spcBef>
                <a:spcPct val="0"/>
              </a:spcBef>
              <a:spcAft>
                <a:spcPct val="0"/>
              </a:spcAft>
              <a:buNone/>
            </a:pPr>
            <a:r>
              <a:rPr lang="en-US" altLang="en-US" sz="1000" dirty="0">
                <a:solidFill>
                  <a:schemeClr val="tx1"/>
                </a:solidFill>
              </a:rPr>
              <a:t>Photo by </a:t>
            </a:r>
            <a:r>
              <a:rPr lang="en-US" altLang="en-US" sz="1000" dirty="0">
                <a:solidFill>
                  <a:schemeClr val="tx1"/>
                </a:solidFill>
                <a:hlinkClick r:id="rId4"/>
              </a:rPr>
              <a:t>Erol Ahmed</a:t>
            </a:r>
            <a:r>
              <a:rPr lang="en-US" altLang="en-US" sz="1000" dirty="0">
                <a:solidFill>
                  <a:schemeClr val="tx1"/>
                </a:solidFill>
              </a:rPr>
              <a:t> on </a:t>
            </a:r>
            <a:r>
              <a:rPr lang="en-US" altLang="en-US" sz="1000" dirty="0" err="1">
                <a:solidFill>
                  <a:schemeClr val="tx1"/>
                </a:solidFill>
                <a:hlinkClick r:id="rId5"/>
              </a:rPr>
              <a:t>Unsplash</a:t>
            </a:r>
            <a:r>
              <a:rPr lang="en-US" altLang="en-US" sz="1000" dirty="0">
                <a:solidFill>
                  <a:schemeClr val="tx1"/>
                </a:solidFill>
              </a:rPr>
              <a:t> </a:t>
            </a:r>
          </a:p>
        </p:txBody>
      </p:sp>
      <p:pic>
        <p:nvPicPr>
          <p:cNvPr id="5" name="Content Placeholder 4" descr="A person sitting on top of books&#10;&#10;Description automatically generated">
            <a:extLst>
              <a:ext uri="{FF2B5EF4-FFF2-40B4-BE49-F238E27FC236}">
                <a16:creationId xmlns:a16="http://schemas.microsoft.com/office/drawing/2014/main" id="{C9CF8FB4-3177-CAAA-1A80-DC683ED08ED8}"/>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7238033" y="1608138"/>
            <a:ext cx="3049933" cy="4568825"/>
          </a:xfrm>
        </p:spPr>
      </p:pic>
    </p:spTree>
    <p:extLst>
      <p:ext uri="{BB962C8B-B14F-4D97-AF65-F5344CB8AC3E}">
        <p14:creationId xmlns:p14="http://schemas.microsoft.com/office/powerpoint/2010/main" val="211330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9C5E-0451-07C4-FB39-6E44D565CAEF}"/>
              </a:ext>
            </a:extLst>
          </p:cNvPr>
          <p:cNvSpPr>
            <a:spLocks noGrp="1"/>
          </p:cNvSpPr>
          <p:nvPr>
            <p:ph type="title"/>
          </p:nvPr>
        </p:nvSpPr>
        <p:spPr/>
        <p:txBody>
          <a:bodyPr/>
          <a:lstStyle/>
          <a:p>
            <a:r>
              <a:rPr lang="en-GB" dirty="0"/>
              <a:t>Types of database</a:t>
            </a:r>
          </a:p>
        </p:txBody>
      </p:sp>
      <p:sp>
        <p:nvSpPr>
          <p:cNvPr id="4" name="Content Placeholder 3">
            <a:extLst>
              <a:ext uri="{FF2B5EF4-FFF2-40B4-BE49-F238E27FC236}">
                <a16:creationId xmlns:a16="http://schemas.microsoft.com/office/drawing/2014/main" id="{7A06E086-D021-031C-1D26-CDFCAC282D0A}"/>
              </a:ext>
            </a:extLst>
          </p:cNvPr>
          <p:cNvSpPr>
            <a:spLocks noGrp="1"/>
          </p:cNvSpPr>
          <p:nvPr>
            <p:ph type="body" sz="quarter" idx="14"/>
          </p:nvPr>
        </p:nvSpPr>
        <p:spPr/>
        <p:txBody>
          <a:bodyPr>
            <a:noAutofit/>
          </a:bodyPr>
          <a:lstStyle/>
          <a:p>
            <a:r>
              <a:rPr lang="en-US" sz="1600" dirty="0"/>
              <a:t>Databases are either multidisciplinary or subject-specific, focusing on outputs common to that subject area (empirical research, review articles, case studies, industry reports, survey reports, working papers, financial information, country demographics, news sources for example).  Content is assessed for quality and relevance.</a:t>
            </a:r>
          </a:p>
          <a:p>
            <a:pPr marL="0" indent="0">
              <a:buNone/>
            </a:pPr>
            <a:endParaRPr lang="en-US" sz="1600" dirty="0">
              <a:solidFill>
                <a:srgbClr val="000000"/>
              </a:solidFill>
            </a:endParaRPr>
          </a:p>
          <a:p>
            <a:r>
              <a:rPr lang="en-US" sz="1600" dirty="0"/>
              <a:t>Multidisciplinary databases are high-quality, curated databases with value-added features allowing you to search across thousands of source documents, using features to help you focus your search and to find related literature.  They include traditional and alternative metrics (i.e., information on who has cited, commented on or shared a document).  </a:t>
            </a:r>
            <a:r>
              <a:rPr lang="en-US" sz="1600" dirty="0">
                <a:hlinkClick r:id="rId2">
                  <a:extLst>
                    <a:ext uri="{A12FA001-AC4F-418D-AE19-62706E023703}">
                      <ahyp:hlinkClr xmlns:ahyp="http://schemas.microsoft.com/office/drawing/2018/hyperlinkcolor" val="tx"/>
                    </a:ext>
                  </a:extLst>
                </a:hlinkClick>
              </a:rPr>
              <a:t>SCOPUS</a:t>
            </a:r>
            <a:r>
              <a:rPr lang="en-US" sz="1600" dirty="0"/>
              <a:t> and </a:t>
            </a:r>
            <a:r>
              <a:rPr lang="en-US" sz="1600" dirty="0">
                <a:hlinkClick r:id="rId3">
                  <a:extLst>
                    <a:ext uri="{A12FA001-AC4F-418D-AE19-62706E023703}">
                      <ahyp:hlinkClr xmlns:ahyp="http://schemas.microsoft.com/office/drawing/2018/hyperlinkcolor" val="tx"/>
                    </a:ext>
                  </a:extLst>
                </a:hlinkClick>
              </a:rPr>
              <a:t>Web of Science</a:t>
            </a:r>
            <a:r>
              <a:rPr lang="en-US" sz="1600" dirty="0"/>
              <a:t> are the two main multidisciplinary databases.​</a:t>
            </a:r>
          </a:p>
          <a:p>
            <a:pPr marL="0" indent="0">
              <a:buNone/>
            </a:pPr>
            <a:endParaRPr lang="en-US" sz="1600" dirty="0"/>
          </a:p>
          <a:p>
            <a:r>
              <a:rPr lang="en-US" sz="1600" dirty="0"/>
              <a:t>Subject-specific databases are smaller, curated collections useful for systematic searching and targeted research.  They often have document types and grey literature not easily found through other search engines or databases.  </a:t>
            </a:r>
            <a:r>
              <a:rPr lang="en-US" sz="1600" dirty="0">
                <a:hlinkClick r:id="rId4">
                  <a:extLst>
                    <a:ext uri="{A12FA001-AC4F-418D-AE19-62706E023703}">
                      <ahyp:hlinkClr xmlns:ahyp="http://schemas.microsoft.com/office/drawing/2018/hyperlinkcolor" val="tx"/>
                    </a:ext>
                  </a:extLst>
                </a:hlinkClick>
              </a:rPr>
              <a:t>EBSCOhost</a:t>
            </a:r>
            <a:r>
              <a:rPr lang="en-US" sz="1600" dirty="0"/>
              <a:t> and </a:t>
            </a:r>
            <a:r>
              <a:rPr lang="en-US" sz="1600" dirty="0">
                <a:hlinkClick r:id="rId5">
                  <a:extLst>
                    <a:ext uri="{A12FA001-AC4F-418D-AE19-62706E023703}">
                      <ahyp:hlinkClr xmlns:ahyp="http://schemas.microsoft.com/office/drawing/2018/hyperlinkcolor" val="tx"/>
                    </a:ext>
                  </a:extLst>
                </a:hlinkClick>
              </a:rPr>
              <a:t>Proquest</a:t>
            </a:r>
            <a:r>
              <a:rPr lang="en-US" sz="1600" dirty="0"/>
              <a:t> are the two largest database platforms, hosting many databases.</a:t>
            </a:r>
          </a:p>
          <a:p>
            <a:endParaRPr lang="en-US" sz="1800" dirty="0"/>
          </a:p>
          <a:p>
            <a:pPr marL="0" indent="0">
              <a:buNone/>
            </a:pPr>
            <a:r>
              <a:rPr lang="en-US" sz="1000" dirty="0"/>
              <a:t>Image by </a:t>
            </a:r>
            <a:r>
              <a:rPr kumimoji="0" lang="en-US" altLang="en-US" sz="1000" b="0" i="0" u="none" strike="noStrike" cap="none" normalizeH="0" baseline="0" dirty="0">
                <a:ln>
                  <a:noFill/>
                </a:ln>
                <a:solidFill>
                  <a:schemeClr val="tx1"/>
                </a:solidFill>
                <a:effectLst/>
                <a:latin typeface="Arial" panose="020B0604020202020204" pitchFamily="34" charset="0"/>
              </a:rPr>
              <a:t>Photo by </a:t>
            </a:r>
            <a:r>
              <a:rPr kumimoji="0" lang="en-US" altLang="en-US" sz="1000" b="0" i="0" u="none" strike="noStrike" cap="none" normalizeH="0" baseline="0" dirty="0">
                <a:ln>
                  <a:noFill/>
                </a:ln>
                <a:solidFill>
                  <a:schemeClr val="tx1"/>
                </a:solidFill>
                <a:effectLst/>
                <a:latin typeface="Arial" panose="020B0604020202020204" pitchFamily="34" charset="0"/>
                <a:hlinkClick r:id="rId6"/>
              </a:rPr>
              <a:t>Erol Ahmed</a:t>
            </a:r>
            <a:r>
              <a:rPr kumimoji="0" lang="en-US" altLang="en-US" sz="1000" b="0" i="0" u="none" strike="noStrike" cap="none" normalizeH="0" baseline="0" dirty="0">
                <a:ln>
                  <a:noFill/>
                </a:ln>
                <a:solidFill>
                  <a:schemeClr val="tx1"/>
                </a:solidFill>
                <a:effectLst/>
                <a:latin typeface="Arial" panose="020B0604020202020204" pitchFamily="34" charset="0"/>
              </a:rPr>
              <a:t> on </a:t>
            </a:r>
            <a:r>
              <a:rPr kumimoji="0" lang="en-US" altLang="en-US" sz="1000" b="0" i="0" u="none" strike="noStrike" cap="none" normalizeH="0" baseline="0" dirty="0" err="1">
                <a:ln>
                  <a:noFill/>
                </a:ln>
                <a:solidFill>
                  <a:schemeClr val="tx1"/>
                </a:solidFill>
                <a:effectLst/>
                <a:latin typeface="Arial" panose="020B0604020202020204" pitchFamily="34" charset="0"/>
                <a:hlinkClick r:id="rId7"/>
              </a:rPr>
              <a:t>Unsplash</a:t>
            </a:r>
            <a:r>
              <a:rPr kumimoji="0" lang="en-US" altLang="en-US" sz="1000" b="0" i="0" u="none" strike="noStrike" cap="none" normalizeH="0" baseline="0" dirty="0">
                <a:ln>
                  <a:noFill/>
                </a:ln>
                <a:solidFill>
                  <a:schemeClr val="tx1"/>
                </a:solidFill>
                <a:effectLst/>
                <a:latin typeface="Arial" panose="020B0604020202020204" pitchFamily="34" charset="0"/>
              </a:rPr>
              <a:t> </a:t>
            </a:r>
          </a:p>
          <a:p>
            <a:endParaRPr lang="en-GB" sz="1800" dirty="0"/>
          </a:p>
          <a:p>
            <a:endParaRPr lang="en-GB" dirty="0"/>
          </a:p>
        </p:txBody>
      </p:sp>
      <p:pic>
        <p:nvPicPr>
          <p:cNvPr id="11" name="Picture Placeholder 10" descr="A close-up of a cabinet&#10;&#10;Description automatically generated">
            <a:extLst>
              <a:ext uri="{FF2B5EF4-FFF2-40B4-BE49-F238E27FC236}">
                <a16:creationId xmlns:a16="http://schemas.microsoft.com/office/drawing/2014/main" id="{D808F96A-C627-FCB7-2D32-FAA138D36DDC}"/>
              </a:ext>
            </a:extLst>
          </p:cNvPr>
          <p:cNvPicPr>
            <a:picLocks noGrp="1" noChangeAspect="1"/>
          </p:cNvPicPr>
          <p:nvPr>
            <p:ph type="pic" sz="quarter" idx="13"/>
          </p:nvPr>
        </p:nvPicPr>
        <p:blipFill>
          <a:blip r:embed="rId8" cstate="print">
            <a:extLst>
              <a:ext uri="{28A0092B-C50C-407E-A947-70E740481C1C}">
                <a14:useLocalDpi xmlns:a14="http://schemas.microsoft.com/office/drawing/2010/main" val="0"/>
              </a:ext>
            </a:extLst>
          </a:blip>
          <a:srcRect l="9807" r="9807"/>
          <a:stretch>
            <a:fillRect/>
          </a:stretch>
        </p:blipFill>
        <p:spPr/>
      </p:pic>
    </p:spTree>
    <p:extLst>
      <p:ext uri="{BB962C8B-B14F-4D97-AF65-F5344CB8AC3E}">
        <p14:creationId xmlns:p14="http://schemas.microsoft.com/office/powerpoint/2010/main" val="52417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3D63-68D0-065C-3BE6-0F009C9DB80D}"/>
              </a:ext>
            </a:extLst>
          </p:cNvPr>
          <p:cNvSpPr>
            <a:spLocks noGrp="1"/>
          </p:cNvSpPr>
          <p:nvPr>
            <p:ph type="title"/>
          </p:nvPr>
        </p:nvSpPr>
        <p:spPr>
          <a:xfrm>
            <a:off x="2640170" y="365126"/>
            <a:ext cx="8713630" cy="1040342"/>
          </a:xfrm>
        </p:spPr>
        <p:txBody>
          <a:bodyPr anchor="t">
            <a:normAutofit/>
          </a:bodyPr>
          <a:lstStyle/>
          <a:p>
            <a:r>
              <a:rPr lang="en-GB" dirty="0"/>
              <a:t>Use the subject listings on the library website</a:t>
            </a:r>
          </a:p>
        </p:txBody>
      </p:sp>
      <p:pic>
        <p:nvPicPr>
          <p:cNvPr id="14" name="Picture Placeholder 13" descr="A pen on a piece of paper&#10;&#10;Description automatically generated">
            <a:extLst>
              <a:ext uri="{FF2B5EF4-FFF2-40B4-BE49-F238E27FC236}">
                <a16:creationId xmlns:a16="http://schemas.microsoft.com/office/drawing/2014/main" id="{CD333E9D-14CE-56A2-BADF-D602E02F0FD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144852" y="2179704"/>
            <a:ext cx="4568296" cy="3426222"/>
          </a:xfrm>
          <a:noFill/>
        </p:spPr>
      </p:pic>
      <p:sp>
        <p:nvSpPr>
          <p:cNvPr id="4" name="Text Placeholder 3">
            <a:extLst>
              <a:ext uri="{FF2B5EF4-FFF2-40B4-BE49-F238E27FC236}">
                <a16:creationId xmlns:a16="http://schemas.microsoft.com/office/drawing/2014/main" id="{01E9E193-AA40-4B44-E6F1-1D241C90B6CC}"/>
              </a:ext>
            </a:extLst>
          </p:cNvPr>
          <p:cNvSpPr>
            <a:spLocks noGrp="1"/>
          </p:cNvSpPr>
          <p:nvPr>
            <p:ph sz="half" idx="2"/>
          </p:nvPr>
        </p:nvSpPr>
        <p:spPr>
          <a:xfrm>
            <a:off x="6172200" y="1608667"/>
            <a:ext cx="5181600" cy="4568296"/>
          </a:xfrm>
        </p:spPr>
        <p:txBody>
          <a:bodyPr>
            <a:normAutofit/>
          </a:bodyPr>
          <a:lstStyle/>
          <a:p>
            <a:r>
              <a:rPr lang="en-GB" sz="1800" dirty="0"/>
              <a:t>The library purchases subscriptions to multidisciplinary and subject-specific databases to support research</a:t>
            </a:r>
          </a:p>
          <a:p>
            <a:r>
              <a:rPr lang="en-GB" sz="1800" dirty="0"/>
              <a:t>These are listed on the library website by broad subject area and alphabetically by the name of the database</a:t>
            </a:r>
          </a:p>
          <a:p>
            <a:r>
              <a:rPr lang="en-GB" sz="1800" dirty="0"/>
              <a:t>Subject listings might be shown as </a:t>
            </a:r>
            <a:r>
              <a:rPr lang="en-GB" sz="1800" i="1" dirty="0"/>
              <a:t>key </a:t>
            </a:r>
            <a:r>
              <a:rPr lang="en-GB" sz="1800" dirty="0"/>
              <a:t>and </a:t>
            </a:r>
            <a:r>
              <a:rPr lang="en-GB" sz="1800" i="1" dirty="0"/>
              <a:t>all</a:t>
            </a:r>
            <a:r>
              <a:rPr lang="en-GB" sz="1800" dirty="0"/>
              <a:t> databases. Key databases are recognised as the most significant databases for a specific subject area. </a:t>
            </a:r>
          </a:p>
          <a:p>
            <a:r>
              <a:rPr lang="en-GB" sz="1800" dirty="0"/>
              <a:t>You may have to use databases across subject areas for your research question</a:t>
            </a:r>
          </a:p>
          <a:p>
            <a:endParaRPr lang="en-GB" sz="1800" dirty="0"/>
          </a:p>
          <a:p>
            <a:pPr marL="0" indent="0">
              <a:buNone/>
            </a:pPr>
            <a:r>
              <a:rPr lang="en-GB" sz="1800" dirty="0">
                <a:hlinkClick r:id="rId3"/>
              </a:rPr>
              <a:t>Databases by subject</a:t>
            </a:r>
            <a:endParaRPr lang="en-GB" sz="1800" dirty="0"/>
          </a:p>
          <a:p>
            <a:pPr marL="0" indent="0">
              <a:buNone/>
            </a:pPr>
            <a:r>
              <a:rPr lang="en-GB" sz="1800" dirty="0">
                <a:hlinkClick r:id="rId4"/>
              </a:rPr>
              <a:t>Alphabetical list of databases </a:t>
            </a:r>
            <a:endParaRPr lang="en-GB" sz="1800" dirty="0"/>
          </a:p>
        </p:txBody>
      </p:sp>
    </p:spTree>
    <p:extLst>
      <p:ext uri="{BB962C8B-B14F-4D97-AF65-F5344CB8AC3E}">
        <p14:creationId xmlns:p14="http://schemas.microsoft.com/office/powerpoint/2010/main" val="6068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Multidisciplinary databases and platforms for cross-searching</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135924" y="1606488"/>
            <a:ext cx="11624275" cy="5127944"/>
          </a:xfrm>
        </p:spPr>
        <p:txBody>
          <a:bodyPr>
            <a:noAutofit/>
          </a:bodyPr>
          <a:lstStyle/>
          <a:p>
            <a:pPr marL="0" indent="0">
              <a:buNone/>
            </a:pPr>
            <a:r>
              <a:rPr lang="en-US" sz="1600" dirty="0">
                <a:cs typeface="Calibri"/>
              </a:rPr>
              <a:t>You may need to use a database outside of your main subject area so you may have to look at multiple listings to identify key databases.  However, there are multidisciplinary databases which allow you to search multiple subjects , and platforms which allow you to cross-search multiple databases.  </a:t>
            </a:r>
          </a:p>
          <a:p>
            <a:pPr marL="0" indent="0">
              <a:buNone/>
            </a:pPr>
            <a:r>
              <a:rPr lang="en-US" sz="1600" dirty="0">
                <a:cs typeface="Calibri"/>
              </a:rPr>
              <a:t>The two biggest research platforms are:</a:t>
            </a:r>
          </a:p>
          <a:p>
            <a:r>
              <a:rPr lang="en-US" sz="1600" dirty="0">
                <a:cs typeface="Calibri"/>
                <a:hlinkClick r:id="rId3"/>
              </a:rPr>
              <a:t>EBSCO</a:t>
            </a:r>
            <a:r>
              <a:rPr lang="en-US" sz="1600" i="1" dirty="0">
                <a:cs typeface="Calibri"/>
                <a:hlinkClick r:id="rId3"/>
              </a:rPr>
              <a:t>host</a:t>
            </a:r>
            <a:endParaRPr lang="en-US" sz="1600" i="1" dirty="0">
              <a:cs typeface="Calibri"/>
            </a:endParaRPr>
          </a:p>
          <a:p>
            <a:r>
              <a:rPr lang="en-US" sz="1600" dirty="0">
                <a:cs typeface="Calibri"/>
                <a:hlinkClick r:id="rId4"/>
              </a:rPr>
              <a:t>Proquest Academic</a:t>
            </a:r>
            <a:endParaRPr lang="en-US" sz="1600" dirty="0">
              <a:cs typeface="Calibri"/>
            </a:endParaRPr>
          </a:p>
          <a:p>
            <a:pPr marL="0" indent="0">
              <a:buNone/>
            </a:pPr>
            <a:endParaRPr lang="en-US" sz="1600" i="1" dirty="0">
              <a:cs typeface="Calibri"/>
            </a:endParaRPr>
          </a:p>
          <a:p>
            <a:pPr marL="0" indent="0">
              <a:buNone/>
            </a:pPr>
            <a:r>
              <a:rPr lang="en-US" sz="1600" dirty="0">
                <a:cs typeface="Calibri"/>
              </a:rPr>
              <a:t>They host many databases across a range of subjects.  You can search single databases, selected databases, pre-defined collections, or search all at once. </a:t>
            </a:r>
          </a:p>
          <a:p>
            <a:pPr marL="0" indent="0">
              <a:buNone/>
            </a:pPr>
            <a:endParaRPr lang="en-US" sz="1600" dirty="0">
              <a:cs typeface="Calibri"/>
            </a:endParaRPr>
          </a:p>
          <a:p>
            <a:pPr marL="0" indent="0">
              <a:buNone/>
            </a:pPr>
            <a:r>
              <a:rPr lang="en-US" sz="1600" dirty="0">
                <a:cs typeface="Calibri"/>
              </a:rPr>
              <a:t>The two largest multidisciplinary databases are:</a:t>
            </a:r>
          </a:p>
          <a:p>
            <a:r>
              <a:rPr lang="en-US" sz="1600" dirty="0">
                <a:cs typeface="Calibri"/>
                <a:hlinkClick r:id="rId5"/>
              </a:rPr>
              <a:t>SCOPUS</a:t>
            </a:r>
            <a:endParaRPr lang="en-US" sz="1600" dirty="0">
              <a:cs typeface="Calibri"/>
            </a:endParaRPr>
          </a:p>
          <a:p>
            <a:r>
              <a:rPr lang="en-US" sz="1600" dirty="0">
                <a:cs typeface="Calibri"/>
                <a:hlinkClick r:id="rId6"/>
              </a:rPr>
              <a:t>Web of Science (core collection)</a:t>
            </a:r>
            <a:r>
              <a:rPr lang="en-US" sz="1600" dirty="0">
                <a:cs typeface="Calibri"/>
              </a:rPr>
              <a:t> </a:t>
            </a:r>
          </a:p>
          <a:p>
            <a:pPr marL="0" indent="0">
              <a:buNone/>
            </a:pPr>
            <a:endParaRPr lang="en-US" sz="1600" dirty="0">
              <a:cs typeface="Calibri"/>
            </a:endParaRPr>
          </a:p>
          <a:p>
            <a:pPr marL="0" indent="0">
              <a:buNone/>
            </a:pPr>
            <a:r>
              <a:rPr lang="en-US" sz="1600" dirty="0">
                <a:cs typeface="Calibri"/>
              </a:rPr>
              <a:t>Use them for searching, or if you want to find citing literature (i.e. the journals that cite a key paper you have found).  These two databases have excellent features to help you connect related articles.</a:t>
            </a:r>
          </a:p>
        </p:txBody>
      </p:sp>
    </p:spTree>
    <p:extLst>
      <p:ext uri="{BB962C8B-B14F-4D97-AF65-F5344CB8AC3E}">
        <p14:creationId xmlns:p14="http://schemas.microsoft.com/office/powerpoint/2010/main" val="97943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‘Best fit’ journals and ‘best fit’ journal articles</a:t>
            </a:r>
          </a:p>
        </p:txBody>
      </p:sp>
      <p:pic>
        <p:nvPicPr>
          <p:cNvPr id="8" name="Picture Placeholder 7" descr="A photograph of files and papers in a bundle">
            <a:extLst>
              <a:ext uri="{FF2B5EF4-FFF2-40B4-BE49-F238E27FC236}">
                <a16:creationId xmlns:a16="http://schemas.microsoft.com/office/drawing/2014/main" id="{2099B62C-52C4-46A9-82A5-F86F38ABEBC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807" r="9807"/>
          <a:stretch>
            <a:fillRect/>
          </a:stretch>
        </p:blipFill>
        <p:spPr/>
      </p:pic>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endParaRPr lang="en-US" sz="2000" dirty="0"/>
          </a:p>
          <a:p>
            <a:r>
              <a:rPr lang="en-US" sz="2000" dirty="0"/>
              <a:t>Check where the ‘best fit’ journals are indexed – either on the journal web page, or check the publications listed in databases to see if the journal is indexed</a:t>
            </a:r>
          </a:p>
          <a:p>
            <a:pPr marL="0" indent="0">
              <a:buNone/>
            </a:pPr>
            <a:endParaRPr lang="en-US" sz="2000" dirty="0"/>
          </a:p>
          <a:p>
            <a:r>
              <a:rPr lang="en-US" sz="2000" dirty="0"/>
              <a:t>A ‘best fit’ journal is one that publishes articles in your research area.  You may notice that it appears regularly on search results</a:t>
            </a:r>
          </a:p>
          <a:p>
            <a:pPr marL="0" indent="0">
              <a:buNone/>
            </a:pPr>
            <a:endParaRPr lang="en-US" sz="1200" dirty="0"/>
          </a:p>
          <a:p>
            <a:r>
              <a:rPr lang="en-US" sz="2000" dirty="0"/>
              <a:t>A ‘best fit’ journal article is an authoritative article that closely matches your research question or topic.  Check which journal the article is published in and use the journal web site to find out where the journal is indexed, or check the publications indexes in key databases to see if the journal is included</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400" dirty="0"/>
              <a:t>Photo by </a:t>
            </a:r>
            <a:r>
              <a:rPr lang="en-US" sz="1400" dirty="0">
                <a:hlinkClick r:id="rId4"/>
              </a:rPr>
              <a:t>Sharon McCutcheon</a:t>
            </a:r>
            <a:r>
              <a:rPr lang="en-US" sz="1400" dirty="0"/>
              <a:t> on </a:t>
            </a:r>
            <a:r>
              <a:rPr lang="en-US" sz="1400" dirty="0" err="1">
                <a:hlinkClick r:id="rId5"/>
              </a:rPr>
              <a:t>Unsplash</a:t>
            </a:r>
            <a:r>
              <a:rPr lang="en-US" sz="1400" dirty="0"/>
              <a:t> </a:t>
            </a:r>
            <a:endParaRPr lang="en-US" sz="1400" dirty="0">
              <a:cs typeface="Calibri"/>
            </a:endParaRPr>
          </a:p>
        </p:txBody>
      </p:sp>
    </p:spTree>
    <p:extLst>
      <p:ext uri="{BB962C8B-B14F-4D97-AF65-F5344CB8AC3E}">
        <p14:creationId xmlns:p14="http://schemas.microsoft.com/office/powerpoint/2010/main" val="253955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lstStyle/>
          <a:p>
            <a:r>
              <a:rPr lang="en-GB" dirty="0"/>
              <a:t> ‘best fit’ journals – journal web pages</a:t>
            </a:r>
          </a:p>
        </p:txBody>
      </p:sp>
      <p:pic>
        <p:nvPicPr>
          <p:cNvPr id="5" name="Picture 4" descr="A screenshot of the Human Resource Management Journal logo">
            <a:extLst>
              <a:ext uri="{FF2B5EF4-FFF2-40B4-BE49-F238E27FC236}">
                <a16:creationId xmlns:a16="http://schemas.microsoft.com/office/drawing/2014/main" id="{48251CEC-6E18-40B8-B988-8682997EF539}"/>
              </a:ext>
            </a:extLst>
          </p:cNvPr>
          <p:cNvPicPr>
            <a:picLocks noChangeAspect="1"/>
          </p:cNvPicPr>
          <p:nvPr/>
        </p:nvPicPr>
        <p:blipFill>
          <a:blip r:embed="rId2"/>
          <a:stretch>
            <a:fillRect/>
          </a:stretch>
        </p:blipFill>
        <p:spPr>
          <a:xfrm>
            <a:off x="477462" y="1785467"/>
            <a:ext cx="4819650" cy="914400"/>
          </a:xfrm>
          <a:prstGeom prst="rect">
            <a:avLst/>
          </a:prstGeom>
        </p:spPr>
      </p:pic>
      <p:pic>
        <p:nvPicPr>
          <p:cNvPr id="13" name="Content Placeholder 12" descr="A screenshot of a list of databases from the Human Resource management Journal overview page">
            <a:extLst>
              <a:ext uri="{FF2B5EF4-FFF2-40B4-BE49-F238E27FC236}">
                <a16:creationId xmlns:a16="http://schemas.microsoft.com/office/drawing/2014/main" id="{4DC9DF08-C2B6-4E11-B29C-13AA8C9C6AC7}"/>
              </a:ext>
            </a:extLst>
          </p:cNvPr>
          <p:cNvPicPr>
            <a:picLocks noGrp="1" noChangeAspect="1"/>
          </p:cNvPicPr>
          <p:nvPr>
            <p:ph sz="half" idx="1"/>
          </p:nvPr>
        </p:nvPicPr>
        <p:blipFill>
          <a:blip r:embed="rId3"/>
          <a:stretch>
            <a:fillRect/>
          </a:stretch>
        </p:blipFill>
        <p:spPr>
          <a:xfrm>
            <a:off x="838200" y="2971800"/>
            <a:ext cx="4752975" cy="2981325"/>
          </a:xfrm>
        </p:spPr>
      </p:pic>
      <p:sp>
        <p:nvSpPr>
          <p:cNvPr id="4" name="Text Placeholder 3">
            <a:extLst>
              <a:ext uri="{FF2B5EF4-FFF2-40B4-BE49-F238E27FC236}">
                <a16:creationId xmlns:a16="http://schemas.microsoft.com/office/drawing/2014/main" id="{34A86C01-29D2-4275-93D1-9DAC36C80F6F}"/>
              </a:ext>
            </a:extLst>
          </p:cNvPr>
          <p:cNvSpPr>
            <a:spLocks noGrp="1"/>
          </p:cNvSpPr>
          <p:nvPr>
            <p:ph sz="half" idx="2"/>
          </p:nvPr>
        </p:nvSpPr>
        <p:spPr/>
        <p:txBody>
          <a:bodyPr>
            <a:noAutofit/>
          </a:bodyPr>
          <a:lstStyle/>
          <a:p>
            <a:endParaRPr lang="en-US" sz="2000" dirty="0"/>
          </a:p>
          <a:p>
            <a:endParaRPr lang="en-US" sz="2000" dirty="0"/>
          </a:p>
          <a:p>
            <a:endParaRPr lang="en-US" sz="2000" dirty="0"/>
          </a:p>
          <a:p>
            <a:r>
              <a:rPr lang="en-US" sz="2000" dirty="0"/>
              <a:t>For example, perhaps articles published in the </a:t>
            </a:r>
            <a:r>
              <a:rPr lang="en-US" sz="2000" i="1" dirty="0"/>
              <a:t>Human Resource Management Journal</a:t>
            </a:r>
            <a:r>
              <a:rPr lang="en-US" sz="2000" dirty="0"/>
              <a:t>, </a:t>
            </a:r>
            <a:r>
              <a:rPr lang="en-GB" sz="2000" dirty="0"/>
              <a:t>(a 4* ranked journal on the </a:t>
            </a:r>
            <a:r>
              <a:rPr lang="en-GB" sz="2000" dirty="0">
                <a:hlinkClick r:id="rId4"/>
              </a:rPr>
              <a:t>Academic Journal Guide </a:t>
            </a:r>
            <a:r>
              <a:rPr lang="en-GB" sz="2000" dirty="0"/>
              <a:t>) published by Wiley Blackwell</a:t>
            </a:r>
            <a:r>
              <a:rPr lang="en-US" sz="2000" dirty="0"/>
              <a:t> regularly features on your search results</a:t>
            </a:r>
          </a:p>
          <a:p>
            <a:r>
              <a:rPr lang="en-GB" sz="2000" dirty="0"/>
              <a:t>Go to the journal web page – </a:t>
            </a:r>
            <a:r>
              <a:rPr lang="en-GB" sz="2000" dirty="0">
                <a:hlinkClick r:id="rId5"/>
              </a:rPr>
              <a:t>the ‘about’ or overview information </a:t>
            </a:r>
            <a:r>
              <a:rPr lang="en-GB" sz="2000" dirty="0"/>
              <a:t>for the journal provides a list of databases where the journal is indexed. </a:t>
            </a:r>
          </a:p>
          <a:p>
            <a:pPr marL="0" indent="0">
              <a:buNone/>
            </a:pPr>
            <a:endParaRPr lang="en-US" sz="1900" dirty="0"/>
          </a:p>
        </p:txBody>
      </p:sp>
    </p:spTree>
    <p:extLst>
      <p:ext uri="{BB962C8B-B14F-4D97-AF65-F5344CB8AC3E}">
        <p14:creationId xmlns:p14="http://schemas.microsoft.com/office/powerpoint/2010/main" val="268345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lstStyle/>
          <a:p>
            <a:r>
              <a:rPr lang="en-GB" dirty="0"/>
              <a:t>‘Best fit’ journals – journal information on databases</a:t>
            </a:r>
          </a:p>
        </p:txBody>
      </p:sp>
      <p:sp>
        <p:nvSpPr>
          <p:cNvPr id="4" name="Text Placeholder 3">
            <a:extLst>
              <a:ext uri="{FF2B5EF4-FFF2-40B4-BE49-F238E27FC236}">
                <a16:creationId xmlns:a16="http://schemas.microsoft.com/office/drawing/2014/main" id="{34A86C01-29D2-4275-93D1-9DAC36C80F6F}"/>
              </a:ext>
            </a:extLst>
          </p:cNvPr>
          <p:cNvSpPr>
            <a:spLocks noGrp="1"/>
          </p:cNvSpPr>
          <p:nvPr>
            <p:ph sz="half" idx="2"/>
          </p:nvPr>
        </p:nvSpPr>
        <p:spPr/>
        <p:txBody>
          <a:bodyPr>
            <a:noAutofit/>
          </a:bodyPr>
          <a:lstStyle/>
          <a:p>
            <a:pPr marL="0" indent="0">
              <a:buNone/>
            </a:pPr>
            <a:endParaRPr lang="en-US" sz="2000" dirty="0"/>
          </a:p>
          <a:p>
            <a:pPr marL="0" indent="0">
              <a:buNone/>
            </a:pPr>
            <a:endParaRPr lang="en-US" sz="2000" dirty="0"/>
          </a:p>
          <a:p>
            <a:pPr marL="0" indent="0">
              <a:buNone/>
            </a:pPr>
            <a:r>
              <a:rPr lang="en-US" sz="2000" dirty="0"/>
              <a:t>Databases index journals and other material in accordance with their scope and inclusion criteria.  </a:t>
            </a:r>
          </a:p>
          <a:p>
            <a:pPr marL="0" indent="0">
              <a:buNone/>
            </a:pPr>
            <a:r>
              <a:rPr lang="en-US" sz="2000" dirty="0"/>
              <a:t>You can usually search or browse the publications and other sources indexed in a database. This is a common feature in databases.</a:t>
            </a:r>
          </a:p>
          <a:p>
            <a:pPr marL="0" indent="0">
              <a:buNone/>
            </a:pPr>
            <a:r>
              <a:rPr lang="en-US" sz="2000" dirty="0"/>
              <a:t>Here is an example from the SocINDEX  database.  Choose the ‘Publications’ link on the top toolbar and search or browse.</a:t>
            </a:r>
            <a:endParaRPr lang="en-US" sz="1900" dirty="0"/>
          </a:p>
        </p:txBody>
      </p:sp>
      <p:pic>
        <p:nvPicPr>
          <p:cNvPr id="7" name="Content Placeholder 6">
            <a:extLst>
              <a:ext uri="{FF2B5EF4-FFF2-40B4-BE49-F238E27FC236}">
                <a16:creationId xmlns:a16="http://schemas.microsoft.com/office/drawing/2014/main" id="{2C8CC560-CDDB-03B7-116F-CEBFC45A2C5C}"/>
              </a:ext>
            </a:extLst>
          </p:cNvPr>
          <p:cNvPicPr>
            <a:picLocks noGrp="1" noChangeAspect="1"/>
          </p:cNvPicPr>
          <p:nvPr>
            <p:ph sz="half" idx="1"/>
          </p:nvPr>
        </p:nvPicPr>
        <p:blipFill>
          <a:blip r:embed="rId2"/>
          <a:stretch>
            <a:fillRect/>
          </a:stretch>
        </p:blipFill>
        <p:spPr>
          <a:xfrm>
            <a:off x="1634462" y="1608138"/>
            <a:ext cx="3589076" cy="4568825"/>
          </a:xfrm>
        </p:spPr>
      </p:pic>
    </p:spTree>
    <p:extLst>
      <p:ext uri="{BB962C8B-B14F-4D97-AF65-F5344CB8AC3E}">
        <p14:creationId xmlns:p14="http://schemas.microsoft.com/office/powerpoint/2010/main" val="490739361"/>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2085</TotalTime>
  <Words>1428</Words>
  <Application>Microsoft Office PowerPoint</Application>
  <PresentationFormat>Widescreen</PresentationFormat>
  <Paragraphs>113</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Office Theme</vt:lpstr>
      <vt:lpstr>Tips for identifying relevant databases</vt:lpstr>
      <vt:lpstr>Contents</vt:lpstr>
      <vt:lpstr>Finding journal articles - when to use a search engine and when to use a database </vt:lpstr>
      <vt:lpstr>Types of database</vt:lpstr>
      <vt:lpstr>Use the subject listings on the library website</vt:lpstr>
      <vt:lpstr>Multidisciplinary databases and platforms for cross-searching</vt:lpstr>
      <vt:lpstr>‘Best fit’ journals and ‘best fit’ journal articles</vt:lpstr>
      <vt:lpstr> ‘best fit’ journals – journal web pages</vt:lpstr>
      <vt:lpstr>‘Best fit’ journals – journal information on databases</vt:lpstr>
      <vt:lpstr>Publication search/browse on Business Source Premier</vt:lpstr>
      <vt:lpstr>Tips for identifying appropriate databases – from published literature</vt:lpstr>
      <vt:lpstr>Use the database filter on database platforms</vt:lpstr>
      <vt:lpstr>And if you are still not sure, ask!</vt:lpstr>
      <vt:lpstr>This presentation is created by Lynn Allardyce Irvine under licence -   CC BY-NC-SA 4.0  Attribution-NonCommercial-ShareAlike 4.0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Lynn Irvine</cp:lastModifiedBy>
  <cp:revision>43</cp:revision>
  <dcterms:created xsi:type="dcterms:W3CDTF">2021-01-06T14:22:07Z</dcterms:created>
  <dcterms:modified xsi:type="dcterms:W3CDTF">2024-09-24T10:10:53Z</dcterms:modified>
</cp:coreProperties>
</file>