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490" r:id="rId3"/>
    <p:sldId id="485" r:id="rId4"/>
    <p:sldId id="488" r:id="rId5"/>
    <p:sldId id="489" r:id="rId6"/>
    <p:sldId id="27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C9424C-4E61-094B-0AB5-3BCC218B4773}" v="1289" dt="2024-10-02T13:45:59.150"/>
    <p1510:client id="{325BAED8-B854-07CA-95EE-014106DD0957}" v="143" dt="2024-10-01T21:22:37.131"/>
    <p1510:client id="{478020FB-7B31-5A8C-331C-2733D58596B2}" v="2" dt="2024-10-02T08:18:01.5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37" autoAdjust="0"/>
    <p:restoredTop sz="74230" autoAdjust="0"/>
  </p:normalViewPr>
  <p:slideViewPr>
    <p:cSldViewPr snapToGrid="0">
      <p:cViewPr varScale="1">
        <p:scale>
          <a:sx n="83" d="100"/>
          <a:sy n="83" d="100"/>
        </p:scale>
        <p:origin x="1350" y="102"/>
      </p:cViewPr>
      <p:guideLst/>
    </p:cSldViewPr>
  </p:slideViewPr>
  <p:outlineViewPr>
    <p:cViewPr>
      <p:scale>
        <a:sx n="30" d="100"/>
        <a:sy n="3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95AE2-43AC-144B-AE88-DCB376799F11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4E5BB-E6B0-B84A-ABCD-9A3E9C2D7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42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24E5BB-E6B0-B84A-ABCD-9A3E9C2D78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24E5BB-E6B0-B84A-ABCD-9A3E9C2D78C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45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24E5BB-E6B0-B84A-ABCD-9A3E9C2D78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1915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24E5BB-E6B0-B84A-ABCD-9A3E9C2D78C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7522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>
              <a:ea typeface="Calibri" panose="020F0502020204030204"/>
              <a:cs typeface="Calibri" panose="020F0502020204030204"/>
            </a:endParaRPr>
          </a:p>
          <a:p>
            <a:endParaRPr lang="en-GB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24E5BB-E6B0-B84A-ABCD-9A3E9C2D78C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2708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24E5BB-E6B0-B84A-ABCD-9A3E9C2D78C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94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3BB4406-02B4-284F-84C5-A21F22E6B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9236" y="533614"/>
            <a:ext cx="9210963" cy="888786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5FEA054A-F191-E34B-8C26-BA11F3F0C0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85750" y="1627188"/>
            <a:ext cx="11474450" cy="460692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92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8667"/>
            <a:ext cx="5181600" cy="45682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8667"/>
            <a:ext cx="5181600" cy="45682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EE31514-F8EA-5D4E-B45D-65DD78DBE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9236" y="533614"/>
            <a:ext cx="9210963" cy="888786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2524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91D55F9-A3F2-1242-A5F3-5AAACC9DB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9236" y="533614"/>
            <a:ext cx="9210963" cy="888786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9408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0418" y="1657926"/>
            <a:ext cx="6629400" cy="789709"/>
          </a:xfrm>
        </p:spPr>
        <p:txBody>
          <a:bodyPr anchor="t">
            <a:normAutofit/>
          </a:bodyPr>
          <a:lstStyle>
            <a:lvl1pPr algn="l">
              <a:defRPr sz="280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0418" y="3015529"/>
            <a:ext cx="5680364" cy="623598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427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97420DD-2415-454D-AA0F-DBDA719CB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9236" y="533614"/>
            <a:ext cx="9210963" cy="888786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1283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2B56C0B-E29B-4842-B417-82BD0105A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9236" y="533614"/>
            <a:ext cx="9210963" cy="888786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F41A95EC-0528-8A4C-BE96-445CDE1B34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3133" y="1705342"/>
            <a:ext cx="11487066" cy="493296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5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solidFill>
                  <a:srgbClr val="0035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 b="0">
                <a:solidFill>
                  <a:srgbClr val="0035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solidFill>
                  <a:srgbClr val="0035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solidFill>
                  <a:srgbClr val="0035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Body text Arial 24pt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5156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680" y="2123676"/>
            <a:ext cx="4027169" cy="1600200"/>
          </a:xfrm>
        </p:spPr>
        <p:txBody>
          <a:bodyPr anchor="t">
            <a:normAutofit/>
          </a:bodyPr>
          <a:lstStyle>
            <a:lvl1pPr algn="l">
              <a:defRPr sz="2800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1680" y="3934224"/>
            <a:ext cx="4030345" cy="193476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8039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6A65B24-645B-1746-9651-55C209C5E25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10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11800" y="681037"/>
            <a:ext cx="5842000" cy="10096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24FB1-CB24-4B4C-BFD4-AD276D9A4059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9F3F6-C255-4AC5-91C2-3F61B6509B3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6262A0F-9E49-6B4D-94F3-647B33A25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699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52" r:id="rId2"/>
    <p:sldLayoutId id="2147483653" r:id="rId3"/>
    <p:sldLayoutId id="2147483649" r:id="rId4"/>
    <p:sldLayoutId id="2147483654" r:id="rId5"/>
    <p:sldLayoutId id="2147483687" r:id="rId6"/>
    <p:sldLayoutId id="2147483656" r:id="rId7"/>
    <p:sldLayoutId id="2147483684" r:id="rId8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>
              <a:lumMod val="50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la.ac.uk/myglasgow/ris/researchculture/priorities/" TargetMode="External"/><Relationship Id="rId7" Type="http://schemas.openxmlformats.org/officeDocument/2006/relationships/hyperlink" Target="https://www.gla.ac.uk/myglasgow/ris/researchintegrity/advisers/collegeschoolchampsandadvisor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gla.ac.uk/myglasgow/ris/researchintegrity/conduct/" TargetMode="External"/><Relationship Id="rId5" Type="http://schemas.openxmlformats.org/officeDocument/2006/relationships/hyperlink" Target="https://www.gla.ac.uk/research/strategy/ourpolicies/codeofgoodpracticeinresearch/" TargetMode="External"/><Relationship Id="rId4" Type="http://schemas.openxmlformats.org/officeDocument/2006/relationships/hyperlink" Target="https://www.gla.ac.uk/research/strategy/ourstrategy/glasgowcontext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he Gilbert Scott Building">
            <a:extLst>
              <a:ext uri="{FF2B5EF4-FFF2-40B4-BE49-F238E27FC236}">
                <a16:creationId xmlns:a16="http://schemas.microsoft.com/office/drawing/2014/main" id="{BAB3C4BD-A67A-4D47-6D5C-637F167E7C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52055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852055"/>
            <a:ext cx="11493170" cy="236615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ECDP Induction, 9 October 2024</a:t>
            </a:r>
            <a:br>
              <a:rPr lang="en-GB" dirty="0">
                <a:solidFill>
                  <a:schemeClr val="tx1"/>
                </a:solidFill>
              </a:rPr>
            </a:br>
            <a:br>
              <a:rPr lang="en-GB" dirty="0">
                <a:solidFill>
                  <a:schemeClr val="tx1"/>
                </a:solidFill>
              </a:rPr>
            </a:br>
            <a:r>
              <a:rPr lang="en-GB" dirty="0">
                <a:solidFill>
                  <a:schemeClr val="tx1"/>
                </a:solidFill>
              </a:rPr>
              <a:t>Staff Research Integrity Training Course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45921"/>
            <a:ext cx="8390779" cy="2366158"/>
          </a:xfrm>
          <a:solidFill>
            <a:schemeClr val="tx1">
              <a:lumMod val="10000"/>
              <a:lumOff val="90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Elinor Toland</a:t>
            </a:r>
          </a:p>
          <a:p>
            <a:r>
              <a:rPr lang="en-GB" dirty="0">
                <a:solidFill>
                  <a:schemeClr val="tx1"/>
                </a:solidFill>
              </a:rPr>
              <a:t>Research Integrity Adviser (Training &amp; Communication)</a:t>
            </a:r>
          </a:p>
          <a:p>
            <a:r>
              <a:rPr lang="en-GB" dirty="0">
                <a:solidFill>
                  <a:schemeClr val="tx1"/>
                </a:solidFill>
                <a:latin typeface="Arial"/>
                <a:cs typeface="Arial"/>
              </a:rPr>
              <a:t>Research Governance &amp; Integrity Team, Research Services</a:t>
            </a:r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171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3A0CB-5636-E0E6-87F1-3E94C3375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Research Integrity Training Course: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7FCEC-E601-A044-9117-885F8376831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endParaRPr lang="en-GB" sz="2200" dirty="0"/>
          </a:p>
          <a:p>
            <a:pPr>
              <a:buFont typeface="Arial"/>
              <a:buChar char="•"/>
            </a:pPr>
            <a:r>
              <a:rPr lang="en-GB" sz="2200" dirty="0">
                <a:latin typeface="Arial"/>
                <a:cs typeface="Arial"/>
              </a:rPr>
              <a:t>Mandatory for: Research &amp; Teaching Staff including ECDP; PGR Supervisors; Research-related Professional Services, Technicians &amp; Specialist staff</a:t>
            </a:r>
            <a:endParaRPr lang="en-US" sz="2200" dirty="0">
              <a:solidFill>
                <a:srgbClr val="003865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200" dirty="0">
              <a:solidFill>
                <a:srgbClr val="003865"/>
              </a:solidFill>
              <a:latin typeface="Arial"/>
              <a:cs typeface="Arial"/>
            </a:endParaRPr>
          </a:p>
          <a:p>
            <a:pPr>
              <a:buFont typeface="Arial"/>
              <a:buChar char="•"/>
            </a:pPr>
            <a:r>
              <a:rPr lang="en-GB" sz="2200" dirty="0">
                <a:latin typeface="Arial"/>
                <a:cs typeface="Arial"/>
              </a:rPr>
              <a:t>Over 2000 staff completed the course in 2023-24 (5 x 2022-23)</a:t>
            </a:r>
            <a:endParaRPr lang="en-GB" sz="2200" dirty="0"/>
          </a:p>
          <a:p>
            <a:pPr>
              <a:buFont typeface="Arial"/>
              <a:buChar char="•"/>
            </a:pPr>
            <a:endParaRPr lang="en-GB" sz="2200" dirty="0">
              <a:latin typeface="Arial"/>
              <a:cs typeface="Arial"/>
            </a:endParaRPr>
          </a:p>
          <a:p>
            <a:pPr>
              <a:buFont typeface="Arial"/>
              <a:buChar char="•"/>
            </a:pPr>
            <a:r>
              <a:rPr lang="en-GB" sz="2200" dirty="0">
                <a:latin typeface="Arial"/>
                <a:cs typeface="Arial"/>
              </a:rPr>
              <a:t>Key aims: to support university expectations for good research practice and high quality research; to promote a positive Reseach Culture; to provide an opportunity for personal reflection; to raise awareness of ways that we can improve research integrity</a:t>
            </a:r>
          </a:p>
          <a:p>
            <a:pPr marL="0" indent="0">
              <a:buNone/>
            </a:pPr>
            <a:endParaRPr lang="en-GB" sz="2200" dirty="0">
              <a:latin typeface="Arial"/>
              <a:cs typeface="Arial"/>
            </a:endParaRPr>
          </a:p>
          <a:p>
            <a:r>
              <a:rPr lang="en-GB" sz="2200" dirty="0">
                <a:latin typeface="Arial"/>
                <a:cs typeface="Arial"/>
              </a:rPr>
              <a:t>It offers module options for flexibility e.g. ‘Teaching Research Integrity’ for LTS staff</a:t>
            </a:r>
            <a:endParaRPr lang="en-GB" sz="2200">
              <a:latin typeface="Arial"/>
              <a:cs typeface="Arial"/>
            </a:endParaRPr>
          </a:p>
          <a:p>
            <a:pPr marL="0" indent="0">
              <a:buNone/>
            </a:pPr>
            <a:endParaRPr lang="en-GB" sz="2200" dirty="0">
              <a:latin typeface="Arial"/>
              <a:cs typeface="Arial"/>
            </a:endParaRPr>
          </a:p>
          <a:p>
            <a:r>
              <a:rPr lang="en-GB" sz="2200" dirty="0">
                <a:latin typeface="Arial"/>
                <a:cs typeface="Arial"/>
              </a:rPr>
              <a:t>Course assessment is via submission of a workbook </a:t>
            </a:r>
            <a:endParaRPr lang="en-GB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0285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9F1E7-84A3-A349-8AEB-5A5CFDB87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Research Integrity: </a:t>
            </a:r>
            <a:r>
              <a:rPr lang="en-US" dirty="0" err="1">
                <a:solidFill>
                  <a:schemeClr val="tx1"/>
                </a:solidFill>
                <a:latin typeface="Arial"/>
                <a:cs typeface="Arial"/>
              </a:rPr>
              <a:t>UofG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 Context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1D042F-868F-834F-96EA-D677E5DCBC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3133" y="1705342"/>
            <a:ext cx="11720084" cy="493296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Research Integrity is one of the five 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Research Culture Priorities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Aligns with the 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Research Strategy 2025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: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"We value the quality of our research over its quantity" 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"How research is done is as important as what research is done"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The 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Code of Good Practice in Research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 is the key policy for researcher staff and students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Our 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Research Integrity website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 covers a range of themes with training &amp; resources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Academic Lead for Good Research Practice in post (Prof Lisa </a:t>
            </a:r>
            <a:r>
              <a:rPr lang="en-US" dirty="0" err="1">
                <a:solidFill>
                  <a:schemeClr val="tx1"/>
                </a:solidFill>
                <a:latin typeface="Arial"/>
                <a:cs typeface="Arial"/>
              </a:rPr>
              <a:t>DeBruine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)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Research Integrity Champions &amp; Advisers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 for local activities and support </a:t>
            </a:r>
          </a:p>
        </p:txBody>
      </p:sp>
    </p:spTree>
    <p:extLst>
      <p:ext uri="{BB962C8B-B14F-4D97-AF65-F5344CB8AC3E}">
        <p14:creationId xmlns:p14="http://schemas.microsoft.com/office/powerpoint/2010/main" val="207084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E56FF-6BCA-46C4-1788-A82280EC7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/>
                <a:cs typeface="Arial"/>
              </a:rPr>
              <a:t>What others have gained from taking the course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32E73-8DAA-B59B-9B7E-D61D723A408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We receive a lot of feedback about the course! (over 500 comments since June 2023) </a:t>
            </a:r>
          </a:p>
          <a:p>
            <a:pPr marL="0" indent="0">
              <a:buNone/>
            </a:pP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Mainly positive comments / suggestions for the course</a:t>
            </a:r>
          </a:p>
          <a:p>
            <a:pPr marL="0" indent="0">
              <a:buNone/>
            </a:pP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Staff appreciate having the chance to reflect on their approach to research integrity and understand the broader issues involved</a:t>
            </a:r>
          </a:p>
          <a:p>
            <a:pPr marL="0" indent="0">
              <a:buNone/>
            </a:pP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Inspires action e.g. contacting the RDM team; implementing the </a:t>
            </a:r>
            <a:r>
              <a:rPr lang="en-GB" dirty="0" err="1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CRediT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contributor statement; discussing RI at regular group meetings</a:t>
            </a:r>
          </a:p>
          <a:p>
            <a:pPr marL="0" indent="0">
              <a:buNone/>
            </a:pP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dirty="0">
              <a:solidFill>
                <a:srgbClr val="242424"/>
              </a:solidFill>
              <a:latin typeface="Aptos Narrow" panose="020B0004020202020204" pitchFamily="34" charset="0"/>
            </a:endParaRPr>
          </a:p>
          <a:p>
            <a:pPr marL="0" indent="0">
              <a:buNone/>
            </a:pPr>
            <a:endParaRPr lang="en-GB" dirty="0">
              <a:solidFill>
                <a:srgbClr val="242424"/>
              </a:solidFill>
              <a:latin typeface="Aptos Narrow" panose="020B0004020202020204" pitchFamily="34" charset="0"/>
            </a:endParaRPr>
          </a:p>
          <a:p>
            <a:pPr marL="0" indent="0">
              <a:buNone/>
            </a:pPr>
            <a:endParaRPr lang="en-GB" b="0" i="0" dirty="0">
              <a:solidFill>
                <a:srgbClr val="242424"/>
              </a:solidFill>
              <a:effectLst/>
              <a:latin typeface="Aptos Narrow" panose="020B0004020202020204" pitchFamily="34" charset="0"/>
            </a:endParaRPr>
          </a:p>
          <a:p>
            <a:pPr marL="0" indent="0">
              <a:buNone/>
            </a:pPr>
            <a:endParaRPr lang="en-GB" dirty="0">
              <a:solidFill>
                <a:srgbClr val="242424"/>
              </a:solidFill>
              <a:latin typeface="Aptos Narrow" panose="020B00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986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99205-802F-3135-9A27-9CF65DDA2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/>
                <a:cs typeface="Arial"/>
              </a:rPr>
              <a:t>What we gain from the course submissions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52223F-3413-A63A-19AF-E4FE800244B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latin typeface="Arial"/>
                <a:cs typeface="Arial"/>
              </a:rPr>
              <a:t>Engagement with the academic community through the training responses</a:t>
            </a:r>
            <a:endParaRPr lang="en-GB" dirty="0"/>
          </a:p>
          <a:p>
            <a:endParaRPr lang="en-GB" dirty="0"/>
          </a:p>
          <a:p>
            <a:r>
              <a:rPr lang="en-GB" dirty="0">
                <a:latin typeface="Arial"/>
                <a:cs typeface="Arial"/>
              </a:rPr>
              <a:t>Feedback can be reinvested into the course to enhance content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>
                <a:latin typeface="Arial"/>
                <a:cs typeface="Arial"/>
              </a:rPr>
              <a:t>We learn about examples of best practice that we can share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>
                <a:latin typeface="Arial"/>
                <a:cs typeface="Arial"/>
              </a:rPr>
              <a:t>Comments from staff (anonymous and with permission) can help to highlight issues and themes e.g. in Committee reports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>
                <a:latin typeface="Arial"/>
                <a:cs typeface="Arial"/>
              </a:rPr>
              <a:t>We hear what researchers think about the wider system of academia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6934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e University at sunset">
            <a:extLst>
              <a:ext uri="{FF2B5EF4-FFF2-40B4-BE49-F238E27FC236}">
                <a16:creationId xmlns:a16="http://schemas.microsoft.com/office/drawing/2014/main" id="{11FDCD37-95D4-D94F-8143-5384ADC6A6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175F20C-468E-F742-9149-B8A5FEBC291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45885" y="1889351"/>
            <a:ext cx="8452645" cy="1931535"/>
          </a:xfrm>
        </p:spPr>
        <p:txBody>
          <a:bodyPr>
            <a:noAutofit/>
          </a:bodyPr>
          <a:lstStyle/>
          <a:p>
            <a:pPr algn="l"/>
            <a:r>
              <a:rPr lang="en-GB" dirty="0">
                <a:solidFill>
                  <a:schemeClr val="bg1"/>
                </a:solidFill>
              </a:rPr>
              <a:t>Thank you! </a:t>
            </a:r>
            <a:br>
              <a:rPr lang="en-GB" dirty="0">
                <a:solidFill>
                  <a:schemeClr val="bg1"/>
                </a:solidFill>
              </a:rPr>
            </a:b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Contact: research-integrity@glasgow.ac.uk</a:t>
            </a:r>
            <a:br>
              <a:rPr lang="en-GB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22ED6EA-1EF6-E99C-8D46-A77E8079F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85228" y="5699322"/>
            <a:ext cx="3413095" cy="854153"/>
            <a:chOff x="8385228" y="5699322"/>
            <a:chExt cx="3413095" cy="854153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44E80E0-21D5-A09C-9C43-3B822C05837D}"/>
                </a:ext>
              </a:extLst>
            </p:cNvPr>
            <p:cNvSpPr txBox="1"/>
            <p:nvPr/>
          </p:nvSpPr>
          <p:spPr>
            <a:xfrm>
              <a:off x="8385228" y="5699322"/>
              <a:ext cx="3413095" cy="461665"/>
            </a:xfrm>
            <a:prstGeom prst="rect">
              <a:avLst/>
            </a:prstGeom>
            <a:noFill/>
            <a:effectLst>
              <a:outerShdw blurRad="1270000" dist="50800" dir="5400000" sx="200000" sy="200000" algn="ctr" rotWithShape="0">
                <a:schemeClr val="tx1"/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#</a:t>
              </a:r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UofGWorldChangers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92BBCD2-E264-1B57-0E93-92E9DB639953}"/>
                </a:ext>
              </a:extLst>
            </p:cNvPr>
            <p:cNvSpPr txBox="1"/>
            <p:nvPr/>
          </p:nvSpPr>
          <p:spPr>
            <a:xfrm>
              <a:off x="9098531" y="6091810"/>
              <a:ext cx="26997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ea typeface="Arial" charset="0"/>
                  <a:cs typeface="Arial" panose="020B0604020202020204" pitchFamily="34" charset="0"/>
                </a:rPr>
                <a:t>@</a:t>
              </a:r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ea typeface="Arial" charset="0"/>
                  <a:cs typeface="Arial" panose="020B0604020202020204" pitchFamily="34" charset="0"/>
                </a:rPr>
                <a:t>UofGlasgow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84EA5A01-D67E-B5A8-4983-B4E38F735C71}"/>
                </a:ext>
              </a:extLst>
            </p:cNvPr>
            <p:cNvGrpSpPr/>
            <p:nvPr/>
          </p:nvGrpSpPr>
          <p:grpSpPr>
            <a:xfrm>
              <a:off x="8516481" y="6162367"/>
              <a:ext cx="841333" cy="347112"/>
              <a:chOff x="8601252" y="6162367"/>
              <a:chExt cx="841333" cy="347112"/>
            </a:xfrm>
          </p:grpSpPr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8049EAA7-B259-E0CF-6188-D83E4A7650D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778761" y="6162367"/>
                <a:ext cx="475023" cy="347112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C9EF044C-8E77-0253-404C-AEACFCC1AE0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9194185" y="6223334"/>
                <a:ext cx="248400" cy="248399"/>
              </a:xfrm>
              <a:prstGeom prst="rect">
                <a:avLst/>
              </a:prstGeom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1EFBA2B9-08B7-B52F-FE3B-91DCAC58DCD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8601252" y="6221141"/>
                <a:ext cx="239105" cy="239106"/>
              </a:xfrm>
              <a:prstGeom prst="rect">
                <a:avLst/>
              </a:prstGeom>
            </p:spPr>
          </p:pic>
        </p:grpSp>
      </p:grpSp>
      <p:pic>
        <p:nvPicPr>
          <p:cNvPr id="4" name="Picture 3" descr="A grey and black sign with a person in a circle&#10;&#10;Description automatically generated">
            <a:extLst>
              <a:ext uri="{FF2B5EF4-FFF2-40B4-BE49-F238E27FC236}">
                <a16:creationId xmlns:a16="http://schemas.microsoft.com/office/drawing/2014/main" id="{2552E480-DF0C-A203-EF66-96F11BB065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3677" y="6160987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378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ofG colours">
      <a:dk1>
        <a:srgbClr val="003865"/>
      </a:dk1>
      <a:lt1>
        <a:srgbClr val="FFFFFE"/>
      </a:lt1>
      <a:dk2>
        <a:srgbClr val="000000"/>
      </a:dk2>
      <a:lt2>
        <a:srgbClr val="7D2238"/>
      </a:lt2>
      <a:accent1>
        <a:srgbClr val="0075B0"/>
      </a:accent1>
      <a:accent2>
        <a:srgbClr val="5B4D93"/>
      </a:accent2>
      <a:accent3>
        <a:srgbClr val="CF1C20"/>
      </a:accent3>
      <a:accent4>
        <a:srgbClr val="00833C"/>
      </a:accent4>
      <a:accent5>
        <a:srgbClr val="BE4D00"/>
      </a:accent5>
      <a:accent6>
        <a:srgbClr val="951271"/>
      </a:accent6>
      <a:hlink>
        <a:srgbClr val="584B3D"/>
      </a:hlink>
      <a:folHlink>
        <a:srgbClr val="0068A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61AF5F2-503D-2641-86A1-09AD8919EA9C}" vid="{A816E7D6-9491-074F-A4D5-6596497DAC1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2007</TotalTime>
  <Words>411</Words>
  <Application>Microsoft Office PowerPoint</Application>
  <PresentationFormat>Widescreen</PresentationFormat>
  <Paragraphs>64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 Narrow</vt:lpstr>
      <vt:lpstr>Arial</vt:lpstr>
      <vt:lpstr>Calibri</vt:lpstr>
      <vt:lpstr>Courier New</vt:lpstr>
      <vt:lpstr>Office Theme</vt:lpstr>
      <vt:lpstr>ECDP Induction, 9 October 2024  Staff Research Integrity Training Course</vt:lpstr>
      <vt:lpstr>Research Integrity Training Course: Background</vt:lpstr>
      <vt:lpstr>Research Integrity: UofG Context </vt:lpstr>
      <vt:lpstr>What others have gained from taking the course</vt:lpstr>
      <vt:lpstr>What we gain from the course submissions</vt:lpstr>
      <vt:lpstr>Thank you!   Contact: research-integrity@glasgow.ac.uk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Elinor Toland</dc:creator>
  <cp:keywords/>
  <dc:description/>
  <cp:lastModifiedBy>Elinor Toland</cp:lastModifiedBy>
  <cp:revision>397</cp:revision>
  <dcterms:created xsi:type="dcterms:W3CDTF">2021-01-06T14:22:07Z</dcterms:created>
  <dcterms:modified xsi:type="dcterms:W3CDTF">2024-10-14T18:15:42Z</dcterms:modified>
  <cp:category/>
</cp:coreProperties>
</file>