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9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44A91601-4404-4953-9D1F-A1F23CA38407}">
          <p14:sldIdLst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Cannon" initials="PC" lastIdx="1" clrIdx="0">
    <p:extLst>
      <p:ext uri="{19B8F6BF-5375-455C-9EA6-DF929625EA0E}">
        <p15:presenceInfo xmlns:p15="http://schemas.microsoft.com/office/powerpoint/2012/main" userId="S-1-5-21-3392181128-250301629-2379905336-3288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3D"/>
    <a:srgbClr val="B9CDE5"/>
    <a:srgbClr val="F89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B59C3-57FF-4952-8102-2B7CD17A661A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E5D22-312C-408D-B73B-B80DA5C38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28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E5D22-312C-408D-B73B-B80DA5C384E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537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19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46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84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19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11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86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23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33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10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10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22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8CC2A-4411-4CA4-A32F-D219B816BDDE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95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hyperlink" Target="https://openaccessbutton.org/" TargetMode="External"/><Relationship Id="rId18" Type="http://schemas.openxmlformats.org/officeDocument/2006/relationships/hyperlink" Target="https://edshare.gla.ac.uk/12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chrome.google.com/webstore/detail/google-scholar-button/ldipcbpaocekfooobnbcddclnhejkcpn" TargetMode="External"/><Relationship Id="rId12" Type="http://schemas.openxmlformats.org/officeDocument/2006/relationships/image" Target="../media/image6.jpeg"/><Relationship Id="rId17" Type="http://schemas.openxmlformats.org/officeDocument/2006/relationships/hyperlink" Target="https://www.gla.ac.uk/myglasgow/library/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la.ac.uk/myglasgow/library/interlibraryloans/" TargetMode="External"/><Relationship Id="rId11" Type="http://schemas.openxmlformats.org/officeDocument/2006/relationships/hyperlink" Target="http://unpaywall.org/" TargetMode="External"/><Relationship Id="rId5" Type="http://schemas.openxmlformats.org/officeDocument/2006/relationships/image" Target="../media/image3.png"/><Relationship Id="rId15" Type="http://schemas.openxmlformats.org/officeDocument/2006/relationships/hyperlink" Target="https://edshare.gla.ac.uk/177/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hyperlink" Target="http://www.lazyscholar.org/" TargetMode="Externa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Decorative backgro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985782"/>
            <a:ext cx="9144000" cy="370014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" name="Decorative top colour block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0"/>
            <a:ext cx="9144000" cy="589085"/>
          </a:xfrm>
          <a:prstGeom prst="rect">
            <a:avLst/>
          </a:prstGeom>
        </p:spPr>
      </p:pic>
      <p:pic>
        <p:nvPicPr>
          <p:cNvPr id="42" name="University of Glasgow logo" descr="University of Glasgow logo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176" y="48856"/>
            <a:ext cx="1584176" cy="491369"/>
          </a:xfrm>
          <a:prstGeom prst="rect">
            <a:avLst/>
          </a:prstGeom>
        </p:spPr>
      </p:pic>
      <p:pic>
        <p:nvPicPr>
          <p:cNvPr id="39" name="Creative Commons Attribution 4.0 Internaional Licence image" descr="Creative Commons Attribution 4.0 International Licence image.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525344"/>
            <a:ext cx="838200" cy="295275"/>
          </a:xfrm>
          <a:prstGeom prst="rect">
            <a:avLst/>
          </a:prstGeom>
        </p:spPr>
      </p:pic>
      <p:sp>
        <p:nvSpPr>
          <p:cNvPr id="2056" name="ArticleReach TextBox"/>
          <p:cNvSpPr/>
          <p:nvPr/>
        </p:nvSpPr>
        <p:spPr>
          <a:xfrm>
            <a:off x="2474457" y="5865928"/>
            <a:ext cx="6414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Inter-Library Loans (ILL)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are a free service that allows UofG staff and students to request journal articles we do not have.</a:t>
            </a:r>
          </a:p>
        </p:txBody>
      </p:sp>
      <p:sp>
        <p:nvSpPr>
          <p:cNvPr id="67" name="ArticleReach image"/>
          <p:cNvSpPr txBox="1"/>
          <p:nvPr/>
        </p:nvSpPr>
        <p:spPr>
          <a:xfrm>
            <a:off x="237535" y="6237312"/>
            <a:ext cx="2036986" cy="338554"/>
          </a:xfrm>
          <a:prstGeom prst="rect">
            <a:avLst/>
          </a:prstGeom>
          <a:solidFill>
            <a:srgbClr val="00213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Inter-Library Loans</a:t>
            </a:r>
          </a:p>
        </p:txBody>
      </p:sp>
      <p:sp>
        <p:nvSpPr>
          <p:cNvPr id="66" name="No full-text heading"/>
          <p:cNvSpPr txBox="1"/>
          <p:nvPr/>
        </p:nvSpPr>
        <p:spPr>
          <a:xfrm>
            <a:off x="234947" y="5777934"/>
            <a:ext cx="2036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No full-text?</a:t>
            </a:r>
          </a:p>
        </p:txBody>
      </p:sp>
      <p:sp>
        <p:nvSpPr>
          <p:cNvPr id="23" name="Browser extension notice">
            <a:extLst>
              <a:ext uri="{FF2B5EF4-FFF2-40B4-BE49-F238E27FC236}">
                <a16:creationId xmlns:a16="http://schemas.microsoft.com/office/drawing/2014/main" id="{6E11680C-3C3C-4562-975C-FF7EA4A90849}"/>
              </a:ext>
            </a:extLst>
          </p:cNvPr>
          <p:cNvSpPr/>
          <p:nvPr/>
        </p:nvSpPr>
        <p:spPr>
          <a:xfrm>
            <a:off x="974589" y="5287716"/>
            <a:ext cx="71948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be aware of the extension privacy policies when installing any browser extension.</a:t>
            </a:r>
          </a:p>
        </p:txBody>
      </p:sp>
      <p:sp>
        <p:nvSpPr>
          <p:cNvPr id="63" name="Google Scholar TextBox"/>
          <p:cNvSpPr/>
          <p:nvPr/>
        </p:nvSpPr>
        <p:spPr>
          <a:xfrm>
            <a:off x="2478404" y="4545821"/>
            <a:ext cx="6414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Google Scholar Button</a:t>
            </a: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offers the same functions of Scholar functions from any other webpage. Works with Chrome, Firefox and Microsoft Edge.</a:t>
            </a:r>
          </a:p>
        </p:txBody>
      </p:sp>
      <p:pic>
        <p:nvPicPr>
          <p:cNvPr id="62" name="Google Scholar Button ima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708" y="4588121"/>
            <a:ext cx="438620" cy="438620"/>
          </a:xfrm>
          <a:prstGeom prst="rect">
            <a:avLst/>
          </a:prstGeom>
        </p:spPr>
      </p:pic>
      <p:sp>
        <p:nvSpPr>
          <p:cNvPr id="65" name="Lazy Scholar TextBox"/>
          <p:cNvSpPr/>
          <p:nvPr/>
        </p:nvSpPr>
        <p:spPr>
          <a:xfrm>
            <a:off x="2474457" y="3771256"/>
            <a:ext cx="6414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Lazy Scholar </a:t>
            </a: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searches across UofG Library collections and platforms such as Google Scholar, PubMed, DOAI.io. Lazy Scholar also provides citation metrics and pre-formatted citations. Works with Chrome and Firefox. </a:t>
            </a:r>
          </a:p>
        </p:txBody>
      </p:sp>
      <p:pic>
        <p:nvPicPr>
          <p:cNvPr id="2055" name="Lazy Scholar ima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15" y="3901286"/>
            <a:ext cx="483006" cy="483006"/>
          </a:xfrm>
          <a:prstGeom prst="rect">
            <a:avLst/>
          </a:prstGeom>
        </p:spPr>
      </p:pic>
      <p:sp>
        <p:nvSpPr>
          <p:cNvPr id="52" name="Unpaywall TextBox"/>
          <p:cNvSpPr/>
          <p:nvPr/>
        </p:nvSpPr>
        <p:spPr>
          <a:xfrm>
            <a:off x="2474457" y="3221072"/>
            <a:ext cx="6414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Unpaywall</a:t>
            </a: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harvests Open Access content from over 50,000 publishers and repositories. Also searches pre-prints. Works with Chrome and Firefox.</a:t>
            </a:r>
          </a:p>
        </p:txBody>
      </p:sp>
      <p:pic>
        <p:nvPicPr>
          <p:cNvPr id="53" name="Unpaywall ima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154" y="3267250"/>
            <a:ext cx="861728" cy="430864"/>
          </a:xfrm>
          <a:prstGeom prst="rect">
            <a:avLst/>
          </a:prstGeom>
        </p:spPr>
      </p:pic>
      <p:sp>
        <p:nvSpPr>
          <p:cNvPr id="61" name="Open Access Button TextBox"/>
          <p:cNvSpPr/>
          <p:nvPr/>
        </p:nvSpPr>
        <p:spPr>
          <a:xfrm>
            <a:off x="2474457" y="2619085"/>
            <a:ext cx="6414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Open Access Button</a:t>
            </a: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finds full-text from aggregated repositories such as </a:t>
            </a:r>
            <a:r>
              <a:rPr lang="en-GB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unpaywall</a:t>
            </a: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CORE, </a:t>
            </a:r>
            <a:r>
              <a:rPr lang="en-GB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OpenAIRE</a:t>
            </a: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Europe PMC. Works with Firefox.</a:t>
            </a:r>
          </a:p>
        </p:txBody>
      </p:sp>
      <p:pic>
        <p:nvPicPr>
          <p:cNvPr id="54" name="Open Access Button ima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006" y="2690786"/>
            <a:ext cx="216025" cy="373292"/>
          </a:xfrm>
          <a:prstGeom prst="rect">
            <a:avLst/>
          </a:prstGeom>
        </p:spPr>
      </p:pic>
      <p:sp>
        <p:nvSpPr>
          <p:cNvPr id="55" name="Brower extensions heading"/>
          <p:cNvSpPr txBox="1"/>
          <p:nvPr/>
        </p:nvSpPr>
        <p:spPr>
          <a:xfrm>
            <a:off x="234947" y="2061956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Browser extensions</a:t>
            </a:r>
          </a:p>
        </p:txBody>
      </p:sp>
      <p:sp>
        <p:nvSpPr>
          <p:cNvPr id="44" name="Google Scholar TextBox"/>
          <p:cNvSpPr txBox="1"/>
          <p:nvPr/>
        </p:nvSpPr>
        <p:spPr>
          <a:xfrm>
            <a:off x="2477738" y="1416395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If you are using Google Scholar make sure to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set the University of Glasgow as your linked library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This will add links to full-text next to your search results.</a:t>
            </a:r>
          </a:p>
        </p:txBody>
      </p:sp>
      <p:pic>
        <p:nvPicPr>
          <p:cNvPr id="45" name="Google Scholar ima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95044" y="1481038"/>
            <a:ext cx="1916792" cy="382403"/>
          </a:xfrm>
          <a:prstGeom prst="rect">
            <a:avLst/>
          </a:prstGeom>
        </p:spPr>
      </p:pic>
      <p:sp>
        <p:nvSpPr>
          <p:cNvPr id="47" name="Library search TextBox"/>
          <p:cNvSpPr txBox="1"/>
          <p:nvPr/>
        </p:nvSpPr>
        <p:spPr>
          <a:xfrm>
            <a:off x="2477738" y="677731"/>
            <a:ext cx="64807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Using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Library Search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allows you to find full-text articles and details of print books and book chapters across all subjects in the UofG Library collections. See our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guide to using Library Search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8" name="Library search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34947" y="847008"/>
            <a:ext cx="2036986" cy="400110"/>
          </a:xfrm>
          <a:prstGeom prst="rect">
            <a:avLst/>
          </a:prstGeom>
          <a:solidFill>
            <a:srgbClr val="00213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Library Search</a:t>
            </a:r>
          </a:p>
        </p:txBody>
      </p:sp>
      <p:sp>
        <p:nvSpPr>
          <p:cNvPr id="24" name="Title">
            <a:extLst>
              <a:ext uri="{FF2B5EF4-FFF2-40B4-BE49-F238E27FC236}">
                <a16:creationId xmlns:a16="http://schemas.microsoft.com/office/drawing/2014/main" id="{780F3EDF-6C6D-475D-8F8F-5D1AA0B70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457" y="-1"/>
            <a:ext cx="6109367" cy="555391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guide to finding full-text pdfs</a:t>
            </a:r>
          </a:p>
        </p:txBody>
      </p:sp>
    </p:spTree>
    <p:extLst>
      <p:ext uri="{BB962C8B-B14F-4D97-AF65-F5344CB8AC3E}">
        <p14:creationId xmlns:p14="http://schemas.microsoft.com/office/powerpoint/2010/main" val="1382583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bg1">
              <a:lumMod val="65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369076E45EB46B357B1DD7591B475" ma:contentTypeVersion="10" ma:contentTypeDescription="Create a new document." ma:contentTypeScope="" ma:versionID="28d030907e075bd7e0ff85b37c7413ac">
  <xsd:schema xmlns:xsd="http://www.w3.org/2001/XMLSchema" xmlns:xs="http://www.w3.org/2001/XMLSchema" xmlns:p="http://schemas.microsoft.com/office/2006/metadata/properties" xmlns:ns3="952b0d04-4a72-4015-9ca8-051a4bab2271" xmlns:ns4="7c6465bc-b40e-4121-b147-d06fe922f1f9" targetNamespace="http://schemas.microsoft.com/office/2006/metadata/properties" ma:root="true" ma:fieldsID="2e3369b40a74f31a19f3cc0d2310b165" ns3:_="" ns4:_="">
    <xsd:import namespace="952b0d04-4a72-4015-9ca8-051a4bab2271"/>
    <xsd:import namespace="7c6465bc-b40e-4121-b147-d06fe922f1f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EventHashCode" minOccurs="0"/>
                <xsd:element ref="ns4:MediaServiceGenerationTime" minOccurs="0"/>
                <xsd:element ref="ns4:MediaServiceAutoTag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2b0d04-4a72-4015-9ca8-051a4bab22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6465bc-b40e-4121-b147-d06fe922f1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6B86F53-A7F4-410E-911D-E0336AE590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159E56-3348-402E-A075-B2A3372685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2b0d04-4a72-4015-9ca8-051a4bab2271"/>
    <ds:schemaRef ds:uri="7c6465bc-b40e-4121-b147-d06fe922f1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34BB2B-6651-4EBB-B5BC-FEAD4BB39E87}">
  <ds:schemaRefs>
    <ds:schemaRef ds:uri="952b0d04-4a72-4015-9ca8-051a4bab2271"/>
    <ds:schemaRef ds:uri="http://purl.org/dc/terms/"/>
    <ds:schemaRef ds:uri="http://schemas.openxmlformats.org/package/2006/metadata/core-properties"/>
    <ds:schemaRef ds:uri="7c6465bc-b40e-4121-b147-d06fe922f1f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4207</TotalTime>
  <Words>224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guide to finding full-text pdfs</vt:lpstr>
    </vt:vector>
  </TitlesOfParts>
  <Company>University of Glasgow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full text pdfs</dc:title>
  <dc:creator>Paul Cannon</dc:creator>
  <cp:lastModifiedBy>Paul Cannon</cp:lastModifiedBy>
  <cp:revision>218</cp:revision>
  <dcterms:created xsi:type="dcterms:W3CDTF">2016-06-07T07:16:38Z</dcterms:created>
  <dcterms:modified xsi:type="dcterms:W3CDTF">2024-11-27T12:07:23Z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0x010100882369076E45EB46B357B1DD7591B475</vt:lpwstr>
  </property>
</Properties>
</file>