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527" r:id="rId6"/>
    <p:sldId id="540" r:id="rId7"/>
    <p:sldId id="546" r:id="rId8"/>
    <p:sldId id="549" r:id="rId9"/>
    <p:sldId id="539" r:id="rId10"/>
    <p:sldId id="547" r:id="rId11"/>
    <p:sldId id="535" r:id="rId12"/>
    <p:sldId id="548" r:id="rId13"/>
    <p:sldId id="550" r:id="rId14"/>
    <p:sldId id="506" r:id="rId15"/>
    <p:sldId id="519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A1BF"/>
    <a:srgbClr val="E7ECF2"/>
    <a:srgbClr val="D5D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7" autoAdjust="0"/>
    <p:restoredTop sz="87290" autoAdjust="0"/>
  </p:normalViewPr>
  <p:slideViewPr>
    <p:cSldViewPr snapToGrid="0">
      <p:cViewPr varScale="1">
        <p:scale>
          <a:sx n="97" d="100"/>
          <a:sy n="97" d="100"/>
        </p:scale>
        <p:origin x="166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AE2-43AC-144B-AE88-DCB376799F11}" type="datetimeFigureOut">
              <a:rPr lang="en-US" smtClean="0"/>
              <a:t>7/17/2025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E5BB-E6B0-B84A-ABCD-9A3E9C2D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54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B4B75-DBF3-5850-EFD1-6E0234DDD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BACEC3-67A9-365D-3662-A0D4B8414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74891-0866-1E3E-CF81-BA93F9A20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B4BBA-345C-03E4-0A43-CEF6B3DBA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9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72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9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008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34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83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55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28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7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627188"/>
            <a:ext cx="11474450" cy="46069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70" y="365126"/>
            <a:ext cx="8713630" cy="10403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8667"/>
            <a:ext cx="5181600" cy="456829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048" y="365125"/>
            <a:ext cx="870233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4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7420DD-2415-454D-AA0F-DBDA719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28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9978F3-40AA-B047-B077-E6C1CE00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418" y="1657926"/>
            <a:ext cx="6629400" cy="789709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762F7-94EF-0744-BA0E-BF26083BC2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0563" y="3016250"/>
            <a:ext cx="5680075" cy="6223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A3FE5F-792E-894C-96F2-B918CA1BC6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567" y="1705342"/>
            <a:ext cx="11100631" cy="474042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7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A2E3E9-8DBB-5745-BD29-CD970B695C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1800" y="681037"/>
            <a:ext cx="5842000" cy="100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4FB1-CB24-4B4C-BFD4-AD276D9A4059}" type="datetimeFigureOut">
              <a:rPr lang="en-GB" smtClean="0"/>
              <a:t>17/07/2025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262A0F-9E49-6B4D-94F3-647B33A2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2" r:id="rId2"/>
    <p:sldLayoutId id="2147483653" r:id="rId3"/>
    <p:sldLayoutId id="2147483654" r:id="rId4"/>
    <p:sldLayoutId id="2147483656" r:id="rId5"/>
    <p:sldLayoutId id="2147483649" r:id="rId6"/>
    <p:sldLayoutId id="2147483684" r:id="rId7"/>
    <p:sldLayoutId id="2147483691" r:id="rId8"/>
    <p:sldLayoutId id="2147483690" r:id="rId9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Gilbert Scott Building">
            <a:extLst>
              <a:ext uri="{FF2B5EF4-FFF2-40B4-BE49-F238E27FC236}">
                <a16:creationId xmlns:a16="http://schemas.microsoft.com/office/drawing/2014/main" id="{FF1A23DB-72C1-9274-CD20-393ED6169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2880" y="1423988"/>
            <a:ext cx="8164513" cy="852487"/>
          </a:xfrm>
          <a:solidFill>
            <a:srgbClr val="D5D1D3">
              <a:alpha val="66000"/>
            </a:srgb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Multifaceted, tailored approaches to belonging for Postgraduate Online Students in Higher Education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2879" y="2284413"/>
            <a:ext cx="8164513" cy="622300"/>
          </a:xfrm>
          <a:solidFill>
            <a:srgbClr val="D5D1D3">
              <a:alpha val="93000"/>
            </a:srgb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Jenny Crow, PhD student / Digital Education Team Manager (MVLS)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9DB93A9-9DDC-8F0A-1EA4-6383EC0065AC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04218" y="160624"/>
            <a:ext cx="5086350" cy="8524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17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735C6-E6C6-E675-CE45-2E6959EFC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6CDBDE9-AA1E-11F6-5E1C-DB14215AAD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600" y="393700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Flexibility</a:t>
            </a:r>
            <a:r>
              <a:rPr lang="en-US" sz="2000" dirty="0"/>
              <a:t> </a:t>
            </a:r>
            <a:r>
              <a:rPr lang="en-US" dirty="0"/>
              <a:t>/ inclusive design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10322A-9CC8-6551-61B0-60F7F0FA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313362"/>
              </p:ext>
            </p:extLst>
          </p:nvPr>
        </p:nvGraphicFramePr>
        <p:xfrm>
          <a:off x="275303" y="933696"/>
          <a:ext cx="11625097" cy="55306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25097">
                  <a:extLst>
                    <a:ext uri="{9D8B030D-6E8A-4147-A177-3AD203B41FA5}">
                      <a16:colId xmlns:a16="http://schemas.microsoft.com/office/drawing/2014/main" val="3391578302"/>
                    </a:ext>
                  </a:extLst>
                </a:gridCol>
              </a:tblGrid>
              <a:tr h="5530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watch them back whenever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you like and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keep repeating certain parts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of it.”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“What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really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was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helpful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for me is the fact that I could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download them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increase the speed to 1.5 or 1.75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, so I can get through the lecture quickly”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“I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love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the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online lectures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 I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love the way they're set out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 I think they're really clever actually, because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you can just dip in and out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 You can do it in your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own time …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I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can </a:t>
                      </a:r>
                      <a:r>
                        <a:rPr lang="en-US" sz="1800" b="1" kern="0" dirty="0" err="1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organise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my full week ahead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“I think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completely [accessible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], because we have the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transcriptions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and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different formats 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of the same lectures. Yeah….I think it [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sense of belonging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] impacts it in a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good way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“I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don't think it's negatively impacted my sense of belonging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, but one thing I do think, there's 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loads of different platforms</a:t>
                      </a: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>
                          <a:solidFill>
                            <a:schemeClr val="tx1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No, it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very, very inclusive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from what I've seen, there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students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 corner of the globe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Even in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work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 far, I've had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chance to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sort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speak and engage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couple of them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So, obviously, it's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interesting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opens up the door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about obviously their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lifestyle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things like that. So, it is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inclusive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even the group work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which we've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had to carry out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sort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shown me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that, you know, because it's given me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chance to work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from everywhere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really.</a:t>
                      </a:r>
                      <a:endParaRPr lang="en-US" sz="1800" kern="0" dirty="0">
                        <a:solidFill>
                          <a:schemeClr val="tx1"/>
                        </a:solidFill>
                        <a:latin typeface="+mn-lt"/>
                        <a:ea typeface="Arial" charset="0"/>
                        <a:cs typeface="Arial" charset="0"/>
                      </a:endParaRPr>
                    </a:p>
                    <a:p>
                      <a:endParaRPr lang="en-GB" sz="11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9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00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tudent studying in the James McCune Smith Learning Hub">
            <a:extLst>
              <a:ext uri="{FF2B5EF4-FFF2-40B4-BE49-F238E27FC236}">
                <a16:creationId xmlns:a16="http://schemas.microsoft.com/office/drawing/2014/main" id="{8408ADD8-5067-68C4-5ECA-F6BC85B1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798"/>
            <a:ext cx="6325367" cy="508861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3164" y="1604800"/>
            <a:ext cx="5749236" cy="6720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Lessons learned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53163" y="2180862"/>
            <a:ext cx="6502398" cy="39586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Introductions (videos) staff &amp; students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Live sessions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Group work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Replying to student interactions 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Creating a community all voices are valid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Students feeding into course evaluation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Being considerate of time zone and work / life balance for students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Spaces for students to connect with peers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Alternative formats / flexible content</a:t>
            </a:r>
          </a:p>
          <a:p>
            <a:pPr marL="380990" indent="-380990"/>
            <a:endParaRPr lang="en-US" kern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4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 studying in the James McCune Smith Learning Hub">
            <a:extLst>
              <a:ext uri="{FF2B5EF4-FFF2-40B4-BE49-F238E27FC236}">
                <a16:creationId xmlns:a16="http://schemas.microsoft.com/office/drawing/2014/main" id="{5F116351-8537-690B-DD80-F0E23ED45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798"/>
            <a:ext cx="6409635" cy="3848946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3164" y="1604800"/>
            <a:ext cx="4958793" cy="67207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Implementing  / future plans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53163" y="2180862"/>
            <a:ext cx="6223370" cy="39586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Virtual coffee sessions (dissertation)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Dissemination with internal colleagues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Worksheet / interviews</a:t>
            </a:r>
          </a:p>
          <a:p>
            <a:pPr marL="380990" indent="-380990"/>
            <a:r>
              <a:rPr lang="en-US" kern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Writing up PhD</a:t>
            </a:r>
          </a:p>
          <a:p>
            <a:pPr marL="380990" indent="-380990"/>
            <a:endParaRPr lang="en-US" kern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8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University at sunset">
            <a:extLst>
              <a:ext uri="{FF2B5EF4-FFF2-40B4-BE49-F238E27FC236}">
                <a16:creationId xmlns:a16="http://schemas.microsoft.com/office/drawing/2014/main" id="{778F38A2-01CF-7145-BA22-B7FAA6519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03AA1-5E47-2841-A2C0-74489FA31D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7700" y="1798637"/>
            <a:ext cx="7737528" cy="2100263"/>
          </a:xfrm>
        </p:spPr>
        <p:txBody>
          <a:bodyPr>
            <a:no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</a:rPr>
              <a:t>Thanks and questions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jenny.crow@glasgow.ac.uk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LinkedIn: jenny-crow-77581a16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Blue Sky: @jenncrow.bsky.social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PhD supervisors: Prof Keith Smyth, Dr Vicki Dale, Prof Jo-Anne Murray &amp; Dr Michelle Bellingham​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5F99D-04B8-1C4C-E83F-E2CD51345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5228" y="5699322"/>
            <a:ext cx="3413095" cy="854153"/>
            <a:chOff x="8385228" y="5699322"/>
            <a:chExt cx="3413095" cy="85415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1087AD-F7B0-4483-727C-184BC960CA1B}"/>
                </a:ext>
              </a:extLst>
            </p:cNvPr>
            <p:cNvSpPr txBox="1"/>
            <p:nvPr/>
          </p:nvSpPr>
          <p:spPr>
            <a:xfrm>
              <a:off x="8385228" y="5699322"/>
              <a:ext cx="3413095" cy="461665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UofGWorldChangers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277B4F-4B95-C929-AAA6-06B3AEE694A1}"/>
                </a:ext>
              </a:extLst>
            </p:cNvPr>
            <p:cNvSpPr txBox="1"/>
            <p:nvPr/>
          </p:nvSpPr>
          <p:spPr>
            <a:xfrm>
              <a:off x="9098531" y="6091810"/>
              <a:ext cx="26997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@</a:t>
              </a:r>
              <a:r>
                <a:rPr lang="en-US" sz="2400" b="1" dirty="0" err="1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UofGlasgow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04DD52-F4DF-E180-4459-9BA4EFAA8E64}"/>
                </a:ext>
              </a:extLst>
            </p:cNvPr>
            <p:cNvGrpSpPr/>
            <p:nvPr/>
          </p:nvGrpSpPr>
          <p:grpSpPr>
            <a:xfrm>
              <a:off x="8516481" y="6162367"/>
              <a:ext cx="841333" cy="347112"/>
              <a:chOff x="8601252" y="6162367"/>
              <a:chExt cx="841333" cy="3471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BED71AE-DE9E-2C61-7992-249FE0DA33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8761" y="6162367"/>
                <a:ext cx="475023" cy="347112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245DF1D-0B84-45C9-FFAF-A4FF8E0BA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94185" y="6223334"/>
                <a:ext cx="248400" cy="248399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6EC32E75-7553-E436-9D24-4F811721B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601252" y="6221141"/>
                <a:ext cx="239105" cy="2391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0637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Mazumdar-Shaw Advanced Research Centre (ARC)">
            <a:extLst>
              <a:ext uri="{FF2B5EF4-FFF2-40B4-BE49-F238E27FC236}">
                <a16:creationId xmlns:a16="http://schemas.microsoft.com/office/drawing/2014/main" id="{4EB74840-CA53-1366-EBD1-D725831B4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6" y="1615308"/>
            <a:ext cx="5533334" cy="3236392"/>
          </a:xfrm>
          <a:prstGeom prst="rect">
            <a:avLst/>
          </a:prstGeom>
          <a:solidFill>
            <a:schemeClr val="bg1">
              <a:alpha val="90214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753164" y="1604800"/>
            <a:ext cx="5533336" cy="98779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Background / methods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53165" y="2207623"/>
            <a:ext cx="5453326" cy="26440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Background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28 online interviews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Approx 30 mins each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Phenomenography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Population</a:t>
            </a:r>
          </a:p>
        </p:txBody>
      </p:sp>
    </p:spTree>
    <p:extLst>
      <p:ext uri="{BB962C8B-B14F-4D97-AF65-F5344CB8AC3E}">
        <p14:creationId xmlns:p14="http://schemas.microsoft.com/office/powerpoint/2010/main" val="62849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88000" y="381508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Setting the scene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61CCE03-B83C-0C5B-3B13-ECD0233C3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522150"/>
              </p:ext>
            </p:extLst>
          </p:nvPr>
        </p:nvGraphicFramePr>
        <p:xfrm>
          <a:off x="292608" y="1080000"/>
          <a:ext cx="11611392" cy="475662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11392">
                  <a:extLst>
                    <a:ext uri="{9D8B030D-6E8A-4147-A177-3AD203B41FA5}">
                      <a16:colId xmlns:a16="http://schemas.microsoft.com/office/drawing/2014/main" val="517388153"/>
                    </a:ext>
                  </a:extLst>
                </a:gridCol>
              </a:tblGrid>
              <a:tr h="444018">
                <a:tc>
                  <a:txBody>
                    <a:bodyPr/>
                    <a:lstStyle/>
                    <a:p>
                      <a:r>
                        <a:rPr lang="en-US" dirty="0"/>
                        <a:t>Student identity, multiple responsibilities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7624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“Like I said, </a:t>
                      </a:r>
                      <a:r>
                        <a:rPr lang="en-US" b="1" dirty="0"/>
                        <a:t>since I'm distance</a:t>
                      </a:r>
                      <a:r>
                        <a:rPr lang="en-US" b="0" dirty="0"/>
                        <a:t>, sometimes </a:t>
                      </a:r>
                      <a:r>
                        <a:rPr lang="en-US" b="1" dirty="0"/>
                        <a:t>I forget that I'm in a programme</a:t>
                      </a:r>
                      <a:r>
                        <a:rPr lang="en-US" b="0" dirty="0"/>
                        <a:t>. So I tend to kind of... I would say throughout the week </a:t>
                      </a:r>
                      <a:r>
                        <a:rPr lang="en-US" b="1" dirty="0"/>
                        <a:t>I just do my work </a:t>
                      </a:r>
                      <a:r>
                        <a:rPr lang="en-US" b="0" dirty="0"/>
                        <a:t>and then during the </a:t>
                      </a:r>
                      <a:r>
                        <a:rPr lang="en-US" b="1" dirty="0"/>
                        <a:t>weekend</a:t>
                      </a:r>
                      <a:r>
                        <a:rPr lang="en-US" b="0" dirty="0"/>
                        <a:t> I'm like, "Oh my gosh, </a:t>
                      </a:r>
                      <a:r>
                        <a:rPr lang="en-US" b="1" dirty="0"/>
                        <a:t>I have to do I have to do the class</a:t>
                      </a:r>
                      <a:r>
                        <a:rPr lang="en-US" b="0" dirty="0"/>
                        <a:t>." So </a:t>
                      </a:r>
                      <a:r>
                        <a:rPr lang="en-US" b="1" dirty="0"/>
                        <a:t>sometimes I trick myself </a:t>
                      </a:r>
                      <a:r>
                        <a:rPr lang="en-US" b="0" dirty="0"/>
                        <a:t>into thinking that </a:t>
                      </a:r>
                      <a:r>
                        <a:rPr lang="en-US" b="1" dirty="0"/>
                        <a:t>I don't have nothing to do</a:t>
                      </a:r>
                      <a:r>
                        <a:rPr lang="en-US" b="0" dirty="0"/>
                        <a:t>, but I have something. And like there's sometimes emails that they send and I want to participate, but then </a:t>
                      </a:r>
                      <a:r>
                        <a:rPr lang="en-US" b="1" dirty="0"/>
                        <a:t>I forget </a:t>
                      </a:r>
                      <a:r>
                        <a:rPr lang="en-US" b="0" dirty="0"/>
                        <a:t>about it because I don't check really my Outlook as much, and then I try to respond, but then the deadline has already passed.”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502802"/>
                  </a:ext>
                </a:extLst>
              </a:tr>
              <a:tr h="444018">
                <a:tc>
                  <a:txBody>
                    <a:bodyPr/>
                    <a:lstStyle/>
                    <a:p>
                      <a:r>
                        <a:rPr lang="en-US" dirty="0"/>
                        <a:t>Connection with physical campus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61415"/>
                  </a:ext>
                </a:extLst>
              </a:tr>
              <a:tr h="778461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still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the distance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even though there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shouldn't be a distance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between the two places. Sometimes, yeah, I think because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Glasgow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they can be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physically connected to the university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”.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266554"/>
                  </a:ext>
                </a:extLst>
              </a:tr>
              <a:tr h="438365">
                <a:tc>
                  <a:txBody>
                    <a:bodyPr/>
                    <a:lstStyle/>
                    <a:p>
                      <a:r>
                        <a:rPr lang="en-US" dirty="0"/>
                        <a:t>More sense of belonging to cohort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908941"/>
                  </a:ext>
                </a:extLst>
              </a:tr>
              <a:tr h="7566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“</a:t>
                      </a:r>
                      <a:r>
                        <a:rPr lang="en-US" b="1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I feel quite belonged to University of Glasgow</a:t>
                      </a: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, but </a:t>
                      </a:r>
                      <a:r>
                        <a:rPr lang="en-US" b="1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not to the fullest satisfaction</a:t>
                      </a: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... I think the maximum interaction I've had is with </a:t>
                      </a:r>
                      <a:r>
                        <a:rPr lang="en-US" b="1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my department and my lecturers </a:t>
                      </a: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or teachers. So, that's </a:t>
                      </a:r>
                      <a:r>
                        <a:rPr lang="en-US" b="1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where I feel more belong to</a:t>
                      </a: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… So, I feel still an </a:t>
                      </a:r>
                      <a:r>
                        <a:rPr lang="en-US" b="1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outsider when I visited it </a:t>
                      </a: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[University of Glasgow campus]... I feel </a:t>
                      </a:r>
                      <a:r>
                        <a:rPr lang="en-US" b="1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more connected virtually</a:t>
                      </a:r>
                      <a:r>
                        <a:rPr lang="en-US" kern="0" dirty="0">
                          <a:solidFill>
                            <a:srgbClr val="003560"/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, somehow, within the team, when we speak or discuss or have live sessions”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323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541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1600" y="393700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Staff presence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9D8CF0-5804-7E3C-7783-65C7D4595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47992"/>
              </p:ext>
            </p:extLst>
          </p:nvPr>
        </p:nvGraphicFramePr>
        <p:xfrm>
          <a:off x="291600" y="933696"/>
          <a:ext cx="11608800" cy="5699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08800">
                  <a:extLst>
                    <a:ext uri="{9D8B030D-6E8A-4147-A177-3AD203B41FA5}">
                      <a16:colId xmlns:a16="http://schemas.microsoft.com/office/drawing/2014/main" val="3391578302"/>
                    </a:ext>
                  </a:extLst>
                </a:gridCol>
              </a:tblGrid>
              <a:tr h="644796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a big difference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modules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terms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they're run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…So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differences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them is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 tutor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that particular module. So I've had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modules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where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 tutor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been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 present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It's been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interactive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as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that, it's been actually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 fun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I've had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modules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where in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them,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 tutor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was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completely absent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So that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course tutor made a huge difference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I perceived a course to be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…. when we had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interactive course tutor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themselves were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also more interactive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</a:p>
                    <a:p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“my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semester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 was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purely online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 not have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there was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live session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interaction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There was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feedback on the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nothing that was. And it was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first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made me feel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... In fact, I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felt like I wasn't getting value for what I paid for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“the course I'm doing right now, the lecturers absolutely come back every week giving a bit of a summary, but sometimes you never hear anything at all when you're like... Not a, "Why am I doing it?" You're doing it for your own learning,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is anyone seeing it? If I'm putting something really, really wrong or down the wrong path is anybody telling me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 </a:t>
                      </a:r>
                    </a:p>
                    <a:p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well connected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in particular, [the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leader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], who's the course leader on the MSc. It's a bit of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strange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because it's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 across several departments…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feel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bit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 of courses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there's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nobody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sort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pull it together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curriculum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think that it would be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 to get lost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But [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 leader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good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being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visible point of contact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</a:p>
                    <a:p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very connected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[to staff], …I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tried to email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them and they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really reply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Like, I've been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waiting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reply for a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 now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three months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the other lecturer. So, quite a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 time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dirty="0"/>
                    </a:p>
                  </a:txBody>
                  <a:tcPr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9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04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1600" y="393700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Factors impacting staff presence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E9D8CF0-5804-7E3C-7783-65C7D4595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762818"/>
              </p:ext>
            </p:extLst>
          </p:nvPr>
        </p:nvGraphicFramePr>
        <p:xfrm>
          <a:off x="291600" y="933696"/>
          <a:ext cx="11608800" cy="57476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08800">
                  <a:extLst>
                    <a:ext uri="{9D8B030D-6E8A-4147-A177-3AD203B41FA5}">
                      <a16:colId xmlns:a16="http://schemas.microsoft.com/office/drawing/2014/main" val="3391578302"/>
                    </a:ext>
                  </a:extLst>
                </a:gridCol>
              </a:tblGrid>
              <a:tr h="5747659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can't think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 examples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anything that would make me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less connected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 think they [staff] make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 effort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really to kind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try and involve people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particularly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discussions on the chat”</a:t>
                      </a:r>
                    </a:p>
                    <a:p>
                      <a:endParaRPr lang="en-GB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think for us as students, I think you have to be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proactive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if you wanted to ask something or you have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 that email or you have to get in contact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because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wasn't going to be the other way around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that I suppose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had to make the connection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think, I felt more so.” </a:t>
                      </a:r>
                    </a:p>
                    <a:p>
                      <a:endParaRPr lang="en-GB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think just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engaging regularly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offering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do stuff, whether it's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Zoom calls rather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 just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recorded stuff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Probably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showing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bit more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human side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them [staff] as well. Actually like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making jokes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about whatever, their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personal lives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they're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takes away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formality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guess. So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opens you up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little bit to them” 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“Not particularly [connected to staff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], but I guess that's partly me, as well. I've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found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I've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needed to contact them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very often, because I guess that's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testament to how clear everything is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So, apart from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seeing them in the Zoom tutorial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type things,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wouldn't say particularly connected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really…” </a:t>
                      </a:r>
                    </a:p>
                    <a:p>
                      <a:endParaRPr lang="en-GB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“with this course, the [course name], they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lecturers every week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you're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seeing a lot of staff members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it's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like you can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rapport with just one…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it's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 to see how many people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actually in [MSc programme] at Glasgow Uni,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getting to know their names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anyway. So I think that maybe because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we're not doing one-to-ones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feel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quite so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connected to them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make the effort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discussion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 makes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difference”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892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82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800"/>
            <a:ext cx="6686985" cy="4546617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1600" y="393700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Relationship with peers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818B0-ABA2-2787-1111-BC210E57E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997451"/>
              </p:ext>
            </p:extLst>
          </p:nvPr>
        </p:nvGraphicFramePr>
        <p:xfrm>
          <a:off x="291601" y="1080000"/>
          <a:ext cx="11608800" cy="5577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08800">
                  <a:extLst>
                    <a:ext uri="{9D8B030D-6E8A-4147-A177-3AD203B41FA5}">
                      <a16:colId xmlns:a16="http://schemas.microsoft.com/office/drawing/2014/main" val="4147762288"/>
                    </a:ext>
                  </a:extLst>
                </a:gridCol>
              </a:tblGrid>
              <a:tr h="1215023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“Why that changed was because we had a task of doing a presentation.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 presentation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so, that kind of involved us.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pushed us to interact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lot more with the classmates, form a group,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conversations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 in general.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are you coping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are you feeling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the topic?”</a:t>
                      </a:r>
                    </a:p>
                    <a:p>
                      <a:endParaRPr lang="en-US" dirty="0"/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I've been grouped once in three courses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It's been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useful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again, the people I'm with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professionals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 we're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 much transactional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sense, "Oh,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the assessment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We've got to it," then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that, "Thanks, goodbye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." 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feel completely supported [by peers]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 think it's better now in the second year than it was in the first year, because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got know each other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little more. So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whenever I post the question in the WhatsApp group, they help me and reply quite quickly…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felt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less alone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.…I think it's good that we have this WhatsApp group.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think having the initial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video introductions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 who everybody is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regular Zoom meetings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your classmates, just to sort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your classmates' faces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get a bit of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for who they 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their interests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are, I think that really helps actually because I think, particularly when you're doing something part time, to keep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momentum up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it's really good to just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someone else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who's in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same position to chat about it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to…feel like you're all in it together … you're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alone with that stress” 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Well,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don't talk to them at all [peers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], so... It's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by anyone's fault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all, but yeah,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don't feel supported by them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all. But again, it's no one to blame.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Everyone is busy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 it's okay…”</a:t>
                      </a:r>
                    </a:p>
                    <a:p>
                      <a:endParaRPr lang="en-GB" b="1" dirty="0"/>
                    </a:p>
                  </a:txBody>
                  <a:tcPr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3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76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53165" y="1604800"/>
            <a:ext cx="6686985" cy="4546617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1600" y="393700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Factors impacting relationship with peers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E818B0-ABA2-2787-1111-BC210E57E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49630"/>
              </p:ext>
            </p:extLst>
          </p:nvPr>
        </p:nvGraphicFramePr>
        <p:xfrm>
          <a:off x="291601" y="1080000"/>
          <a:ext cx="11608800" cy="4754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08800">
                  <a:extLst>
                    <a:ext uri="{9D8B030D-6E8A-4147-A177-3AD203B41FA5}">
                      <a16:colId xmlns:a16="http://schemas.microsoft.com/office/drawing/2014/main" val="4147762288"/>
                    </a:ext>
                  </a:extLst>
                </a:gridCol>
              </a:tblGrid>
              <a:tr h="1215023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you'll have some students in some classes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you might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 to make some connections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relationship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then they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might not be in your next class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I think that's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due to the programme structure”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Moodle doesn't really give an interactive session between the students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because you have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message someone personally before you actually start a conversation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people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very comfortable just writing certain things on the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that's quite understandable” 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any sort, by students or tutors. That actually it's nice if your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voice gets heard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people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have to agree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you at all, but it's nice that actually at least people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the opportunity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criticise or compliment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whatever. And I think that, for me,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increases my sense of belonging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try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take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weekly forums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much as I can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because we have... So, we have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my own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where we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voluntarily participated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Or if you want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any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bits and pieces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any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papers to read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good tips for the students and stuff. So, we kind of pass on to each other. So, that's how we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one another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b="1" dirty="0"/>
                    </a:p>
                  </a:txBody>
                  <a:tcPr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35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241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1600" y="393700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Conversation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B9778E-2071-5C4F-7764-B809FFCA6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356269"/>
              </p:ext>
            </p:extLst>
          </p:nvPr>
        </p:nvGraphicFramePr>
        <p:xfrm>
          <a:off x="291600" y="1080000"/>
          <a:ext cx="11608800" cy="539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08800">
                  <a:extLst>
                    <a:ext uri="{9D8B030D-6E8A-4147-A177-3AD203B41FA5}">
                      <a16:colId xmlns:a16="http://schemas.microsoft.com/office/drawing/2014/main" val="1022263646"/>
                    </a:ext>
                  </a:extLst>
                </a:gridCol>
              </a:tblGrid>
              <a:tr h="1853184"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suppose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forum online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well is another one of those. I think possibly that's been a little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 sporadic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suppose. There's been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units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where we've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utilised the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lot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than others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I think going forward, if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be encouraged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little bit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that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might help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Possibly like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students-only area on the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might be good. So sort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taking it out of WhatsApp, …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somewhere that they can go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 a little bit more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</a:p>
                    <a:p>
                      <a:endParaRPr lang="en-GB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Definitely, more of those Zoom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[online tutorials]….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previous five week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 had,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didn't have any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all.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feel like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here's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material, just get on with it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it is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 to touch base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Even if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haven't got a specific question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about it, it's just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 to know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you're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the right tracks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or even just to have a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meetup just to say hi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would be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nice.”</a:t>
                      </a:r>
                    </a:p>
                    <a:p>
                      <a:endParaRPr lang="en-GB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anything specific [activities that make feel more connected to staff]. It's just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nature of the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because we're doing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lots of discussions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forums online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we do lots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chatting through the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also there's been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WhatsApp groups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different courses</a:t>
                      </a:r>
                    </a:p>
                    <a:p>
                      <a:endParaRPr lang="en-GB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just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isn't quite the same [as live sessions]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learn the best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think sometimes when they can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bounce off each other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 I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think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is necessarily always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represented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forums”</a:t>
                      </a:r>
                    </a:p>
                    <a:p>
                      <a:endParaRPr lang="en-GB" sz="105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know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I'm raving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about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 I do lack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maybe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on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 forum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 sometimes do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 post my answers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something and then just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leave it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don't go through everybody's posts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comment on everybody's questions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837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291600" y="393700"/>
            <a:ext cx="9210675" cy="8874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dirty="0"/>
              <a:t>Factors impacting conversation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8B9778E-2071-5C4F-7764-B809FFCA6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518718"/>
              </p:ext>
            </p:extLst>
          </p:nvPr>
        </p:nvGraphicFramePr>
        <p:xfrm>
          <a:off x="291600" y="1080000"/>
          <a:ext cx="11608800" cy="515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608800">
                  <a:extLst>
                    <a:ext uri="{9D8B030D-6E8A-4147-A177-3AD203B41FA5}">
                      <a16:colId xmlns:a16="http://schemas.microsoft.com/office/drawing/2014/main" val="1022263646"/>
                    </a:ext>
                  </a:extLst>
                </a:gridCol>
              </a:tblGrid>
              <a:tr h="1853184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“I find it really easier to communicate while I speak, rather than while I type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Maybe it's because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 is not my first language”</a:t>
                      </a:r>
                    </a:p>
                    <a:p>
                      <a:endParaRPr lang="en-US" sz="1100" dirty="0"/>
                    </a:p>
                    <a:p>
                      <a:r>
                        <a:rPr lang="en-US" dirty="0"/>
                        <a:t>“especially some of the </a:t>
                      </a:r>
                      <a:r>
                        <a:rPr lang="en-US" b="1" dirty="0"/>
                        <a:t>online Zoom meetings </a:t>
                      </a:r>
                      <a:r>
                        <a:rPr lang="en-US" dirty="0"/>
                        <a:t>we've had and the kind of </a:t>
                      </a:r>
                      <a:r>
                        <a:rPr lang="en-US" b="1" dirty="0"/>
                        <a:t>presentations</a:t>
                      </a:r>
                      <a:r>
                        <a:rPr lang="en-US" dirty="0"/>
                        <a:t> that people had to give. Definitely you </a:t>
                      </a:r>
                      <a:r>
                        <a:rPr lang="en-US" b="1" dirty="0"/>
                        <a:t>see people</a:t>
                      </a:r>
                      <a:r>
                        <a:rPr lang="en-US" dirty="0"/>
                        <a:t>, you </a:t>
                      </a:r>
                      <a:r>
                        <a:rPr lang="en-US" b="1" dirty="0"/>
                        <a:t>see their expressions </a:t>
                      </a:r>
                      <a:r>
                        <a:rPr lang="en-US" dirty="0"/>
                        <a:t>and can have discussions that I think that </a:t>
                      </a:r>
                      <a:r>
                        <a:rPr lang="en-US" b="1" dirty="0"/>
                        <a:t>helps in a sense of belonging</a:t>
                      </a:r>
                      <a:r>
                        <a:rPr lang="en-US" dirty="0"/>
                        <a:t>” </a:t>
                      </a:r>
                    </a:p>
                    <a:p>
                      <a:endParaRPr lang="en-GB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sometimes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 lectures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if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can't attend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them because obviously it's an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 part-time course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then you're just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watching a recording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you're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watching everybody else comment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weren't there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But obviously that's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fault of the lecturers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you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being able to make the time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I think just the live lectures but obviously they are recorded, so I can watch them.” </a:t>
                      </a:r>
                    </a:p>
                    <a:p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“I think it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be okay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we had some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more activities together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again,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bearing in mind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I know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our year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just has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guys in the UK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in Bahamas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here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So we've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 those time zones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If you've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 them further flung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east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it's going to be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difficult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everyone together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And, that's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nature of the beast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 guess. And,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know what that is going in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that's fine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</a:t>
                      </a:r>
                    </a:p>
                    <a:p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looked at participant lists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it's like... What there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or more people in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any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discussion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You might have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maybe five or six people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are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posting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they post once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they don't seem to...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People don't answer back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I'm not sure it does so and it seems to be the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first week or two people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gung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well it kind of 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 off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E7E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53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45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1890062859A41ACAC4820B7B58204" ma:contentTypeVersion="18" ma:contentTypeDescription="Create a new document." ma:contentTypeScope="" ma:versionID="d200f5e1abdeb664c3cc34e0986f766a">
  <xsd:schema xmlns:xsd="http://www.w3.org/2001/XMLSchema" xmlns:xs="http://www.w3.org/2001/XMLSchema" xmlns:p="http://schemas.microsoft.com/office/2006/metadata/properties" xmlns:ns2="cc563527-d7e2-475e-80f2-66a9b35ae042" xmlns:ns3="053dcef1-673f-4f2d-916f-92cecd73344c" targetNamespace="http://schemas.microsoft.com/office/2006/metadata/properties" ma:root="true" ma:fieldsID="7c7b83bc72cb47563c8e8924ff20c5e8" ns2:_="" ns3:_="">
    <xsd:import namespace="cc563527-d7e2-475e-80f2-66a9b35ae042"/>
    <xsd:import namespace="053dcef1-673f-4f2d-916f-92cecd7334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63527-d7e2-475e-80f2-66a9b35ae0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dcef1-673f-4f2d-916f-92cecd73344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f4e3c6-b2c8-47fa-8bce-381f409ed8c5}" ma:internalName="TaxCatchAll" ma:showField="CatchAllData" ma:web="053dcef1-673f-4f2d-916f-92cecd7334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563527-d7e2-475e-80f2-66a9b35ae042">
      <Terms xmlns="http://schemas.microsoft.com/office/infopath/2007/PartnerControls"/>
    </lcf76f155ced4ddcb4097134ff3c332f>
    <TaxCatchAll xmlns="053dcef1-673f-4f2d-916f-92cecd7334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EC2F5D-671E-4111-9C55-B00153306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63527-d7e2-475e-80f2-66a9b35ae042"/>
    <ds:schemaRef ds:uri="053dcef1-673f-4f2d-916f-92cecd733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9C9640-ECCF-4BD6-9A6B-8175196B88BB}">
  <ds:schemaRefs>
    <ds:schemaRef ds:uri="http://schemas.microsoft.com/office/2006/metadata/properties"/>
    <ds:schemaRef ds:uri="http://schemas.microsoft.com/office/infopath/2007/PartnerControls"/>
    <ds:schemaRef ds:uri="cc563527-d7e2-475e-80f2-66a9b35ae042"/>
    <ds:schemaRef ds:uri="053dcef1-673f-4f2d-916f-92cecd73344c"/>
  </ds:schemaRefs>
</ds:datastoreItem>
</file>

<file path=customXml/itemProps3.xml><?xml version="1.0" encoding="utf-8"?>
<ds:datastoreItem xmlns:ds="http://schemas.openxmlformats.org/officeDocument/2006/customXml" ds:itemID="{11DB01B5-75E7-47D6-842A-D2F1639E76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2753</Words>
  <Application>Microsoft Office PowerPoint</Application>
  <PresentationFormat>Widescreen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Multifaceted, tailored approaches to belonging for Postgraduate Online Students in Higher Education</vt:lpstr>
      <vt:lpstr>Background / methods</vt:lpstr>
      <vt:lpstr>Setting the scene</vt:lpstr>
      <vt:lpstr>Staff presence </vt:lpstr>
      <vt:lpstr>Factors impacting staff presence </vt:lpstr>
      <vt:lpstr>Relationship with peers </vt:lpstr>
      <vt:lpstr>Factors impacting relationship with peers </vt:lpstr>
      <vt:lpstr>Conversation </vt:lpstr>
      <vt:lpstr>Factors impacting conversation </vt:lpstr>
      <vt:lpstr>Flexibility / inclusive design </vt:lpstr>
      <vt:lpstr>Lessons learned</vt:lpstr>
      <vt:lpstr>Implementing  / future plans</vt:lpstr>
      <vt:lpstr>Thanks and questions jenny.crow@glasgow.ac.uk LinkedIn: jenny-crow-77581a16 Blue Sky: @jenncrow.bsky.social PhD supervisors: Prof Keith Smyth, Dr Vicki Dale, Prof Jo-Anne Murray &amp; Dr Michelle Bellingham​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Howard</dc:creator>
  <cp:lastModifiedBy>Jenny Crow</cp:lastModifiedBy>
  <cp:revision>178</cp:revision>
  <dcterms:created xsi:type="dcterms:W3CDTF">2021-01-06T14:22:07Z</dcterms:created>
  <dcterms:modified xsi:type="dcterms:W3CDTF">2025-07-17T14:30:14Z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0x010100B191890062859A41ACAC4820B7B58204</vt:lpwstr>
  </property>
</Properties>
</file>