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364" r:id="rId3"/>
    <p:sldId id="363" r:id="rId4"/>
    <p:sldId id="328" r:id="rId5"/>
    <p:sldId id="365" r:id="rId6"/>
    <p:sldId id="381" r:id="rId7"/>
    <p:sldId id="366" r:id="rId8"/>
    <p:sldId id="368" r:id="rId9"/>
    <p:sldId id="369" r:id="rId10"/>
    <p:sldId id="370" r:id="rId11"/>
    <p:sldId id="367" r:id="rId12"/>
    <p:sldId id="343" r:id="rId13"/>
    <p:sldId id="332" r:id="rId14"/>
    <p:sldId id="391" r:id="rId15"/>
    <p:sldId id="389" r:id="rId16"/>
    <p:sldId id="388" r:id="rId17"/>
    <p:sldId id="371" r:id="rId18"/>
    <p:sldId id="372" r:id="rId19"/>
    <p:sldId id="386" r:id="rId20"/>
    <p:sldId id="390" r:id="rId21"/>
    <p:sldId id="362" r:id="rId22"/>
    <p:sldId id="375" r:id="rId23"/>
    <p:sldId id="376" r:id="rId24"/>
    <p:sldId id="377" r:id="rId25"/>
    <p:sldId id="378" r:id="rId26"/>
    <p:sldId id="351" r:id="rId27"/>
    <p:sldId id="38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4" autoAdjust="0"/>
    <p:restoredTop sz="86441" autoAdjust="0"/>
  </p:normalViewPr>
  <p:slideViewPr>
    <p:cSldViewPr snapToGrid="0">
      <p:cViewPr varScale="1">
        <p:scale>
          <a:sx n="92" d="100"/>
          <a:sy n="92" d="100"/>
        </p:scale>
        <p:origin x="1044" y="84"/>
      </p:cViewPr>
      <p:guideLst/>
    </p:cSldViewPr>
  </p:slideViewPr>
  <p:outlineViewPr>
    <p:cViewPr>
      <p:scale>
        <a:sx n="33" d="100"/>
        <a:sy n="33" d="100"/>
      </p:scale>
      <p:origin x="0" y="-75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Cannon" userId="287fa66a-871e-41e2-813b-cb96114e4d28" providerId="ADAL" clId="{CEE69DE6-DDBB-485C-BBB5-E63AAC55800D}"/>
    <pc:docChg chg="undo custSel addSld delSld modSld">
      <pc:chgData name="Paul Cannon" userId="287fa66a-871e-41e2-813b-cb96114e4d28" providerId="ADAL" clId="{CEE69DE6-DDBB-485C-BBB5-E63AAC55800D}" dt="2025-12-03T09:45:21.951" v="298" actId="27636"/>
      <pc:docMkLst>
        <pc:docMk/>
      </pc:docMkLst>
      <pc:sldChg chg="addSp delSp modSp add del mod">
        <pc:chgData name="Paul Cannon" userId="287fa66a-871e-41e2-813b-cb96114e4d28" providerId="ADAL" clId="{CEE69DE6-DDBB-485C-BBB5-E63AAC55800D}" dt="2025-11-28T11:10:09.290" v="257" actId="1076"/>
        <pc:sldMkLst>
          <pc:docMk/>
          <pc:sldMk cId="4017833621" sldId="387"/>
        </pc:sldMkLst>
        <pc:picChg chg="add mod">
          <ac:chgData name="Paul Cannon" userId="287fa66a-871e-41e2-813b-cb96114e4d28" providerId="ADAL" clId="{CEE69DE6-DDBB-485C-BBB5-E63AAC55800D}" dt="2025-11-28T11:10:09.290" v="257" actId="1076"/>
          <ac:picMkLst>
            <pc:docMk/>
            <pc:sldMk cId="4017833621" sldId="387"/>
            <ac:picMk id="3" creationId="{7AFC6778-1EC3-D09D-359A-E16F970E2B96}"/>
          </ac:picMkLst>
        </pc:picChg>
      </pc:sldChg>
      <pc:sldChg chg="modSp mod">
        <pc:chgData name="Paul Cannon" userId="287fa66a-871e-41e2-813b-cb96114e4d28" providerId="ADAL" clId="{CEE69DE6-DDBB-485C-BBB5-E63AAC55800D}" dt="2025-12-03T09:45:21.951" v="298" actId="27636"/>
        <pc:sldMkLst>
          <pc:docMk/>
          <pc:sldMk cId="1317488272" sldId="391"/>
        </pc:sldMkLst>
        <pc:spChg chg="mod">
          <ac:chgData name="Paul Cannon" userId="287fa66a-871e-41e2-813b-cb96114e4d28" providerId="ADAL" clId="{CEE69DE6-DDBB-485C-BBB5-E63AAC55800D}" dt="2025-12-03T09:45:21.951" v="298" actId="27636"/>
          <ac:spMkLst>
            <pc:docMk/>
            <pc:sldMk cId="1317488272" sldId="391"/>
            <ac:spMk id="3" creationId="{1FABA4E3-F5B0-7650-E743-ADE7E7540B57}"/>
          </ac:spMkLst>
        </pc:spChg>
      </pc:sldChg>
    </pc:docChg>
  </pc:docChgLst>
  <pc:docChgLst>
    <pc:chgData name="Paul Cannon" userId="287fa66a-871e-41e2-813b-cb96114e4d28" providerId="ADAL" clId="{55F885F4-FA94-43D9-AEBB-A710809D57C3}"/>
    <pc:docChg chg="undo custSel addSld modSld">
      <pc:chgData name="Paul Cannon" userId="287fa66a-871e-41e2-813b-cb96114e4d28" providerId="ADAL" clId="{55F885F4-FA94-43D9-AEBB-A710809D57C3}" dt="2025-11-04T09:45:17.823" v="126" actId="20577"/>
      <pc:docMkLst>
        <pc:docMk/>
      </pc:docMkLst>
      <pc:sldChg chg="modSp new mod">
        <pc:chgData name="Paul Cannon" userId="287fa66a-871e-41e2-813b-cb96114e4d28" providerId="ADAL" clId="{55F885F4-FA94-43D9-AEBB-A710809D57C3}" dt="2025-11-04T09:45:17.823" v="126" actId="20577"/>
        <pc:sldMkLst>
          <pc:docMk/>
          <pc:sldMk cId="1317488272" sldId="391"/>
        </pc:sldMkLst>
        <pc:spChg chg="mod">
          <ac:chgData name="Paul Cannon" userId="287fa66a-871e-41e2-813b-cb96114e4d28" providerId="ADAL" clId="{55F885F4-FA94-43D9-AEBB-A710809D57C3}" dt="2025-11-04T09:45:17.823" v="126" actId="20577"/>
          <ac:spMkLst>
            <pc:docMk/>
            <pc:sldMk cId="1317488272" sldId="391"/>
            <ac:spMk id="2" creationId="{64AAB761-5A56-85F4-63B5-4795BCD41ACE}"/>
          </ac:spMkLst>
        </pc:spChg>
        <pc:spChg chg="mod">
          <ac:chgData name="Paul Cannon" userId="287fa66a-871e-41e2-813b-cb96114e4d28" providerId="ADAL" clId="{55F885F4-FA94-43D9-AEBB-A710809D57C3}" dt="2025-11-04T09:44:56.375" v="104" actId="6549"/>
          <ac:spMkLst>
            <pc:docMk/>
            <pc:sldMk cId="1317488272" sldId="391"/>
            <ac:spMk id="3" creationId="{1FABA4E3-F5B0-7650-E743-ADE7E7540B57}"/>
          </ac:spMkLst>
        </pc:sp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Bibliographic databases</cx:pt>
          <cx:pt idx="1">Trial registers and results</cx:pt>
          <cx:pt idx="2">Ongoing studies and unpublished data</cx:pt>
          <cx:pt idx="3">Conferences</cx:pt>
          <cx:pt idx="4">Internet searches</cx:pt>
          <cx:pt idx="5">Handsearching journals</cx:pt>
          <cx:pt idx="6">Contact with authors</cx:pt>
          <cx:pt idx="7">Grey literature</cx:pt>
        </cx:lvl>
        <cx:lvl ptCount="0"/>
        <cx:lvl ptCount="0"/>
      </cx:strDim>
      <cx:numDim type="size">
        <cx:f>Sheet1!$B$2:$B$9</cx:f>
        <cx:lvl ptCount="8" formatCode="General">
          <cx:pt idx="0">100</cx:pt>
          <cx:pt idx="1">30</cx:pt>
          <cx:pt idx="2">15</cx:pt>
          <cx:pt idx="3">20</cx:pt>
          <cx:pt idx="4">5</cx:pt>
          <cx:pt idx="5">5</cx:pt>
          <cx:pt idx="6">5</cx:pt>
          <cx:pt idx="7">10</cx:pt>
        </cx:lvl>
      </cx:numDim>
    </cx:data>
  </cx:chartData>
  <cx:chart>
    <cx:plotArea>
      <cx:plotAreaRegion>
        <cx:series layoutId="treemap" uniqueId="{5CD05762-70DF-4B1C-B283-1083C0C04ED0}">
          <cx:tx>
            <cx:txData>
              <cx:f>Sheet1!$B$1</cx:f>
              <cx:v>Series1</cx:v>
            </cx:txData>
          </cx:tx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 sz="1200" b="0" i="0" u="none" strike="noStrike" baseline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D62EF-2B80-4F68-9C1E-BA8D4C590067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DC4AB-7AF5-4409-A879-CCFD68595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821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3E5D22-312C-408D-B73B-B80DA5C384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608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3E5D22-312C-408D-B73B-B80DA5C384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2947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0D8CF-18EE-0129-789C-3B126B541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365571-D8A8-FB88-4BF3-7DC78E733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50A94A-1AB5-2856-455F-B403C7E3C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2C043-A60D-3FDE-FFD3-EECD47C58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3E5D22-312C-408D-B73B-B80DA5C384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962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3E5D22-312C-408D-B73B-B80DA5C384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98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9FAB5-58BC-B74B-0816-6A3F75A19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751A6C-E31D-6C5A-F09A-A79711DB0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39939-49A0-5B68-E12C-12A96227F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6EA88-3AAA-1D7D-24F0-28E49A097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00BCB-10E4-278D-9CAF-880C5850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93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8FF3C-CA59-BD04-A6F6-5E64DC9F0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482B2-4697-7A3E-C97E-947D075B8B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61F54-C9C8-9299-68C3-9071C4C0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5BE72-98B7-2D08-BCE9-11E7DDC91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458F2-3103-B05E-1C6C-120732F6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4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5AAB83-9B53-307C-2085-4886C0607D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3008F-EFBD-EC1F-5399-2AD435CC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BFACD-ACFB-B4D5-01DE-E6D003BB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76AC4-8E10-3960-F2C6-36CD96D0D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EF41B-C11C-C9CA-F482-495DA265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15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177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956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95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96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435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774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079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435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B4F85-05B0-33E5-34CC-FBD37BA7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AC2CD-C85D-0715-AC65-2A728DC57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73BD5-4A3E-02D1-EFA4-57578C8D5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E7581-9C6D-9DA2-C66B-21C052A76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53E7-89CD-39DB-D3F3-B9CAC43E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545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040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867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198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C530-3799-8E53-FD6D-31AF79EB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04E9D-43DE-4868-F355-C4D200056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CC599-159A-A1E7-025D-BC25B2C9F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5DA83-D65D-D5E9-4561-35130DB3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55B5F-7FCD-5111-8455-F59ACDCBC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03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454A6-FA50-3D6E-AC25-F797F4F59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AD610-4D72-EFDC-43BA-F45E9E3B7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57F79-C8D1-2BCC-656D-28B290378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31B47-7C72-52DB-96C6-4A098A3FE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5E29A-439A-9E2A-A3AC-E18200E1C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8915FD-EACD-A9FA-80D1-9F8A61297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795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B3D91-8061-5E87-B263-701F17BF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95E4F-1375-861C-E50B-633A82DD5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8353C9-A041-A857-9513-9209B54F6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CA3CFE-2328-9120-69E9-E271BEF73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CB26A4-3AA4-49B6-CF61-CF0A383F6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35B962-1A07-B038-684E-B8F0C721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F40267-A1E1-E838-5BE4-1A80FDB95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F5BFAB-4D16-CC80-D526-59306F197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13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9401F-AD0C-842A-97BE-90E331A7A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9E0F47-30CF-871D-576E-50293D0D4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58E2F-5FAC-262F-C5B5-D7F954C97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E9923-0C6E-0F41-60DA-31A71DC2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280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376612-829A-AB38-1108-288C1BC59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82AEBD-43E0-979E-44E5-62EAA554D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CFA55-E8E0-C88B-E835-7100623FB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29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8E91D-839A-7C0F-39E4-195FB4B5C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5687A-004A-BE47-5F95-E8336EBB9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A99E76-286D-138A-AB57-6428576F3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27A156-A2C4-8286-1F88-9067A72D8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A4CC2-87B3-F3D2-D2B4-42487DDF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1981EE-0016-F7BA-EC6C-DE33A0B45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3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7BE46-C215-FDF9-38E0-8FDBEF75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2406E-5AA3-299C-B2AA-DC4ED9B92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0360D-0F45-2930-FDF4-9399329DD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0FAAF-96EA-2A30-251A-080437F9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7C4B8-4F17-3403-D266-DB5319ECB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4D222-C556-7F39-0268-D853F8C79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81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FD3898-B1BE-4D8F-CF5E-E9723051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794C2-A938-8522-EF39-6856678B9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D7CCE-9854-4B0A-CD66-AEA2C7B021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A798B-CB17-49E0-ADB3-3496C63E4309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36B3E-0F5D-FB99-D7A7-A03FFEE52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C6E9D-68F0-38B9-0871-24C0E728E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934F4-0E51-40BC-AF8F-1C0C9FA63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54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72D0D-CB04-4E75-B657-7D139FED112C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71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dshare.gla.ac.uk/id/document/813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dshare.gla.ac.uk/id/document/8136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.ac.uk/myglasgow/library/a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jamiaopen/ooae098" TargetMode="External"/><Relationship Id="rId2" Type="http://schemas.openxmlformats.org/officeDocument/2006/relationships/hyperlink" Target="https://www.cochrane.org/events/how-can-ai-based-automation-tools-assist-systematic-search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drxiv.org/content/10.1101/2024.12.19.24319326v1" TargetMode="External"/><Relationship Id="rId5" Type="http://schemas.openxmlformats.org/officeDocument/2006/relationships/hyperlink" Target="https://arxiv.org/abs/2302.03495" TargetMode="External"/><Relationship Id="rId4" Type="http://schemas.openxmlformats.org/officeDocument/2006/relationships/hyperlink" Target="https://arxiv.org/abs/2411.1491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136/bmjopen-2021-05944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zdvrozV4Lr8?utm_source=unsplash&amp;utm_medium=referral&amp;utm_content=creditCopyTex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hyperlink" Target="https://unsplash.com/photos/mQY-1vlQnpI?utm_source=unsplash&amp;utm_medium=referral&amp;utm_content=creditCopyText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la.ac.uk/id/document/813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eshb.nlm.nih.gov/MeSHonDemand" TargetMode="External"/><Relationship Id="rId2" Type="http://schemas.openxmlformats.org/officeDocument/2006/relationships/hyperlink" Target="http://hgserver2.amc.nl/cgi-bin/miner/miner2.cg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nactem.ac.uk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la.ac.uk/id/document/813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jiNgKqKW5W4?utm_source=unsplash&amp;utm_medium=referral&amp;utm_content=creditCopyText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la.ac.uk/myglasgow/library/bookanappointment/cl/mvls/" TargetMode="External"/><Relationship Id="rId3" Type="http://schemas.openxmlformats.org/officeDocument/2006/relationships/hyperlink" Target="https://www.gla.ac.uk/myglasgow/library/interlibraryloans/" TargetMode="External"/><Relationship Id="rId7" Type="http://schemas.openxmlformats.org/officeDocument/2006/relationships/hyperlink" Target="https://edshare.gla.ac.uk/278" TargetMode="External"/><Relationship Id="rId2" Type="http://schemas.openxmlformats.org/officeDocument/2006/relationships/hyperlink" Target="https://edshare.gla.ac.uk/352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eleanor.lib.gla.ac.uk/search~S6?/.b4103063/.b4103063/1%2C1%2C1%2CB/eresourcee1004127~b4103063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sway.cloud.microsoft/w8GFGP6RUhf8CjW1?ref=Link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edshare.gla.ac.uk/78/" TargetMode="External"/><Relationship Id="rId9" Type="http://schemas.openxmlformats.org/officeDocument/2006/relationships/hyperlink" Target="mailto:paul.cannon@glasgow.ac.uk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iscover.libraryhub.jisc.ac.uk/" TargetMode="External"/><Relationship Id="rId3" Type="http://schemas.openxmlformats.org/officeDocument/2006/relationships/hyperlink" Target="http://theses.gla.ac.uk/" TargetMode="External"/><Relationship Id="rId7" Type="http://schemas.openxmlformats.org/officeDocument/2006/relationships/hyperlink" Target="https://www.gla.ac.uk/myglasgow/library/" TargetMode="External"/><Relationship Id="rId2" Type="http://schemas.openxmlformats.org/officeDocument/2006/relationships/hyperlink" Target="http://eprints.gla.ac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eanor.lib.gla.ac.uk/record=b3295587~S6" TargetMode="External"/><Relationship Id="rId5" Type="http://schemas.openxmlformats.org/officeDocument/2006/relationships/hyperlink" Target="https://ethos.bl.uk/" TargetMode="External"/><Relationship Id="rId4" Type="http://schemas.openxmlformats.org/officeDocument/2006/relationships/hyperlink" Target="http://researchdata.gla.ac.uk/" TargetMode="Externa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11/hir.12276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7326/ACPJC-1995-123-3-A12" TargetMode="External"/><Relationship Id="rId7" Type="http://schemas.openxmlformats.org/officeDocument/2006/relationships/hyperlink" Target="https://dx.doi.org/10.1136/bmjgh-2018-00110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dx.doi.org/10.1046/j.1471-1842.2002.00378.x" TargetMode="External"/><Relationship Id="rId5" Type="http://schemas.openxmlformats.org/officeDocument/2006/relationships/hyperlink" Target="http://dx.doi.org/10.1177/1049732312452938" TargetMode="External"/><Relationship Id="rId4" Type="http://schemas.openxmlformats.org/officeDocument/2006/relationships/hyperlink" Target="https://dx.doi.org/10.1108/0737883061069212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7326/ACPJC-1995-123-3-A1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dx.doi.org/10.1046/j.1471-1842.2002.00378.x" TargetMode="External"/><Relationship Id="rId5" Type="http://schemas.openxmlformats.org/officeDocument/2006/relationships/hyperlink" Target="http://dx.doi.org/10.1177/1049732312452938" TargetMode="External"/><Relationship Id="rId4" Type="http://schemas.openxmlformats.org/officeDocument/2006/relationships/hyperlink" Target="https://dx.doi.org/10.1108/0737883061069212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893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Developing Rigour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Validity in Literature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852"/>
            <a:ext cx="6102927" cy="2327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sz="3200" dirty="0">
                <a:latin typeface="Arial"/>
                <a:cs typeface="Arial"/>
              </a:rPr>
              <a:t>Please download the course exercise worksheet from </a:t>
            </a:r>
            <a:r>
              <a:rPr lang="en-GB" sz="3200" dirty="0">
                <a:latin typeface="Arial"/>
                <a:cs typeface="Arial"/>
                <a:hlinkClick r:id="rId2"/>
              </a:rPr>
              <a:t>https://edshare.gla.ac.uk/id/</a:t>
            </a:r>
            <a:br>
              <a:rPr lang="en-GB" sz="3200" dirty="0">
                <a:latin typeface="Arial"/>
                <a:cs typeface="Arial"/>
                <a:hlinkClick r:id="rId2"/>
              </a:rPr>
            </a:br>
            <a:r>
              <a:rPr lang="en-GB" sz="3200" dirty="0">
                <a:latin typeface="Arial"/>
                <a:cs typeface="Arial"/>
                <a:hlinkClick r:id="rId2"/>
              </a:rPr>
              <a:t>document/8136</a:t>
            </a:r>
            <a:endParaRPr lang="en-GB" sz="3200" dirty="0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AC4EE9-2B0E-7A44-4067-8AB5AD387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521" y="2014910"/>
            <a:ext cx="3691508" cy="368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77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Exercise one: PICO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1153"/>
            <a:ext cx="10515600" cy="589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Worksheet at </a:t>
            </a:r>
            <a:r>
              <a:rPr lang="en-GB" sz="2400" dirty="0">
                <a:hlinkClick r:id="rId2"/>
              </a:rPr>
              <a:t>https://edshare.gla.ac.uk/id/document/8136</a:t>
            </a: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B25CAC-9F35-8A62-97DF-579B378E2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559761"/>
              </p:ext>
            </p:extLst>
          </p:nvPr>
        </p:nvGraphicFramePr>
        <p:xfrm>
          <a:off x="838200" y="2286998"/>
          <a:ext cx="4253753" cy="388900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88810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564943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</a:tblGrid>
              <a:tr h="157795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Framework element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1664043594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 / patient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adult</a:t>
                      </a:r>
                      <a:r>
                        <a:rPr lang="en-GB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cat</a:t>
                      </a:r>
                    </a:p>
                    <a:p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 / patient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chronic kidney disease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988721110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 / indicator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 maintenance diet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157795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Comparator / control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maintenance diet</a:t>
                      </a: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232915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</a:p>
                  </a:txBody>
                  <a:tcPr marL="38568" marR="38568" marT="38568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disease risk</a:t>
                      </a:r>
                    </a:p>
                    <a:p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568" marR="38568" marT="38568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38FCAD2-B32E-D597-7912-E1BD2A4A5CC0}"/>
              </a:ext>
            </a:extLst>
          </p:cNvPr>
          <p:cNvSpPr txBox="1"/>
          <p:nvPr/>
        </p:nvSpPr>
        <p:spPr>
          <a:xfrm>
            <a:off x="6104878" y="2414709"/>
            <a:ext cx="558509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Search strategy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(cat OR cats OR feline*)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(chronic renal failure OR chronic renal disease OR chronic renal insufficiency OR chronic kidney insufficiency OR chronic kidney failure OR chronic kidney disease OR CKD)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(diet* OR food* OR feed)</a:t>
            </a:r>
          </a:p>
        </p:txBody>
      </p:sp>
    </p:spTree>
    <p:extLst>
      <p:ext uri="{BB962C8B-B14F-4D97-AF65-F5344CB8AC3E}">
        <p14:creationId xmlns:p14="http://schemas.microsoft.com/office/powerpoint/2010/main" val="38381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CECBE-A3B4-4A3C-B144-E1BD6A7E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54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039820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Exercise two: “AI” exploration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8E731B-114A-8CB1-910C-6B315024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899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Arial"/>
                <a:ea typeface="+mn-lt"/>
                <a:cs typeface="+mn-lt"/>
              </a:rPr>
              <a:t>AI “discovery tools” have revolutionised how we retrieve information… or have they?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Arial"/>
                <a:ea typeface="+mn-lt"/>
                <a:cs typeface="+mn-lt"/>
              </a:rPr>
              <a:t>What do you think?</a:t>
            </a: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latin typeface="Arial"/>
              <a:ea typeface="+mn-lt"/>
              <a:cs typeface="+mn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Arial"/>
                <a:ea typeface="+mn-lt"/>
                <a:cs typeface="+mn-lt"/>
              </a:rPr>
              <a:t>Various AI discovery tools – not recommendations! –  </a:t>
            </a:r>
            <a:r>
              <a:rPr lang="en-GB" dirty="0">
                <a:latin typeface="Arial"/>
                <a:ea typeface="+mn-lt"/>
                <a:cs typeface="+mn-lt"/>
                <a:hlinkClick r:id="rId3"/>
              </a:rPr>
              <a:t>https://www.gla.ac.uk/myglasgow/library/ai/</a:t>
            </a:r>
            <a:endParaRPr lang="en-GB" dirty="0">
              <a:latin typeface="Arial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3261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AB761-5A56-85F4-63B5-4795BCD41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Current research on AI for literature searching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BA4E3-F5B0-7650-E743-ADE7E7540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AI-designed searches can be run in PubMed but, they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Either have low sensitivity (= miss relevant studies) or low precision (= higher screening workload) or both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Need to be heavily revised to be fit for purpose: requires expertise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May be useful as a starting point for search strategy development, but not as unique/unaudited method</a:t>
            </a:r>
          </a:p>
          <a:p>
            <a:pPr marL="0" indent="0">
              <a:buNone/>
            </a:pP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Slide data amended from: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https://www.cochrane.org/events/how-can-ai-based-automation-tools-assist-systematic-searching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Adam GP, DeYoung J, Paul A, Saldanha IJ, Balk EM,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Trikalinos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TA, et al. Literature search sandbox: a large language model that generates search queries for systematic reviews. JAMIA Open. 2024;7(3).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https://doi.org/10.1093/jamiaopen/ooae098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Staudinger M, Kusa W,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Piroi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F, Lipani A, Hanbury A, editors. A Reproducibility and Generalizability Study of Large Language Models for Query Generation. 2024.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https://arxiv.org/abs/2411.14914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Shuai Wang, H. S., Bevan Koopman, Guido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Zuccon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(2023). "Can ChatGPT Write a Good Boolean Query for Systematic Review Literature Search?"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https://arxiv.org/abs/2302.03495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Lieberum J-L,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Töws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Metzendorf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M-I,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Heilmeyer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F, Siemens W, Haverkamp C, et al. Large language models for conducting systematic reviews: on the rise, but not yet ready for use – a scoping review. 2024.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https://www.medrxiv.org/content/10.1101/2024.12.19.24319326v1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48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B1110-AB49-C4FD-30A6-3B795D8C3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83558-6F99-E6B0-1B75-735A946B5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54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27748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A03A-33F3-6A0F-053C-CDB25E29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5DB1E-A209-72B5-AD58-DB5FD470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Don't reinvent the wheel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108C61-4642-6F32-C844-5A60E5219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649B0B-EB38-3977-9EC4-D945C5BFA5F9}"/>
              </a:ext>
            </a:extLst>
          </p:cNvPr>
          <p:cNvSpPr/>
          <p:nvPr/>
        </p:nvSpPr>
        <p:spPr>
          <a:xfrm>
            <a:off x="838200" y="5644014"/>
            <a:ext cx="1051560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200" dirty="0">
                <a:ea typeface="+mn-lt"/>
                <a:cs typeface="+mn-lt"/>
              </a:rPr>
              <a:t>Dawson ER, Stennett M, Daly B</a:t>
            </a:r>
            <a:r>
              <a:rPr lang="en-GB" sz="1200" i="1" dirty="0">
                <a:ea typeface="+mn-lt"/>
                <a:cs typeface="+mn-lt"/>
              </a:rPr>
              <a:t>, et al. </a:t>
            </a:r>
            <a:r>
              <a:rPr lang="en-GB" sz="1200" dirty="0">
                <a:ea typeface="+mn-lt"/>
                <a:cs typeface="+mn-lt"/>
              </a:rPr>
              <a:t>Upstream interventions to promote oral health and reduce socioeconomic oral health inequalities: a scoping review protocol</a:t>
            </a:r>
            <a:endParaRPr lang="en-GB" dirty="0">
              <a:cs typeface="Calibri"/>
            </a:endParaRPr>
          </a:p>
          <a:p>
            <a:r>
              <a:rPr lang="en-GB" sz="1200" i="1" dirty="0">
                <a:ea typeface="+mn-lt"/>
                <a:cs typeface="+mn-lt"/>
              </a:rPr>
              <a:t>BMJ Open </a:t>
            </a:r>
            <a:r>
              <a:rPr lang="en-GB" sz="1200" dirty="0">
                <a:ea typeface="+mn-lt"/>
                <a:cs typeface="+mn-lt"/>
              </a:rPr>
              <a:t>2022;</a:t>
            </a:r>
            <a:r>
              <a:rPr lang="en-GB" sz="1200" b="1" dirty="0">
                <a:ea typeface="+mn-lt"/>
                <a:cs typeface="+mn-lt"/>
              </a:rPr>
              <a:t>12:</a:t>
            </a:r>
            <a:r>
              <a:rPr lang="en-GB" sz="1200" dirty="0">
                <a:ea typeface="+mn-lt"/>
                <a:cs typeface="+mn-lt"/>
              </a:rPr>
              <a:t>e059441. </a:t>
            </a:r>
            <a:r>
              <a:rPr lang="en-GB" sz="1200" dirty="0" err="1">
                <a:ea typeface="+mn-lt"/>
                <a:cs typeface="+mn-lt"/>
              </a:rPr>
              <a:t>doi</a:t>
            </a:r>
            <a:r>
              <a:rPr lang="en-GB" sz="1200" dirty="0">
                <a:ea typeface="+mn-lt"/>
                <a:cs typeface="+mn-lt"/>
              </a:rPr>
              <a:t>: </a:t>
            </a:r>
            <a:r>
              <a:rPr lang="en-GB" sz="1200" dirty="0">
                <a:ea typeface="+mn-lt"/>
                <a:cs typeface="+mn-lt"/>
                <a:hlinkClick r:id="rId3"/>
              </a:rPr>
              <a:t>10.1136/bmjopen-2021-059441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526025-AFE0-95DC-59C8-2D3F15758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899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Arial"/>
                <a:ea typeface="+mn-lt"/>
                <a:cs typeface="+mn-lt"/>
              </a:rPr>
              <a:t>"Given the difficulty defining upstream interventions, a multistranded search method</a:t>
            </a:r>
            <a:r>
              <a:rPr lang="en-GB" baseline="30000" dirty="0">
                <a:latin typeface="Arial"/>
                <a:ea typeface="+mn-lt"/>
                <a:cs typeface="+mn-lt"/>
              </a:rPr>
              <a:t>28</a:t>
            </a:r>
            <a:r>
              <a:rPr lang="en-GB" dirty="0">
                <a:latin typeface="Arial"/>
                <a:ea typeface="+mn-lt"/>
                <a:cs typeface="+mn-lt"/>
              </a:rPr>
              <a:t> will be employed, with each strand representing an intervention of interest. [...] The dental and oral health elements of the search will be </a:t>
            </a:r>
            <a:r>
              <a:rPr lang="en-GB" b="1" dirty="0">
                <a:latin typeface="Arial"/>
                <a:ea typeface="+mn-lt"/>
                <a:cs typeface="+mn-lt"/>
              </a:rPr>
              <a:t>adapted from the strategies employed by Waldron </a:t>
            </a:r>
            <a:r>
              <a:rPr lang="en-GB" b="1" i="1" dirty="0">
                <a:latin typeface="Arial"/>
                <a:ea typeface="+mn-lt"/>
                <a:cs typeface="+mn-lt"/>
              </a:rPr>
              <a:t>et al</a:t>
            </a:r>
            <a:r>
              <a:rPr lang="en-GB" b="1" baseline="30000" dirty="0">
                <a:latin typeface="Arial"/>
                <a:ea typeface="+mn-lt"/>
                <a:cs typeface="+mn-lt"/>
              </a:rPr>
              <a:t>29</a:t>
            </a:r>
            <a:r>
              <a:rPr lang="en-GB" b="1" dirty="0">
                <a:latin typeface="Arial"/>
                <a:ea typeface="+mn-lt"/>
                <a:cs typeface="+mn-lt"/>
              </a:rPr>
              <a:t> and Arora </a:t>
            </a:r>
            <a:r>
              <a:rPr lang="en-GB" b="1" i="1" dirty="0">
                <a:latin typeface="Arial"/>
                <a:ea typeface="+mn-lt"/>
                <a:cs typeface="+mn-lt"/>
              </a:rPr>
              <a:t>et al</a:t>
            </a:r>
            <a:r>
              <a:rPr lang="en-GB" b="1" dirty="0">
                <a:latin typeface="Arial"/>
                <a:ea typeface="+mn-lt"/>
                <a:cs typeface="+mn-lt"/>
              </a:rPr>
              <a:t>.</a:t>
            </a:r>
            <a:r>
              <a:rPr lang="en-GB" b="1" baseline="30000" dirty="0">
                <a:latin typeface="Arial"/>
                <a:ea typeface="+mn-lt"/>
                <a:cs typeface="+mn-lt"/>
              </a:rPr>
              <a:t>30</a:t>
            </a:r>
            <a:r>
              <a:rPr lang="en-GB" dirty="0">
                <a:latin typeface="Arial"/>
                <a:ea typeface="+mn-lt"/>
                <a:cs typeface="+mn-lt"/>
              </a:rPr>
              <a:t> The sugar tax strand of the search will </a:t>
            </a:r>
            <a:r>
              <a:rPr lang="en-GB" b="1" dirty="0">
                <a:latin typeface="Arial"/>
                <a:ea typeface="+mn-lt"/>
                <a:cs typeface="+mn-lt"/>
              </a:rPr>
              <a:t>use the strategies of </a:t>
            </a:r>
            <a:r>
              <a:rPr lang="en-GB" b="1" dirty="0" err="1">
                <a:latin typeface="Arial"/>
                <a:ea typeface="+mn-lt"/>
                <a:cs typeface="+mn-lt"/>
              </a:rPr>
              <a:t>Pfinder</a:t>
            </a:r>
            <a:r>
              <a:rPr lang="en-GB" b="1" dirty="0">
                <a:latin typeface="Arial"/>
                <a:ea typeface="+mn-lt"/>
                <a:cs typeface="+mn-lt"/>
              </a:rPr>
              <a:t> </a:t>
            </a:r>
            <a:r>
              <a:rPr lang="en-GB" b="1" i="1" dirty="0">
                <a:latin typeface="Arial"/>
                <a:ea typeface="+mn-lt"/>
                <a:cs typeface="+mn-lt"/>
              </a:rPr>
              <a:t>et al</a:t>
            </a:r>
            <a:r>
              <a:rPr lang="en-GB" b="1" baseline="30000" dirty="0">
                <a:latin typeface="Arial"/>
                <a:ea typeface="+mn-lt"/>
                <a:cs typeface="+mn-lt"/>
              </a:rPr>
              <a:t>31</a:t>
            </a:r>
            <a:r>
              <a:rPr lang="en-GB" dirty="0">
                <a:latin typeface="Arial"/>
                <a:ea typeface="+mn-lt"/>
                <a:cs typeface="+mn-lt"/>
              </a:rPr>
              <a:t> and the equity-focused strand will </a:t>
            </a:r>
            <a:r>
              <a:rPr lang="en-GB" b="1" dirty="0">
                <a:latin typeface="Arial"/>
                <a:ea typeface="+mn-lt"/>
                <a:cs typeface="+mn-lt"/>
              </a:rPr>
              <a:t>use the strategies of Prady </a:t>
            </a:r>
            <a:r>
              <a:rPr lang="en-GB" b="1" i="1" dirty="0">
                <a:latin typeface="Arial"/>
                <a:ea typeface="+mn-lt"/>
                <a:cs typeface="+mn-lt"/>
              </a:rPr>
              <a:t>et al</a:t>
            </a:r>
            <a:r>
              <a:rPr lang="en-GB" b="1" dirty="0">
                <a:latin typeface="Arial"/>
                <a:ea typeface="+mn-lt"/>
                <a:cs typeface="+mn-lt"/>
              </a:rPr>
              <a:t>.</a:t>
            </a:r>
            <a:r>
              <a:rPr lang="en-GB" b="1" baseline="30000" dirty="0">
                <a:latin typeface="Arial"/>
                <a:ea typeface="+mn-lt"/>
                <a:cs typeface="+mn-lt"/>
              </a:rPr>
              <a:t>32</a:t>
            </a:r>
            <a:r>
              <a:rPr lang="en-GB" dirty="0">
                <a:latin typeface="Arial"/>
                <a:ea typeface="+mn-lt"/>
                <a:cs typeface="Arial"/>
              </a:rPr>
              <a:t>"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9631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Advanced search techniques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8E731B-114A-8CB1-910C-6B315024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315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OR: increases sensitivity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for different synonyms, spelling variants and acronyms i.e., diet or eat or feed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AND: increases specificity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to group different concepts that must be mentioned with the search results i.e., Population AND Intervention AND Comparator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NOT: exclude unwanted terms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most circumstances, never use NOT; you may lose important references</a:t>
            </a:r>
          </a:p>
        </p:txBody>
      </p:sp>
    </p:spTree>
    <p:extLst>
      <p:ext uri="{BB962C8B-B14F-4D97-AF65-F5344CB8AC3E}">
        <p14:creationId xmlns:p14="http://schemas.microsoft.com/office/powerpoint/2010/main" val="2175211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Advanced search techniques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8E731B-114A-8CB1-910C-6B315024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07315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Truncation: different word endings (or sometime beginnings)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for different word formulation i.e., toxic* will retrieve toxic, toxicity, toxicology…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Wildcards: spelling variations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for British and American spelling amongst other uses i.e.,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colo?r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will retrieve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and colour</a:t>
            </a:r>
          </a:p>
          <a:p>
            <a:pPr lvl="2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NOTE: the wildcard syntax varies in each database, and is not supported in others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Phrase searching: “cognitive behavioural therapy”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for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specific phrases</a:t>
            </a:r>
          </a:p>
        </p:txBody>
      </p:sp>
    </p:spTree>
    <p:extLst>
      <p:ext uri="{BB962C8B-B14F-4D97-AF65-F5344CB8AC3E}">
        <p14:creationId xmlns:p14="http://schemas.microsoft.com/office/powerpoint/2010/main" val="449395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310A3-1959-A1B5-9B24-FDB7EE373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C9AC-9A08-97C7-4388-BBEA92F2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Advanced search techniques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09AA50-583A-2E87-581F-F9E73F78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7480EAC-7160-55DE-73B9-8C57E7710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07315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Proximity: more sensitive than phrase searching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to find words near each other, e.g.,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(cognitive N1 (therapy or training))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cognitive ______ therapy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cognitive ______ training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cognitive therapy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cognitive training</a:t>
            </a:r>
          </a:p>
          <a:p>
            <a:pPr lvl="1"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(and also the reverse of the above e.g., therapy ______ cognitive, etc.)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NOTE: the proximity syntax varies in each database, and is not supported in others</a:t>
            </a:r>
          </a:p>
        </p:txBody>
      </p:sp>
    </p:spTree>
    <p:extLst>
      <p:ext uri="{BB962C8B-B14F-4D97-AF65-F5344CB8AC3E}">
        <p14:creationId xmlns:p14="http://schemas.microsoft.com/office/powerpoint/2010/main" val="2036850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8B3B49-206F-D76E-BBD4-4C32DC4CB4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8"/>
          <a:stretch/>
        </p:blipFill>
        <p:spPr>
          <a:xfrm>
            <a:off x="-1" y="1180117"/>
            <a:ext cx="6997732" cy="4497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ED7B0E-0E0E-22F6-EFD7-F4866E7C7BD7}"/>
              </a:ext>
            </a:extLst>
          </p:cNvPr>
          <p:cNvSpPr txBox="1"/>
          <p:nvPr/>
        </p:nvSpPr>
        <p:spPr>
          <a:xfrm>
            <a:off x="0" y="319163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How would you describe the age of these people?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0AB1DB-F84E-8119-C18B-B058923BF60A}"/>
              </a:ext>
            </a:extLst>
          </p:cNvPr>
          <p:cNvSpPr/>
          <p:nvPr/>
        </p:nvSpPr>
        <p:spPr>
          <a:xfrm>
            <a:off x="-1" y="6538837"/>
            <a:ext cx="30123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GB" sz="1400" dirty="0" err="1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Elien</a:t>
            </a:r>
            <a:r>
              <a:rPr lang="en-GB" sz="14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Dumon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C064AD-18DC-634A-0F79-1D588FF1A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0859" y="1799997"/>
            <a:ext cx="5020376" cy="32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1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BAD500-370D-F9D2-B032-CD8DF4DA7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733" y="0"/>
            <a:ext cx="914326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463065" cy="6858000"/>
          </a:xfrm>
          <a:prstGeom prst="rect">
            <a:avLst/>
          </a:prstGeom>
        </p:spPr>
      </p:pic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453166" y="1178095"/>
            <a:ext cx="4251781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Developing Rigour </a:t>
            </a:r>
            <a:b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Validity in Literature Searches</a:t>
            </a:r>
            <a:b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Doctoral Level</a:t>
            </a:r>
          </a:p>
        </p:txBody>
      </p:sp>
      <p:sp>
        <p:nvSpPr>
          <p:cNvPr id="9" name="TextBox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7543" y="3739070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F082F-7046-4081-A39B-6B4566EB4910}"/>
              </a:ext>
            </a:extLst>
          </p:cNvPr>
          <p:cNvSpPr txBox="1"/>
          <p:nvPr/>
        </p:nvSpPr>
        <p:spPr>
          <a:xfrm>
            <a:off x="449406" y="4972019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544" y="6125452"/>
            <a:ext cx="2643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hlinkClick r:id="rId4"/>
              </a:rPr>
              <a:t>rawpixel</a:t>
            </a:r>
            <a:r>
              <a:rPr lang="en-GB" sz="1400" dirty="0">
                <a:solidFill>
                  <a:schemeClr val="bg1"/>
                </a:solidFill>
              </a:rPr>
              <a:t> on </a:t>
            </a:r>
            <a:r>
              <a:rPr lang="en-GB" sz="1400" dirty="0">
                <a:solidFill>
                  <a:schemeClr val="bg1"/>
                </a:solidFill>
                <a:hlinkClick r:id="rId5"/>
              </a:rPr>
              <a:t>Unsplash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DB69D6-F8E7-495B-88D3-F206655F91EF}"/>
              </a:ext>
            </a:extLst>
          </p:cNvPr>
          <p:cNvSpPr/>
          <p:nvPr/>
        </p:nvSpPr>
        <p:spPr>
          <a:xfrm>
            <a:off x="1399954" y="6528918"/>
            <a:ext cx="49495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is licensed under a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Creative Commons Attribution 4.0 International License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University of Glasgow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9BB42E-5704-4713-B2C7-C224E396A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4" y="6504392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6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CECBE-A3B4-4A3C-B144-E1BD6A7E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54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497564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Exercise three: text mining to develop a search strategy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109529D-0D5C-E865-6BC1-759D9780E1A1}"/>
              </a:ext>
            </a:extLst>
          </p:cNvPr>
          <p:cNvSpPr txBox="1">
            <a:spLocks/>
          </p:cNvSpPr>
          <p:nvPr/>
        </p:nvSpPr>
        <p:spPr>
          <a:xfrm>
            <a:off x="838199" y="2838451"/>
            <a:ext cx="11068051" cy="8763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Where might you chose to read, or publish in, on this topic?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Antimicrobial Agents and Chemotherapy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4344A8-307D-B0B2-0A71-CB3CDC1B2324}"/>
              </a:ext>
            </a:extLst>
          </p:cNvPr>
          <p:cNvSpPr txBox="1">
            <a:spLocks/>
          </p:cNvSpPr>
          <p:nvPr/>
        </p:nvSpPr>
        <p:spPr>
          <a:xfrm>
            <a:off x="838198" y="3714751"/>
            <a:ext cx="11068051" cy="1147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What authors might you follow or seek out their work?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Be careful with author names – these may not be unique persons and may simply share a surname and initial(s)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0E9AD-817E-6A5A-E70A-050D3AA76C9B}"/>
              </a:ext>
            </a:extLst>
          </p:cNvPr>
          <p:cNvSpPr txBox="1">
            <a:spLocks/>
          </p:cNvSpPr>
          <p:nvPr/>
        </p:nvSpPr>
        <p:spPr>
          <a:xfrm>
            <a:off x="838197" y="4841383"/>
            <a:ext cx="11068051" cy="1147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Are there any particular keywords or MeSH headings you would incorporate into a search strategy as a result of this search?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Look out for F0XDI6ZL63; this is the Unique Ingredient Identifier. Always search for the drug name, trade name, registry number and UNII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131208-1D62-5494-C0B4-A1D79BCB7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711819"/>
            <a:ext cx="11068051" cy="11477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What insights can we learn from the number of articles published per year?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Frequency of articles published per year variable, but relatively stable. This is a small field of research and that will affect the approach to my search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BC70C-27B1-0E32-13C2-ED497842C0F8}"/>
              </a:ext>
            </a:extLst>
          </p:cNvPr>
          <p:cNvSpPr txBox="1"/>
          <p:nvPr/>
        </p:nvSpPr>
        <p:spPr>
          <a:xfrm>
            <a:off x="6096000" y="3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Worksheet at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https://edshare.gla.ac.uk/id/document/8136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91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Text mining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593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PubMed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PubReMiner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text mines PubMed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MeSH on Demand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identifies MeSH headings and articles from PubMed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 National Centre for Text Mining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Previously identified literature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54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59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Exercise four and five: hands-on searching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Embase: key database for all MVLS subjects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BIOSIS Previous: useful for biomedical life sciences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Exercise six: citation searching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BIOSIS platform, Web of Science, is useful for citation searching and analysis (Scopus is another alternative, and is a larger database)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7C00C9-6C29-41E8-B95F-791590A3A67B}"/>
              </a:ext>
            </a:extLst>
          </p:cNvPr>
          <p:cNvSpPr txBox="1"/>
          <p:nvPr/>
        </p:nvSpPr>
        <p:spPr>
          <a:xfrm>
            <a:off x="6096000" y="9081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Worksheet at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https://edshare.gla.ac.uk/id/document/8136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655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hand waving in the water">
            <a:extLst>
              <a:ext uri="{FF2B5EF4-FFF2-40B4-BE49-F238E27FC236}">
                <a16:creationId xmlns:a16="http://schemas.microsoft.com/office/drawing/2014/main" id="{DC848069-7B1D-56DA-D7E5-0D6233B58C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5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47D7FE-1D74-44D7-2057-98F702333DDA}"/>
              </a:ext>
            </a:extLst>
          </p:cNvPr>
          <p:cNvSpPr/>
          <p:nvPr/>
        </p:nvSpPr>
        <p:spPr>
          <a:xfrm>
            <a:off x="-1" y="6538837"/>
            <a:ext cx="35814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Mishal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Ibrahim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Unsplash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CD5E3-F256-54ED-EEDF-8573FC53F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Decorative image</a:t>
            </a:r>
          </a:p>
        </p:txBody>
      </p:sp>
    </p:spTree>
    <p:extLst>
      <p:ext uri="{BB962C8B-B14F-4D97-AF65-F5344CB8AC3E}">
        <p14:creationId xmlns:p14="http://schemas.microsoft.com/office/powerpoint/2010/main" val="23160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95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Support for your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248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800" dirty="0">
                <a:latin typeface="Arial"/>
                <a:cs typeface="Arial"/>
              </a:rPr>
              <a:t>Workshop slides: </a:t>
            </a:r>
            <a:r>
              <a:rPr lang="en-GB" sz="1800" dirty="0">
                <a:latin typeface="Arial"/>
                <a:cs typeface="Arial"/>
                <a:hlinkClick r:id="rId2"/>
              </a:rPr>
              <a:t>https://edshare.gla.ac.uk/352</a:t>
            </a:r>
            <a:endParaRPr lang="en-GB"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Inter-library loans: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https://www.gla.ac.uk/myglasgow/library/interlibraryloans/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Literature search and review in MVLS: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https://edshare.gla.ac.uk/78/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Systematic and scoping review resources: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https://sway.cloud.microsoft/w8GFGP6RUhf8CjW1?ref=Link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Cochrane Interactive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Learning: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https://eleanor.lib.gla.ac.uk/search~S6?/.b4103063/.b4103063/1%2C1%2C1%2CB/eresourcee1004127~b4103063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Video guides to searching library databases: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https://edshare.gla.ac.uk/278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Book an appointment to see me: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https://www.gla.ac.uk/myglasgow/library/bookanappointment/cl/mvls/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or email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paul.cannon@glasgow.ac.uk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only after reviewing the self-help material, please!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B9D841-B01A-609B-9E60-FF7A9CE78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317" y="128307"/>
            <a:ext cx="2928097" cy="292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15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590A61-FCAA-3471-04F9-24F298B2EDD8}"/>
              </a:ext>
            </a:extLst>
          </p:cNvPr>
          <p:cNvSpPr txBox="1"/>
          <p:nvPr/>
        </p:nvSpPr>
        <p:spPr>
          <a:xfrm>
            <a:off x="-1" y="6150114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" dirty="0">
                <a:effectLst/>
              </a:rPr>
              <a:t>To register your attendance, scan the QR code with your mobile device. Alternatively visit the web portal https://glasgow.inkpath.co.uk/ and press "Complete" to use the numeric code.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FC6778-1EC3-D09D-359A-E16F970E2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16" y="262744"/>
            <a:ext cx="10315164" cy="588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3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665" y="1825624"/>
            <a:ext cx="10878671" cy="44659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By the end of the workshop, you should…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Understand the various literature review methods available and their limitations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 able to structure a search strategy for effective literature searching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Utilise advanced search techniques to find relevant information in your research field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basic text mining techniques to improve the specificity or sensitivity of searches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data to identify prominent journals, papers and authors within your field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93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Getting started and familiarisation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9515-757D-4F44-B1B4-C0253CB8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593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Enlighten Publications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the University’s research repository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Enlighten Theses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research degree repository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Enlighten Research Data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research data repository</a:t>
            </a:r>
          </a:p>
          <a:p>
            <a:pPr>
              <a:lnSpc>
                <a:spcPct val="10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EthOS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UK doctoral theses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Proquest Dissertations and Theses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Global theses</a:t>
            </a:r>
          </a:p>
          <a:p>
            <a:pPr>
              <a:lnSpc>
                <a:spcPct val="10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University of Glasgow Library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your collections and archives</a:t>
            </a:r>
          </a:p>
          <a:p>
            <a:pPr>
              <a:lnSpc>
                <a:spcPct val="1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Library Hub Discover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Search the collections of most UK and Irish libraries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2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Where to find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ontent Placeholder 5" descr="An illustration of the various sources for finding information in systematic reviews.">
                <a:extLst>
                  <a:ext uri="{FF2B5EF4-FFF2-40B4-BE49-F238E27FC236}">
                    <a16:creationId xmlns:a16="http://schemas.microsoft.com/office/drawing/2014/main" id="{6C6B3185-8D54-8A4E-DC0E-0B02CA895F4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02213573"/>
                  </p:ext>
                </p:extLst>
              </p:nvPr>
            </p:nvGraphicFramePr>
            <p:xfrm>
              <a:off x="838200" y="1690688"/>
              <a:ext cx="10515600" cy="43513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Content Placeholder 5" descr="An illustration of the various sources for finding information in systematic reviews.">
                <a:extLst>
                  <a:ext uri="{FF2B5EF4-FFF2-40B4-BE49-F238E27FC236}">
                    <a16:creationId xmlns:a16="http://schemas.microsoft.com/office/drawing/2014/main" id="{6C6B3185-8D54-8A4E-DC0E-0B02CA895F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690688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011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type of literature review am I doing?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pic>
        <p:nvPicPr>
          <p:cNvPr id="5" name="Content Placeholder 4" descr="Screenshot of the article, &quot;Meeting the review family: exploring review types and associated information retrieval requirements&quot;. The article is available at https://doi.org/10.1111/hir.12276.">
            <a:extLst>
              <a:ext uri="{FF2B5EF4-FFF2-40B4-BE49-F238E27FC236}">
                <a16:creationId xmlns:a16="http://schemas.microsoft.com/office/drawing/2014/main" id="{268C50F0-322F-0F07-DF80-62F022209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00881" y="1431178"/>
            <a:ext cx="5007994" cy="44656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6C3E4C-341E-75F6-5B39-482BB16B1A0C}"/>
              </a:ext>
            </a:extLst>
          </p:cNvPr>
          <p:cNvSpPr/>
          <p:nvPr/>
        </p:nvSpPr>
        <p:spPr>
          <a:xfrm>
            <a:off x="3480793" y="5955690"/>
            <a:ext cx="52304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https://doi.org/10.1111/hir.12276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8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CECBE-A3B4-4A3C-B144-E1BD6A7E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54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198786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Question formulation frameworks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A4F4FB2-2CC6-FE71-139A-646D2F1EB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41051"/>
              </p:ext>
            </p:extLst>
          </p:nvPr>
        </p:nvGraphicFramePr>
        <p:xfrm>
          <a:off x="912158" y="1418241"/>
          <a:ext cx="10367684" cy="43954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91921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591921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2591921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2591921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</a:tblGrid>
              <a:tr h="1155405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Evidence-based medicine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https://dx.doi.org/10.7326/ACPJC-1995-123-3-A12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SPICE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projects or interventions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https://dx.doi.org/10.1108/07378830610692127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SPIDER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Qualitative or mixed methods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https://dx.doi.org/10.1177/1049732312452938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ECLIPSE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services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https://dx.doi.org/10.1046/j.1471-1842.2002.00378.x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etting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xpectation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erspective / population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henomenon of </a:t>
                      </a:r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nterest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lient group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esign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omparison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esearch methodology</a:t>
                      </a:r>
                      <a:r>
                        <a:rPr lang="en-GB" sz="15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method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rofessionals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GB" sz="15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rvice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18847046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83E4E0A-6D16-9FC2-FD7B-25F4F2EA3D1E}"/>
              </a:ext>
            </a:extLst>
          </p:cNvPr>
          <p:cNvSpPr txBox="1"/>
          <p:nvPr/>
        </p:nvSpPr>
        <p:spPr>
          <a:xfrm>
            <a:off x="196789" y="5813646"/>
            <a:ext cx="1179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See Supplementary Material 1 of Booth A, Noyes J,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Flemming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Formulating questions to explore complex interventions within qualitative evidence synthesis.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BMJ Global Health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2019;4:e001107: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https://dx.doi.org/10.1136/bmjgh-2018-001107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for an exhaustive list of question formulation frameworks.</a:t>
            </a:r>
          </a:p>
        </p:txBody>
      </p:sp>
    </p:spTree>
    <p:extLst>
      <p:ext uri="{BB962C8B-B14F-4D97-AF65-F5344CB8AC3E}">
        <p14:creationId xmlns:p14="http://schemas.microsoft.com/office/powerpoint/2010/main" val="1231907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74EA-9AE7-4D36-954D-582762F3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are the most effective chemical repellents to deter arthropod vectors?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09B02-00AB-41D2-B27F-7AD3E73C3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6291564"/>
            <a:ext cx="12192000" cy="58908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A4F4FB2-2CC6-FE71-139A-646D2F1EB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5853"/>
              </p:ext>
            </p:extLst>
          </p:nvPr>
        </p:nvGraphicFramePr>
        <p:xfrm>
          <a:off x="912158" y="1793423"/>
          <a:ext cx="10367684" cy="43954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91921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591921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2591921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2591921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</a:tblGrid>
              <a:tr h="1155405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Evidence-based medicine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https://dx.doi.org/10.7326/ACPJC-1995-123-3-A12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SPICE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projects or interventions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https://dx.doi.org/10.1108/07378830610692127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SPIDER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Qualitative or mixed methods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https://dx.doi.org/10.1177/1049732312452938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ECLIPSE</a:t>
                      </a:r>
                    </a:p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services</a:t>
                      </a:r>
                    </a:p>
                    <a:p>
                      <a:r>
                        <a:rPr lang="en-GB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https://dx.doi.org/10.1046/j.1471-1842.2002.00378.x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etting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xpectation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erspective / population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henomenon of </a:t>
                      </a:r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nterest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lient group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esign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omparison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esearch methodology</a:t>
                      </a:r>
                      <a:r>
                        <a:rPr lang="en-GB" sz="15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method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rofessionals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GB" sz="15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rvice</a:t>
                      </a:r>
                      <a:endParaRPr lang="en-GB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188470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62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 Ar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Arial" id="{4026CD90-3A26-4C97-A1D7-68C162128DB1}" vid="{067065F2-8CF5-45B2-91D6-272E34F7F8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1812</Words>
  <Application>Microsoft Office PowerPoint</Application>
  <PresentationFormat>Widescreen</PresentationFormat>
  <Paragraphs>208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Theme Arial</vt:lpstr>
      <vt:lpstr>Developing Rigour  and Validity in Literature Searches</vt:lpstr>
      <vt:lpstr>Developing Rigour  and Validity in Literature Searches at Doctoral Level</vt:lpstr>
      <vt:lpstr>Learning outcomes</vt:lpstr>
      <vt:lpstr>Getting started and familiarisation</vt:lpstr>
      <vt:lpstr>Where to find data</vt:lpstr>
      <vt:lpstr>What type of literature review am I doing?</vt:lpstr>
      <vt:lpstr>Any questions?</vt:lpstr>
      <vt:lpstr>Question formulation frameworks</vt:lpstr>
      <vt:lpstr>What are the most effective chemical repellents to deter arthropod vectors?</vt:lpstr>
      <vt:lpstr>Exercise one: PICO</vt:lpstr>
      <vt:lpstr>Any questions?</vt:lpstr>
      <vt:lpstr>Exercise two: “AI” exploration</vt:lpstr>
      <vt:lpstr>Current research on AI for literature searching</vt:lpstr>
      <vt:lpstr>Any questions?</vt:lpstr>
      <vt:lpstr>Don't reinvent the wheel</vt:lpstr>
      <vt:lpstr>Advanced search techniques</vt:lpstr>
      <vt:lpstr>Advanced search techniques</vt:lpstr>
      <vt:lpstr>Advanced search techniques</vt:lpstr>
      <vt:lpstr>PowerPoint Presentation</vt:lpstr>
      <vt:lpstr>Any questions?</vt:lpstr>
      <vt:lpstr>Exercise three: text mining to develop a search strategy</vt:lpstr>
      <vt:lpstr>Text mining</vt:lpstr>
      <vt:lpstr>Exercises</vt:lpstr>
      <vt:lpstr>Decorative image</vt:lpstr>
      <vt:lpstr>Support for your reviews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Searching and reporting for systematic reviews</dc:title>
  <dc:creator>Paul Cannon</dc:creator>
  <cp:lastModifiedBy>Paul Cannon</cp:lastModifiedBy>
  <cp:revision>130</cp:revision>
  <dcterms:created xsi:type="dcterms:W3CDTF">2022-07-14T12:35:02Z</dcterms:created>
  <dcterms:modified xsi:type="dcterms:W3CDTF">2025-12-03T09:45:24Z</dcterms:modified>
</cp:coreProperties>
</file>