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34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798" r:id="rId2"/>
    <p:sldId id="258" r:id="rId3"/>
    <p:sldId id="294" r:id="rId4"/>
    <p:sldId id="820" r:id="rId5"/>
    <p:sldId id="821" r:id="rId6"/>
    <p:sldId id="819" r:id="rId7"/>
    <p:sldId id="260" r:id="rId8"/>
    <p:sldId id="81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1451"/>
    <a:srgbClr val="E98BAF"/>
    <a:srgbClr val="005398"/>
    <a:srgbClr val="A60367"/>
    <a:srgbClr val="4DBBC6"/>
    <a:srgbClr val="F2D25C"/>
    <a:srgbClr val="4C2683"/>
    <a:srgbClr val="405D18"/>
    <a:srgbClr val="7D2239"/>
    <a:srgbClr val="A5A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howGuides="1">
      <p:cViewPr varScale="1">
        <p:scale>
          <a:sx n="104" d="100"/>
          <a:sy n="104" d="100"/>
        </p:scale>
        <p:origin x="1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ACFF66-7EB0-9844-92BF-09704711A1FD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7395D-33DE-5D42-A2E8-3486FD99F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75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10mins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518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61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Inclusion, scaffolding, getting to know, response times.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9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Shared experience, getting to know one another, facial connections, receiving support, student spaces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50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Synch, active learning, group work, feedback / scaffolding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18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37395D-33DE-5D42-A2E8-3486FD99F3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7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pening/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B9978F3-40AA-B047-B077-E6C1CE004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880" y="1830048"/>
            <a:ext cx="6882938" cy="789709"/>
          </a:xfrm>
        </p:spPr>
        <p:txBody>
          <a:bodyPr/>
          <a:lstStyle>
            <a:lvl1pPr algn="l">
              <a:defRPr sz="3200" b="1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157762F7-94EF-0744-BA0E-BF26083BC292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36880" y="2619757"/>
            <a:ext cx="5933759" cy="622300"/>
          </a:xfrm>
        </p:spPr>
        <p:txBody>
          <a:bodyPr>
            <a:normAutofit/>
          </a:bodyPr>
          <a:lstStyle>
            <a:lvl1pPr>
              <a:defRPr sz="240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029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1/3 light blue and image, dark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274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1/3 light pink and image, dark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18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1/3 dark pink and image,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2305"/>
            <a:ext cx="7479553" cy="4574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8472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1/3 dark blue and image,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7479553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5126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/4 white bg and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3515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3/4 Uni blue and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402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3/4 lightblue and image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rgbClr val="002060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860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3/4 light pink and image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rgbClr val="002060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00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3/4 dark pink and image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6000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3/4 dark blue and image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1650693"/>
            <a:ext cx="3598863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04872" y="0"/>
            <a:ext cx="7887128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15938" y="2527442"/>
            <a:ext cx="3598863" cy="382890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3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0/50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57919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325757"/>
            <a:ext cx="5583407" cy="403059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098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4" userDrawn="1">
          <p15:clr>
            <a:srgbClr val="FBAE40"/>
          </p15:clr>
        </p15:guide>
        <p15:guide id="2" pos="166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uni blue bg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3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uni blue bg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9000" b="1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</a:t>
            </a:r>
          </a:p>
          <a:p>
            <a:pPr lvl="0"/>
            <a:r>
              <a:rPr lang="en-GB"/>
              <a:t>edit Master</a:t>
            </a:r>
          </a:p>
          <a:p>
            <a:pPr lvl="0"/>
            <a:r>
              <a:rPr lang="en-GB"/>
              <a:t>Text tile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97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only light blue bg white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36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only light pink bg white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392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only dark pink bg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06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only dark blue bg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0793" y="501650"/>
            <a:ext cx="8043006" cy="931028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97803"/>
            <a:ext cx="10937239" cy="455854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16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6A737C0-B872-156B-57AC-713C158F77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7999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21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19084" y="501650"/>
            <a:ext cx="8334715" cy="806645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86597"/>
            <a:ext cx="10937239" cy="456975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rgbClr val="002060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43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2 images, white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33335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7533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ext + 2 images, white + uni blue b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052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293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50/50 uni blue white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58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Text + 2 images, white + light blue bg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4DB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8318"/>
            <a:ext cx="5999965" cy="333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08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Text + 2 images, white + light pink bg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98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0521"/>
            <a:ext cx="5999965" cy="3333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24490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26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Text + 2 images, white + dark pink bg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A6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4" y="1052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5" y="3513969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68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Text + 2 images, white + dark blue bg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B9D8B3-A168-0447-13B5-72CD0F28CB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53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0" y="1647172"/>
            <a:ext cx="5583407" cy="796943"/>
          </a:xfrm>
          <a:prstGeom prst="rect">
            <a:avLst/>
          </a:prstGeom>
        </p:spPr>
        <p:txBody>
          <a:bodyPr anchor="t" anchorCtr="0"/>
          <a:lstStyle>
            <a:lvl1pPr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1"/>
            <a:ext cx="5999965" cy="333350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661920"/>
            <a:ext cx="5583407" cy="36944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334D2249-BA53-6DE2-E46F-2399CF386EA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192034" y="3534136"/>
            <a:ext cx="5999965" cy="3333510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pic>
        <p:nvPicPr>
          <p:cNvPr id="10" name="Picture 9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76B1C5CD-C20D-B5EA-F6BE-53C0100C7A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2842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,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</p:spTree>
    <p:extLst>
      <p:ext uri="{BB962C8B-B14F-4D97-AF65-F5344CB8AC3E}">
        <p14:creationId xmlns:p14="http://schemas.microsoft.com/office/powerpoint/2010/main" val="30154966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3 images, blue + white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799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  <a:ln>
            <a:noFill/>
          </a:ln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88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3 images, light blue bg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7999"/>
          </a:xfrm>
          <a:prstGeom prst="rect">
            <a:avLst/>
          </a:prstGeom>
          <a:solidFill>
            <a:srgbClr val="4DBB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7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+ 3 images, light pink b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98BA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556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+ 3 images, dark pi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0542" cy="6858000"/>
          </a:xfrm>
          <a:prstGeom prst="rect">
            <a:avLst/>
          </a:prstGeom>
          <a:solidFill>
            <a:srgbClr val="A6036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755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 + 3 images, dark blu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DE5AB5-7A17-50DA-4242-6D14E324CA0B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3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84781A64-A328-FD7F-ECFB-7F7ADBF1665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429000"/>
            <a:ext cx="6096000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39CC39D9-29B4-BBFC-86A1-F69597A1469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72200" y="3429000"/>
            <a:ext cx="6018342" cy="3429000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FAA911FE-751A-F313-B99A-2A865EB302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172200" y="1"/>
            <a:ext cx="6018342" cy="3339547"/>
          </a:xfrm>
          <a:solidFill>
            <a:schemeClr val="bg1"/>
          </a:solidFill>
        </p:spPr>
        <p:txBody>
          <a:bodyPr/>
          <a:lstStyle>
            <a:lvl1pPr algn="ctr">
              <a:defRPr/>
            </a:lvl1pPr>
          </a:lstStyle>
          <a:p>
            <a: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838FAE-02E5-7DBF-B684-14132D0165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16560" y="1680883"/>
            <a:ext cx="5679440" cy="1658666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add captions</a:t>
            </a:r>
          </a:p>
        </p:txBody>
      </p:sp>
      <p:pic>
        <p:nvPicPr>
          <p:cNvPr id="3" name="Picture 2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1FF62CBD-D6E9-1D28-4469-4A083650DE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984500" cy="161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84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50/50 uni blue white text">
    <p:bg>
      <p:bgPr>
        <a:solidFill>
          <a:srgbClr val="4DBB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262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50/50 dark blue white text">
    <p:bg>
      <p:bgPr>
        <a:solidFill>
          <a:srgbClr val="0053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0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50/50 uni blue white text">
    <p:bg>
      <p:bgPr>
        <a:solidFill>
          <a:srgbClr val="E98B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tx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74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_50/50 uni blue white text">
    <p:bg>
      <p:bgPr>
        <a:solidFill>
          <a:srgbClr val="A603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561" y="1647173"/>
            <a:ext cx="5583406" cy="421114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192035" y="0"/>
            <a:ext cx="5999965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2155371"/>
            <a:ext cx="5583407" cy="420097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950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/3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459445"/>
            <a:ext cx="4841242" cy="877622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1" y="1744395"/>
            <a:ext cx="7355840" cy="46119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68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/3 uni blue and image, white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F4BD8-EB88-3A42-8B54-5F33FFD178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1160" y="501649"/>
            <a:ext cx="4964954" cy="736307"/>
          </a:xfrm>
          <a:prstGeom prst="rect">
            <a:avLst/>
          </a:prstGeom>
        </p:spPr>
        <p:txBody>
          <a:bodyPr anchor="t" anchorCtr="0"/>
          <a:lstStyle>
            <a:lvl1pPr>
              <a:defRPr sz="3200" b="1" i="0">
                <a:solidFill>
                  <a:schemeClr val="bg1"/>
                </a:solidFill>
                <a:latin typeface="Arial" panose="020B0604020202020204" pitchFamily="34" charset="0"/>
                <a:ea typeface="Noto Sans Black" panose="020B050204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title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55A043-7FE9-49DD-6627-654086912E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077200" y="0"/>
            <a:ext cx="4114800" cy="6857999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9DA9C2-E758-B32D-862F-3C5781E85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6560" y="1766807"/>
            <a:ext cx="7479553" cy="458954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Arial" panose="020B0604020202020204" pitchFamily="34" charset="0"/>
                <a:ea typeface="Noto Sans" panose="020B0502040504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CF5241-613C-E4CA-1D10-3BAAD5CB5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36C186-ADAD-3B7B-D861-8C341799F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8D53B5-11D3-EA23-8B10-6E7A43B82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668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BDB88-416D-2EA9-D090-7EC02B7DD8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8DFB0F-4570-4E46-88F7-D5DC70EA90D0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78006A-4400-3137-F66D-BC98965EF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8125AD-3024-1F85-F919-E0F79325F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AFCECB0-5B99-6C46-A59C-D11C8A5B2011}" type="slidenum">
              <a:rPr lang="en-US" smtClean="0"/>
              <a:t>‹#›</a:t>
            </a:fld>
            <a:endParaRPr lang="en-US"/>
          </a:p>
        </p:txBody>
      </p:sp>
      <p:sp>
        <p:nvSpPr>
          <p:cNvPr id="103" name="Text Placeholder 102">
            <a:extLst>
              <a:ext uri="{FF2B5EF4-FFF2-40B4-BE49-F238E27FC236}">
                <a16:creationId xmlns:a16="http://schemas.microsoft.com/office/drawing/2014/main" id="{C0719288-B710-76E1-C708-E70CAF4847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825625"/>
            <a:ext cx="10837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836656F-18A5-F5B5-73B1-E32ED102B96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38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61" r:id="rId2"/>
    <p:sldLayoutId id="2147483690" r:id="rId3"/>
    <p:sldLayoutId id="2147483702" r:id="rId4"/>
    <p:sldLayoutId id="2147483700" r:id="rId5"/>
    <p:sldLayoutId id="2147483701" r:id="rId6"/>
    <p:sldLayoutId id="2147483703" r:id="rId7"/>
    <p:sldLayoutId id="2147483692" r:id="rId8"/>
    <p:sldLayoutId id="2147483696" r:id="rId9"/>
    <p:sldLayoutId id="2147483704" r:id="rId10"/>
    <p:sldLayoutId id="2147483705" r:id="rId11"/>
    <p:sldLayoutId id="2147483706" r:id="rId12"/>
    <p:sldLayoutId id="2147483707" r:id="rId13"/>
    <p:sldLayoutId id="2147483726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694" r:id="rId20"/>
    <p:sldLayoutId id="2147483720" r:id="rId21"/>
    <p:sldLayoutId id="2147483708" r:id="rId22"/>
    <p:sldLayoutId id="2147483709" r:id="rId23"/>
    <p:sldLayoutId id="2147483710" r:id="rId24"/>
    <p:sldLayoutId id="2147483711" r:id="rId25"/>
    <p:sldLayoutId id="2147483676" r:id="rId26"/>
    <p:sldLayoutId id="2147483672" r:id="rId27"/>
    <p:sldLayoutId id="2147483686" r:id="rId28"/>
    <p:sldLayoutId id="2147483699" r:id="rId29"/>
    <p:sldLayoutId id="2147483712" r:id="rId30"/>
    <p:sldLayoutId id="2147483713" r:id="rId31"/>
    <p:sldLayoutId id="2147483714" r:id="rId32"/>
    <p:sldLayoutId id="2147483715" r:id="rId33"/>
    <p:sldLayoutId id="2147483685" r:id="rId34"/>
    <p:sldLayoutId id="2147483698" r:id="rId35"/>
    <p:sldLayoutId id="2147483716" r:id="rId36"/>
    <p:sldLayoutId id="2147483717" r:id="rId37"/>
    <p:sldLayoutId id="2147483718" r:id="rId38"/>
    <p:sldLayoutId id="2147483719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4" userDrawn="1">
          <p15:clr>
            <a:srgbClr val="F26B43"/>
          </p15:clr>
        </p15:guide>
        <p15:guide id="2" pos="32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openxmlformats.org/officeDocument/2006/relationships/image" Target="../media/image1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enny.crow@glasgow.ac.uk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7AB46B-0243-369E-1AC6-49C9EFA94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e Gilbert Scott Building">
            <a:extLst>
              <a:ext uri="{FF2B5EF4-FFF2-40B4-BE49-F238E27FC236}">
                <a16:creationId xmlns:a16="http://schemas.microsoft.com/office/drawing/2014/main" id="{8D5CD965-49CE-87E7-21F6-9C191FA9716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2DDB6A4-43ED-3FA9-84E4-207F2CBAC7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2016" y="1392366"/>
            <a:ext cx="8067040" cy="1145197"/>
          </a:xfrm>
          <a:solidFill>
            <a:schemeClr val="tx1">
              <a:lumMod val="10000"/>
              <a:lumOff val="90000"/>
              <a:alpha val="95000"/>
            </a:schemeClr>
          </a:solidFill>
        </p:spPr>
        <p:txBody>
          <a:bodyPr/>
          <a:lstStyle/>
          <a:p>
            <a:r>
              <a:rPr lang="en-US" sz="2800" dirty="0"/>
              <a:t>Student perspectives on belonging: </a:t>
            </a:r>
            <a:br>
              <a:rPr lang="en-US" sz="2800" dirty="0"/>
            </a:br>
            <a:r>
              <a:rPr lang="en-US" sz="2800" dirty="0"/>
              <a:t>human connections enabled by technology</a:t>
            </a:r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943D176D-3CC1-6F03-FFAE-67680DCD3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pic>
        <p:nvPicPr>
          <p:cNvPr id="3" name="Picture 2" descr="A blue and gold logo&#10;&#10;AI-generated content may be incorrect.">
            <a:extLst>
              <a:ext uri="{FF2B5EF4-FFF2-40B4-BE49-F238E27FC236}">
                <a16:creationId xmlns:a16="http://schemas.microsoft.com/office/drawing/2014/main" id="{3B56089B-A513-D923-9A78-14C6B8765FA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7995" y="-229390"/>
            <a:ext cx="2624005" cy="18546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83D79A-B4D5-FFF6-5084-BA978B6107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663" y="5885487"/>
            <a:ext cx="4978400" cy="7239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12A074-738E-DF08-E485-C9B202A727D3}"/>
              </a:ext>
            </a:extLst>
          </p:cNvPr>
          <p:cNvSpPr txBox="1"/>
          <p:nvPr/>
        </p:nvSpPr>
        <p:spPr>
          <a:xfrm>
            <a:off x="382016" y="2154858"/>
            <a:ext cx="8149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Jenny Crow – PhD student / Digital Education Team Manager (MVLS</a:t>
            </a:r>
            <a:r>
              <a:rPr lang="en-US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256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B6861-6CDC-6036-F147-243870A9D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/ methods</a:t>
            </a:r>
          </a:p>
        </p:txBody>
      </p:sp>
      <p:pic>
        <p:nvPicPr>
          <p:cNvPr id="7" name="Picture Placeholder 6" descr="The Gilbert Scott Building">
            <a:extLst>
              <a:ext uri="{FF2B5EF4-FFF2-40B4-BE49-F238E27FC236}">
                <a16:creationId xmlns:a16="http://schemas.microsoft.com/office/drawing/2014/main" id="{85F238D9-8703-D427-3827-23AFE6CF2BF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AE62F-9D00-ABB2-89ED-8E8A76A76FA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Background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28 online interviews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Approx 30 mins each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Phenomenography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0" dirty="0"/>
              <a:t>Population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DD87100-88FC-4FF8-D94D-0BEA2ADA1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366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9F4BD5-C51A-AF19-BF92-2786E82CD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Staff presence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50DDB1-56C6-24B9-F373-3DB7F82F546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7709FAF-803F-0B03-B7D2-71EAA9DCB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A930697-2518-ABA3-70AA-26C9574A33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573107"/>
              </p:ext>
            </p:extLst>
          </p:nvPr>
        </p:nvGraphicFramePr>
        <p:xfrm>
          <a:off x="252000" y="1692000"/>
          <a:ext cx="11834221" cy="4358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834221">
                  <a:extLst>
                    <a:ext uri="{9D8B030D-6E8A-4147-A177-3AD203B41FA5}">
                      <a16:colId xmlns:a16="http://schemas.microsoft.com/office/drawing/2014/main" val="517388153"/>
                    </a:ext>
                  </a:extLst>
                </a:gridCol>
              </a:tblGrid>
              <a:tr h="22018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0" dirty="0">
                          <a:solidFill>
                            <a:srgbClr val="0035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liked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induction videos that we all had to do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just like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explaining who was who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that was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really nice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 like that when you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lectures that people the tutors do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little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induction about themselves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well, so that you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get to know them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[…] but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you find someone, like a lecturer that's got the same similar interest to you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then you get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even more keen to get going on that one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so that's really... You feel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more drawn to that person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 guess. So, it's nice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know what they're area of interest is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I'm nosy, and also I do like to know what they like, if they do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little bit of personal stuff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well, it's quite nice. Just makes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a bit more friendly, a bit more personal”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[INT02]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I'm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 very connected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[to staff], …I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tried to email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them and they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really reply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Like, I've been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waiting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reply for a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month now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and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three months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the other lecturer. So, quite a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long time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[INT15]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“Yeah, I think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belonging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when it's an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 course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there is a lot of ... the s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taff do play a big role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that because they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set the precedent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how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welcome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you feel,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how connected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you feel to them. […] I would see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their attitude and accessibility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definitely helps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that you belong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more. And they also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play a role in encouraging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 to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engage with each other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which is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huge part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feeling that you belong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a class or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belong to a cohort of people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[INT31]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502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137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DEB652-BDB0-7395-8989-A7C404879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CBBA784-8370-4DF0-3BFF-E3F02169A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 support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186D72-5331-B4DC-DD31-425EDECCFE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FFB808B6-803E-501C-2397-883F036B8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353EFB4-5F75-E1C4-3712-6CFC2E3C58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32771"/>
              </p:ext>
            </p:extLst>
          </p:nvPr>
        </p:nvGraphicFramePr>
        <p:xfrm>
          <a:off x="252000" y="1692000"/>
          <a:ext cx="11729519" cy="44805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729519">
                  <a:extLst>
                    <a:ext uri="{9D8B030D-6E8A-4147-A177-3AD203B41FA5}">
                      <a16:colId xmlns:a16="http://schemas.microsoft.com/office/drawing/2014/main" val="517388153"/>
                    </a:ext>
                  </a:extLst>
                </a:gridCol>
              </a:tblGrid>
              <a:tr h="444018">
                <a:tc>
                  <a:txBody>
                    <a:bodyPr/>
                    <a:lstStyle/>
                    <a:p>
                      <a:r>
                        <a:rPr lang="en-US" sz="1800" kern="0" dirty="0">
                          <a:solidFill>
                            <a:srgbClr val="00356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students,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we actually started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like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WhatsApp group every semester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that was always very good, because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we weren't sure about something, we could ask it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it was…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was nice to connect on a personal level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like, "Oh,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I'm really busy with work, I'm finding it really difficult maybe to get through this semester or through this week, or someone was sick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." So, you give them a little bit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sympathy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So, I think that was always quite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nice to feel connected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that way. And I know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was outside the university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but at the same time, I think the fact that it was kind of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like outside university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it was maybe going with our colleagues for, I don't know, to 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 or something”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[INT21]</a:t>
                      </a:r>
                    </a:p>
                    <a:p>
                      <a:endParaRPr lang="en-GB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b="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“I feel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completely supported [by peers</a:t>
                      </a:r>
                      <a:r>
                        <a:rPr lang="en-US" b="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]. I think it's better now in the second year than it was in the first year, because we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got know each other </a:t>
                      </a:r>
                      <a:r>
                        <a:rPr lang="en-US" b="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a little more. So whenever I post the question in the WhatsApp group, they help me and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reply quite quickly</a:t>
                      </a:r>
                      <a:r>
                        <a:rPr lang="en-US" b="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 […] I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felt less alone</a:t>
                      </a:r>
                      <a:r>
                        <a:rPr lang="en-US" b="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.” [INT15]</a:t>
                      </a:r>
                    </a:p>
                    <a:p>
                      <a:endParaRPr lang="en-US" b="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“The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Zoom meetings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probably, obviously, help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 like part of team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 that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face-to-face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time is really important….It's nice when we show up for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interviews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or components of the course that we don't have to show up for. But people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 up to show support for other students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.” [INT27]</a:t>
                      </a:r>
                    </a:p>
                    <a:p>
                      <a:endParaRPr lang="en-US" b="0" kern="0" dirty="0">
                        <a:solidFill>
                          <a:schemeClr val="tx1"/>
                        </a:solidFill>
                        <a:latin typeface="+mn-lt"/>
                        <a:ea typeface="Arial" charset="0"/>
                        <a:cs typeface="Arial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502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7811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81B17-B030-07F7-9179-1CB9375B3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5202D6-E1D8-36E7-9B2B-559FCDC6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Activities that created human connection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1ECE72-0F0A-A109-F856-D51E084893D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08D84689-791A-FF50-EB8F-23EA56D17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5826BA-6EEA-D8B8-89C9-A51619660C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340831"/>
              </p:ext>
            </p:extLst>
          </p:nvPr>
        </p:nvGraphicFramePr>
        <p:xfrm>
          <a:off x="252000" y="1692000"/>
          <a:ext cx="11611392" cy="49377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11392">
                  <a:extLst>
                    <a:ext uri="{9D8B030D-6E8A-4147-A177-3AD203B41FA5}">
                      <a16:colId xmlns:a16="http://schemas.microsoft.com/office/drawing/2014/main" val="517388153"/>
                    </a:ext>
                  </a:extLst>
                </a:gridCol>
              </a:tblGrid>
              <a:tr h="7566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“the </a:t>
                      </a:r>
                      <a:r>
                        <a:rPr lang="en-US" b="1" dirty="0"/>
                        <a:t>online Zoom meetings </a:t>
                      </a:r>
                      <a:r>
                        <a:rPr lang="en-US" dirty="0"/>
                        <a:t>we've had and the kind of </a:t>
                      </a:r>
                      <a:r>
                        <a:rPr lang="en-US" b="1" dirty="0"/>
                        <a:t>presentations</a:t>
                      </a:r>
                      <a:r>
                        <a:rPr lang="en-US" dirty="0"/>
                        <a:t> that people had to give. Definitely you </a:t>
                      </a:r>
                      <a:r>
                        <a:rPr lang="en-US" b="1" dirty="0"/>
                        <a:t>see people</a:t>
                      </a:r>
                      <a:r>
                        <a:rPr lang="en-US" dirty="0"/>
                        <a:t>, you </a:t>
                      </a:r>
                      <a:r>
                        <a:rPr lang="en-US" b="1" dirty="0"/>
                        <a:t>see their expressions </a:t>
                      </a:r>
                      <a:r>
                        <a:rPr lang="en-US" dirty="0"/>
                        <a:t>and can have discussions that I think that </a:t>
                      </a:r>
                      <a:r>
                        <a:rPr lang="en-US" b="1" dirty="0"/>
                        <a:t>helps in a sense of belonging”</a:t>
                      </a:r>
                      <a:r>
                        <a:rPr lang="en-US" dirty="0"/>
                        <a:t> [INT01]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when we have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courses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that there's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 interaction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the person at all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it just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feels like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while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communicating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 a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computer bot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which is very, I mean, it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definitely negatively impacted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my sense of belonging” </a:t>
                      </a:r>
                      <a:r>
                        <a:rPr lang="en-GB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[INT18]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“Because of the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group work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which we've had to carry out throughout the whole year, I've actually remained in contact with a few of the students that I've worked with. So, particularly two of them, which I've been working with since the beginning of the year, and we do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exchange emails almost every day</a:t>
                      </a:r>
                      <a:r>
                        <a:rPr lang="en-US" sz="18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So, there is a certain sense of support from the other students, but it's very limited to students that I've worked with.” [INT08]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“I think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feedback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any sort, by students or tutors. That actually it's nice if your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voice gets heard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people don't have to agree with you at all, but it's nice that actually at least people take the opportunity to kind of criticise or compliment or whatever. And I think that, for me,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increases my sense of belonging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If you do your weekly task and you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don't get any comments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then that you think, "Well,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 I writing rubbish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is it because people are just not interested?" So that can be quite deadly” [INT01]</a:t>
                      </a:r>
                      <a:endParaRPr lang="en-GB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3232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0234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408FA-E118-D109-978B-FBD8E25AC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DFAAA9F-9F33-CEEE-C3BC-A67EE1E38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Barriers to participation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E1613-AE83-4E71-6661-06015FB01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A36A6D5-3B9F-D55F-CDC6-1112FF5E7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F9030DF-D632-5941-22A1-946613897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19862"/>
              </p:ext>
            </p:extLst>
          </p:nvPr>
        </p:nvGraphicFramePr>
        <p:xfrm>
          <a:off x="252000" y="1692000"/>
          <a:ext cx="11611392" cy="42062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1611392">
                  <a:extLst>
                    <a:ext uri="{9D8B030D-6E8A-4147-A177-3AD203B41FA5}">
                      <a16:colId xmlns:a16="http://schemas.microsoft.com/office/drawing/2014/main" val="517388153"/>
                    </a:ext>
                  </a:extLst>
                </a:gridCol>
              </a:tblGrid>
              <a:tr h="44401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kern="0" dirty="0">
                          <a:solidFill>
                            <a:srgbClr val="003560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“</a:t>
                      </a:r>
                      <a:r>
                        <a:rPr lang="en-US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you're trying to squeeze this into a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full-time job </a:t>
                      </a:r>
                      <a:r>
                        <a:rPr lang="en-US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and all the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other things </a:t>
                      </a:r>
                      <a:r>
                        <a:rPr lang="en-US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that life throws at you, sometimes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your effort could be more</a:t>
                      </a:r>
                      <a:r>
                        <a:rPr lang="en-US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, but you just </a:t>
                      </a:r>
                      <a:r>
                        <a:rPr lang="en-US" b="1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don't have any time” </a:t>
                      </a:r>
                      <a:r>
                        <a:rPr lang="en-US" b="0" kern="0" dirty="0">
                          <a:solidFill>
                            <a:schemeClr val="tx1"/>
                          </a:solidFill>
                          <a:latin typeface="+mn-lt"/>
                          <a:ea typeface="Arial" charset="0"/>
                          <a:cs typeface="Arial" charset="0"/>
                        </a:rPr>
                        <a:t>[INT07]</a:t>
                      </a:r>
                      <a:endParaRPr lang="en-US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“And then the other thing about the technology it's... And it's not the technology, I suppose, but just the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time zone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difference and we can't do anything about that. So, I mean, sometimes there have been things that, and I guess this may not... Sometimes there have been the instructor will say, "Oh, there's this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presentation at this time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." And it's always... And lots of times it's maybe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 o'clock in the morning 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 you guys. Well, that's like </a:t>
                      </a:r>
                      <a:r>
                        <a:rPr lang="en-US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four o'clock in the morning for me</a:t>
                      </a: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at least.” [INT03]</a:t>
                      </a:r>
                    </a:p>
                    <a:p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“So in our first class, it was in [course name], there was one student that's like, "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Let's do a WhatsApp group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." So we all had a WhatsApp group and we supported each other. We said, "Oh, where can we find this?" And somebody would like send a link…I like that I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 put up a question and somebody will answer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And since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everybody's in a different time zone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we would have somebody from who's awake, who reply to you randomly at 2:00 AM or something like that. So it felt good, it really felt good.” [INT12]</a:t>
                      </a:r>
                    </a:p>
                    <a:p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8502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6177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5CA98D-4D48-2437-C1A1-BE28C408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60" y="1643642"/>
            <a:ext cx="5583406" cy="421114"/>
          </a:xfrm>
        </p:spPr>
        <p:txBody>
          <a:bodyPr/>
          <a:lstStyle/>
          <a:p>
            <a:r>
              <a:rPr lang="en-US" dirty="0"/>
              <a:t>Lessons learned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A35662-5EA8-164F-7A45-1795B8FF6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8760" y="2105023"/>
            <a:ext cx="5917240" cy="4515233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Introductions (videos) staff &amp;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Live sessions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Group work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Replying to student interactions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Creating a community all voices valid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Students feeding into course evaluation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Being considerate of time zone and work / life balance for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Spaces for students: peer connection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Alternative formats / flexible content</a:t>
            </a:r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8606388-55F9-7191-D449-886BD556D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2970463" cy="1603375"/>
          </a:xfrm>
          <a:prstGeom prst="rect">
            <a:avLst/>
          </a:prstGeom>
        </p:spPr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A039BDFA-445D-E68D-6B15-1EBDE24F938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19"/>
          <a:stretch>
            <a:fillRect/>
          </a:stretch>
        </p:blipFill>
        <p:spPr>
          <a:xfrm>
            <a:off x="6192035" y="0"/>
            <a:ext cx="5999965" cy="6857999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3667999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DD045815-8A8D-E289-C9C1-C0A87D6037A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17308" y="1"/>
            <a:ext cx="7887128" cy="6857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2DE97EE-33FD-61EB-2714-5AC695189B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1864" y="2527442"/>
            <a:ext cx="4232120" cy="3828907"/>
          </a:xfrm>
        </p:spPr>
        <p:txBody>
          <a:bodyPr/>
          <a:lstStyle/>
          <a:p>
            <a:r>
              <a:rPr lang="en-US" dirty="0"/>
              <a:t>Jenny Crow: PhD student &amp;</a:t>
            </a:r>
          </a:p>
          <a:p>
            <a:r>
              <a:rPr lang="en-US" dirty="0"/>
              <a:t>Digital Education Team Manager (MVLS)</a:t>
            </a:r>
          </a:p>
          <a:p>
            <a:r>
              <a:rPr lang="en-US" sz="2000" dirty="0">
                <a:solidFill>
                  <a:srgbClr val="01145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Jenny.crow@glasgow.ac.uk</a:t>
            </a:r>
            <a:endParaRPr lang="en-US" sz="2000" dirty="0">
              <a:solidFill>
                <a:srgbClr val="011451"/>
              </a:solidFill>
            </a:endParaRPr>
          </a:p>
          <a:p>
            <a:r>
              <a:rPr lang="en-US" sz="2000" dirty="0"/>
              <a:t>LinkedIn: jenny-crow-77581a16</a:t>
            </a:r>
          </a:p>
          <a:p>
            <a:r>
              <a:rPr lang="en-US" sz="2000" dirty="0"/>
              <a:t>PhD supervisors: </a:t>
            </a:r>
          </a:p>
          <a:p>
            <a:r>
              <a:rPr lang="en-US" sz="2000" dirty="0"/>
              <a:t>Prof Keith Smyth, Dr Vicki Dale, Prof Jo-Anne Murray &amp; Dr Michelle Bellingham​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112FDE80-0553-0121-017C-596589BCE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64" y="1603559"/>
            <a:ext cx="4305444" cy="736307"/>
          </a:xfrm>
        </p:spPr>
        <p:txBody>
          <a:bodyPr/>
          <a:lstStyle/>
          <a:p>
            <a:r>
              <a:rPr lang="en-US" dirty="0"/>
              <a:t>Thanks &amp; questions	</a:t>
            </a:r>
          </a:p>
        </p:txBody>
      </p:sp>
    </p:spTree>
    <p:extLst>
      <p:ext uri="{BB962C8B-B14F-4D97-AF65-F5344CB8AC3E}">
        <p14:creationId xmlns:p14="http://schemas.microsoft.com/office/powerpoint/2010/main" val="2682307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University of Glasgow colours">
      <a:dk1>
        <a:srgbClr val="011451"/>
      </a:dk1>
      <a:lt1>
        <a:srgbClr val="FFFFFF"/>
      </a:lt1>
      <a:dk2>
        <a:srgbClr val="000000"/>
      </a:dk2>
      <a:lt2>
        <a:srgbClr val="E8E8E8"/>
      </a:lt2>
      <a:accent1>
        <a:srgbClr val="011451"/>
      </a:accent1>
      <a:accent2>
        <a:srgbClr val="F2D25C"/>
      </a:accent2>
      <a:accent3>
        <a:srgbClr val="4DBBC6"/>
      </a:accent3>
      <a:accent4>
        <a:srgbClr val="E98BAF"/>
      </a:accent4>
      <a:accent5>
        <a:srgbClr val="A5A1CE"/>
      </a:accent5>
      <a:accent6>
        <a:srgbClr val="81C071"/>
      </a:accent6>
      <a:hlink>
        <a:srgbClr val="467886"/>
      </a:hlink>
      <a:folHlink>
        <a:srgbClr val="96607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191890062859A41ACAC4820B7B58204" ma:contentTypeVersion="18" ma:contentTypeDescription="Create a new document." ma:contentTypeScope="" ma:versionID="1c08c18017351bebf06096968bb7aaf7">
  <xsd:schema xmlns:xsd="http://www.w3.org/2001/XMLSchema" xmlns:xs="http://www.w3.org/2001/XMLSchema" xmlns:p="http://schemas.microsoft.com/office/2006/metadata/properties" xmlns:ns2="cc563527-d7e2-475e-80f2-66a9b35ae042" xmlns:ns3="053dcef1-673f-4f2d-916f-92cecd73344c" targetNamespace="http://schemas.microsoft.com/office/2006/metadata/properties" ma:root="true" ma:fieldsID="3fb4a28e19fd24ebdfca32810f80ef56" ns2:_="" ns3:_="">
    <xsd:import namespace="cc563527-d7e2-475e-80f2-66a9b35ae042"/>
    <xsd:import namespace="053dcef1-673f-4f2d-916f-92cecd73344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563527-d7e2-475e-80f2-66a9b35ae0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306b285-ac2c-4225-b56d-e54690cf9c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3dcef1-673f-4f2d-916f-92cecd73344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f4e3c6-b2c8-47fa-8bce-381f409ed8c5}" ma:internalName="TaxCatchAll" ma:showField="CatchAllData" ma:web="053dcef1-673f-4f2d-916f-92cecd7334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c563527-d7e2-475e-80f2-66a9b35ae042">
      <Terms xmlns="http://schemas.microsoft.com/office/infopath/2007/PartnerControls"/>
    </lcf76f155ced4ddcb4097134ff3c332f>
    <TaxCatchAll xmlns="053dcef1-673f-4f2d-916f-92cecd73344c" xsi:nil="true"/>
  </documentManagement>
</p:properties>
</file>

<file path=customXml/itemProps1.xml><?xml version="1.0" encoding="utf-8"?>
<ds:datastoreItem xmlns:ds="http://schemas.openxmlformats.org/officeDocument/2006/customXml" ds:itemID="{B24DDA57-FCB6-4A38-B5EF-C740072E326A}"/>
</file>

<file path=customXml/itemProps2.xml><?xml version="1.0" encoding="utf-8"?>
<ds:datastoreItem xmlns:ds="http://schemas.openxmlformats.org/officeDocument/2006/customXml" ds:itemID="{32BF4232-FE7D-4B4B-B0D6-F57F3E06AA1D}"/>
</file>

<file path=customXml/itemProps3.xml><?xml version="1.0" encoding="utf-8"?>
<ds:datastoreItem xmlns:ds="http://schemas.openxmlformats.org/officeDocument/2006/customXml" ds:itemID="{6BD166D0-649C-4FE9-B028-71D7F6D313F6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1355</Words>
  <Application>Microsoft Office PowerPoint</Application>
  <PresentationFormat>Widescreen</PresentationFormat>
  <Paragraphs>62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Aptos</vt:lpstr>
      <vt:lpstr>Arial</vt:lpstr>
      <vt:lpstr>Office Theme</vt:lpstr>
      <vt:lpstr>Student perspectives on belonging:  human connections enabled by technology</vt:lpstr>
      <vt:lpstr>Background / methods</vt:lpstr>
      <vt:lpstr>Staff presence</vt:lpstr>
      <vt:lpstr>Peer support</vt:lpstr>
      <vt:lpstr>Activities that created human connection</vt:lpstr>
      <vt:lpstr>Barriers to participation</vt:lpstr>
      <vt:lpstr>Lessons learned</vt:lpstr>
      <vt:lpstr>Thanks &amp; questions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Hedvanio Bezerra</dc:creator>
  <cp:lastModifiedBy>Jenny Crow</cp:lastModifiedBy>
  <cp:revision>19</cp:revision>
  <dcterms:created xsi:type="dcterms:W3CDTF">2024-08-08T12:20:54Z</dcterms:created>
  <dcterms:modified xsi:type="dcterms:W3CDTF">2026-05-13T10:00:49Z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0x010100B191890062859A41ACAC4820B7B58204</vt:lpwstr>
  </property>
</Properties>
</file>