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798" r:id="rId5"/>
    <p:sldId id="258" r:id="rId6"/>
    <p:sldId id="262" r:id="rId7"/>
    <p:sldId id="261" r:id="rId8"/>
    <p:sldId id="819" r:id="rId9"/>
    <p:sldId id="831" r:id="rId10"/>
    <p:sldId id="829" r:id="rId11"/>
    <p:sldId id="294" r:id="rId12"/>
    <p:sldId id="820" r:id="rId13"/>
    <p:sldId id="832" r:id="rId14"/>
    <p:sldId id="823" r:id="rId15"/>
    <p:sldId id="822" r:id="rId16"/>
    <p:sldId id="824" r:id="rId17"/>
    <p:sldId id="825" r:id="rId18"/>
    <p:sldId id="826" r:id="rId19"/>
    <p:sldId id="827" r:id="rId20"/>
    <p:sldId id="828" r:id="rId21"/>
    <p:sldId id="260" r:id="rId22"/>
    <p:sldId id="833" r:id="rId23"/>
    <p:sldId id="830" r:id="rId24"/>
    <p:sldId id="81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451"/>
    <a:srgbClr val="E98BAF"/>
    <a:srgbClr val="005398"/>
    <a:srgbClr val="A60367"/>
    <a:srgbClr val="4DBBC6"/>
    <a:srgbClr val="F2D25C"/>
    <a:srgbClr val="4C2683"/>
    <a:srgbClr val="405D18"/>
    <a:srgbClr val="7D2239"/>
    <a:srgbClr val="A5A1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showGuides="1">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ACFF66-7EB0-9844-92BF-09704711A1FD}"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37395D-33DE-5D42-A2E8-3486FD99F3BB}" type="slidenum">
              <a:rPr lang="en-US" smtClean="0"/>
              <a:t>‹#›</a:t>
            </a:fld>
            <a:endParaRPr lang="en-US"/>
          </a:p>
        </p:txBody>
      </p:sp>
    </p:spTree>
    <p:extLst>
      <p:ext uri="{BB962C8B-B14F-4D97-AF65-F5344CB8AC3E}">
        <p14:creationId xmlns:p14="http://schemas.microsoft.com/office/powerpoint/2010/main" val="237075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10mins</a:t>
            </a:r>
            <a:endParaRPr lang="en-GB" dirty="0"/>
          </a:p>
        </p:txBody>
      </p:sp>
      <p:sp>
        <p:nvSpPr>
          <p:cNvPr id="4" name="Slide Number Placeholder 3"/>
          <p:cNvSpPr>
            <a:spLocks noGrp="1"/>
          </p:cNvSpPr>
          <p:nvPr>
            <p:ph type="sldNum" sz="quarter" idx="5"/>
          </p:nvPr>
        </p:nvSpPr>
        <p:spPr/>
        <p:txBody>
          <a:bodyPr/>
          <a:lstStyle/>
          <a:p>
            <a:fld id="{4637395D-33DE-5D42-A2E8-3486FD99F3BB}" type="slidenum">
              <a:rPr lang="en-US" smtClean="0"/>
              <a:t>1</a:t>
            </a:fld>
            <a:endParaRPr lang="en-US"/>
          </a:p>
        </p:txBody>
      </p:sp>
    </p:spTree>
    <p:extLst>
      <p:ext uri="{BB962C8B-B14F-4D97-AF65-F5344CB8AC3E}">
        <p14:creationId xmlns:p14="http://schemas.microsoft.com/office/powerpoint/2010/main" val="3242518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37395D-33DE-5D42-A2E8-3486FD99F3BB}" type="slidenum">
              <a:rPr lang="en-US" smtClean="0"/>
              <a:t>18</a:t>
            </a:fld>
            <a:endParaRPr lang="en-US"/>
          </a:p>
        </p:txBody>
      </p:sp>
    </p:spTree>
    <p:extLst>
      <p:ext uri="{BB962C8B-B14F-4D97-AF65-F5344CB8AC3E}">
        <p14:creationId xmlns:p14="http://schemas.microsoft.com/office/powerpoint/2010/main" val="140397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92276-159A-E7A8-8FF2-931D019E9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A31782-4C58-D2E7-501E-C116FBB16F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E07A53-23EB-C272-4B23-97B631F6C8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48126C2-7BE2-23DF-C928-BE3375A333AF}"/>
              </a:ext>
            </a:extLst>
          </p:cNvPr>
          <p:cNvSpPr>
            <a:spLocks noGrp="1"/>
          </p:cNvSpPr>
          <p:nvPr>
            <p:ph type="sldNum" sz="quarter" idx="5"/>
          </p:nvPr>
        </p:nvSpPr>
        <p:spPr/>
        <p:txBody>
          <a:bodyPr/>
          <a:lstStyle/>
          <a:p>
            <a:fld id="{4637395D-33DE-5D42-A2E8-3486FD99F3BB}" type="slidenum">
              <a:rPr lang="en-US" smtClean="0"/>
              <a:t>19</a:t>
            </a:fld>
            <a:endParaRPr lang="en-US"/>
          </a:p>
        </p:txBody>
      </p:sp>
    </p:spTree>
    <p:extLst>
      <p:ext uri="{BB962C8B-B14F-4D97-AF65-F5344CB8AC3E}">
        <p14:creationId xmlns:p14="http://schemas.microsoft.com/office/powerpoint/2010/main" val="2945102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637395D-33DE-5D42-A2E8-3486FD99F3BB}" type="slidenum">
              <a:rPr lang="en-US" smtClean="0"/>
              <a:t>2</a:t>
            </a:fld>
            <a:endParaRPr lang="en-US"/>
          </a:p>
        </p:txBody>
      </p:sp>
    </p:spTree>
    <p:extLst>
      <p:ext uri="{BB962C8B-B14F-4D97-AF65-F5344CB8AC3E}">
        <p14:creationId xmlns:p14="http://schemas.microsoft.com/office/powerpoint/2010/main" val="292261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637395D-33DE-5D42-A2E8-3486FD99F3BB}" type="slidenum">
              <a:rPr lang="en-US" smtClean="0"/>
              <a:t>3</a:t>
            </a:fld>
            <a:endParaRPr lang="en-US"/>
          </a:p>
        </p:txBody>
      </p:sp>
    </p:spTree>
    <p:extLst>
      <p:ext uri="{BB962C8B-B14F-4D97-AF65-F5344CB8AC3E}">
        <p14:creationId xmlns:p14="http://schemas.microsoft.com/office/powerpoint/2010/main" val="1766392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Sense of belonging statement university of Edinburgh https://www.ed.ac.uk/students/academic-life/community-and-belonging </a:t>
            </a:r>
            <a:r>
              <a:rPr lang="en-US"/>
              <a:t>from 2024</a:t>
            </a:r>
          </a:p>
          <a:p>
            <a:endParaRPr lang="en-US" dirty="0"/>
          </a:p>
        </p:txBody>
      </p:sp>
      <p:sp>
        <p:nvSpPr>
          <p:cNvPr id="4" name="Slide Number Placeholder 3"/>
          <p:cNvSpPr>
            <a:spLocks noGrp="1"/>
          </p:cNvSpPr>
          <p:nvPr>
            <p:ph type="sldNum" sz="quarter" idx="5"/>
          </p:nvPr>
        </p:nvSpPr>
        <p:spPr/>
        <p:txBody>
          <a:bodyPr/>
          <a:lstStyle/>
          <a:p>
            <a:fld id="{4637395D-33DE-5D42-A2E8-3486FD99F3BB}" type="slidenum">
              <a:rPr lang="en-US" smtClean="0"/>
              <a:t>4</a:t>
            </a:fld>
            <a:endParaRPr lang="en-US"/>
          </a:p>
        </p:txBody>
      </p:sp>
    </p:spTree>
    <p:extLst>
      <p:ext uri="{BB962C8B-B14F-4D97-AF65-F5344CB8AC3E}">
        <p14:creationId xmlns:p14="http://schemas.microsoft.com/office/powerpoint/2010/main" val="2829222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49A8B-60ED-B078-4B09-F2239CBDF7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F8090-0F58-12F0-08F2-CF934C16AB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FBCB28-B199-5F85-E59A-0C648812FE14}"/>
              </a:ext>
            </a:extLst>
          </p:cNvPr>
          <p:cNvSpPr>
            <a:spLocks noGrp="1"/>
          </p:cNvSpPr>
          <p:nvPr>
            <p:ph type="body" idx="1"/>
          </p:nvPr>
        </p:nvSpPr>
        <p:spPr/>
        <p:txBody>
          <a:bodyPr/>
          <a:lstStyle/>
          <a:p>
            <a:r>
              <a:rPr lang="en-US" dirty="0"/>
              <a:t>Inclusion, scaffolding, getting to know, response times.</a:t>
            </a:r>
            <a:endParaRPr lang="en-GB" dirty="0"/>
          </a:p>
        </p:txBody>
      </p:sp>
      <p:sp>
        <p:nvSpPr>
          <p:cNvPr id="4" name="Slide Number Placeholder 3">
            <a:extLst>
              <a:ext uri="{FF2B5EF4-FFF2-40B4-BE49-F238E27FC236}">
                <a16:creationId xmlns:a16="http://schemas.microsoft.com/office/drawing/2014/main" id="{CFC1A358-AA44-FB21-5F58-79C1CBBDAE80}"/>
              </a:ext>
            </a:extLst>
          </p:cNvPr>
          <p:cNvSpPr>
            <a:spLocks noGrp="1"/>
          </p:cNvSpPr>
          <p:nvPr>
            <p:ph type="sldNum" sz="quarter" idx="5"/>
          </p:nvPr>
        </p:nvSpPr>
        <p:spPr/>
        <p:txBody>
          <a:bodyPr/>
          <a:lstStyle/>
          <a:p>
            <a:fld id="{4637395D-33DE-5D42-A2E8-3486FD99F3BB}" type="slidenum">
              <a:rPr lang="en-US" smtClean="0"/>
              <a:t>7</a:t>
            </a:fld>
            <a:endParaRPr lang="en-US"/>
          </a:p>
        </p:txBody>
      </p:sp>
    </p:spTree>
    <p:extLst>
      <p:ext uri="{BB962C8B-B14F-4D97-AF65-F5344CB8AC3E}">
        <p14:creationId xmlns:p14="http://schemas.microsoft.com/office/powerpoint/2010/main" val="4099632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Inclusion, scaffolding, getting to know, response times.</a:t>
            </a:r>
            <a:endParaRPr lang="en-GB" dirty="0"/>
          </a:p>
        </p:txBody>
      </p:sp>
      <p:sp>
        <p:nvSpPr>
          <p:cNvPr id="4" name="Slide Number Placeholder 3"/>
          <p:cNvSpPr>
            <a:spLocks noGrp="1"/>
          </p:cNvSpPr>
          <p:nvPr>
            <p:ph type="sldNum" sz="quarter" idx="5"/>
          </p:nvPr>
        </p:nvSpPr>
        <p:spPr/>
        <p:txBody>
          <a:bodyPr/>
          <a:lstStyle/>
          <a:p>
            <a:fld id="{4637395D-33DE-5D42-A2E8-3486FD99F3BB}" type="slidenum">
              <a:rPr lang="en-US" smtClean="0"/>
              <a:t>8</a:t>
            </a:fld>
            <a:endParaRPr lang="en-US"/>
          </a:p>
        </p:txBody>
      </p:sp>
    </p:spTree>
    <p:extLst>
      <p:ext uri="{BB962C8B-B14F-4D97-AF65-F5344CB8AC3E}">
        <p14:creationId xmlns:p14="http://schemas.microsoft.com/office/powerpoint/2010/main" val="378349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Sych over email and feedback human connection. Live conversation. Transitions to post grad but also ODL. </a:t>
            </a:r>
          </a:p>
          <a:p>
            <a:r>
              <a:rPr lang="en-US" dirty="0"/>
              <a:t>Staff involvement, forgotten about students?</a:t>
            </a:r>
            <a:endParaRPr lang="en-GB" dirty="0"/>
          </a:p>
        </p:txBody>
      </p:sp>
      <p:sp>
        <p:nvSpPr>
          <p:cNvPr id="4" name="Slide Number Placeholder 3"/>
          <p:cNvSpPr>
            <a:spLocks noGrp="1"/>
          </p:cNvSpPr>
          <p:nvPr>
            <p:ph type="sldNum" sz="quarter" idx="5"/>
          </p:nvPr>
        </p:nvSpPr>
        <p:spPr/>
        <p:txBody>
          <a:bodyPr/>
          <a:lstStyle/>
          <a:p>
            <a:fld id="{4637395D-33DE-5D42-A2E8-3486FD99F3BB}" type="slidenum">
              <a:rPr lang="en-US" smtClean="0"/>
              <a:t>9</a:t>
            </a:fld>
            <a:endParaRPr lang="en-US"/>
          </a:p>
        </p:txBody>
      </p:sp>
    </p:spTree>
    <p:extLst>
      <p:ext uri="{BB962C8B-B14F-4D97-AF65-F5344CB8AC3E}">
        <p14:creationId xmlns:p14="http://schemas.microsoft.com/office/powerpoint/2010/main" val="4249508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67F09-586F-6038-9C21-EC15202E9A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70795-09B3-C4A1-78BB-2C1B5828E8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1B90A9-AEEB-1B2E-8AFD-8A84AFE6107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B409FF7-3448-2CAB-2EB2-AECE717EDB1B}"/>
              </a:ext>
            </a:extLst>
          </p:cNvPr>
          <p:cNvSpPr>
            <a:spLocks noGrp="1"/>
          </p:cNvSpPr>
          <p:nvPr>
            <p:ph type="sldNum" sz="quarter" idx="5"/>
          </p:nvPr>
        </p:nvSpPr>
        <p:spPr/>
        <p:txBody>
          <a:bodyPr/>
          <a:lstStyle/>
          <a:p>
            <a:fld id="{4637395D-33DE-5D42-A2E8-3486FD99F3BB}" type="slidenum">
              <a:rPr lang="en-US" smtClean="0"/>
              <a:t>10</a:t>
            </a:fld>
            <a:endParaRPr lang="en-US"/>
          </a:p>
        </p:txBody>
      </p:sp>
    </p:spTree>
    <p:extLst>
      <p:ext uri="{BB962C8B-B14F-4D97-AF65-F5344CB8AC3E}">
        <p14:creationId xmlns:p14="http://schemas.microsoft.com/office/powerpoint/2010/main" val="871752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zone more challenge the great the time zone difference</a:t>
            </a:r>
          </a:p>
          <a:p>
            <a:r>
              <a:rPr lang="en-US" dirty="0" err="1"/>
              <a:t>Aychn</a:t>
            </a:r>
            <a:r>
              <a:rPr lang="en-US" dirty="0"/>
              <a:t> did overcome barrier of time zone, </a:t>
            </a:r>
            <a:r>
              <a:rPr lang="en-US" dirty="0" err="1"/>
              <a:t>whatsapp</a:t>
            </a:r>
            <a:r>
              <a:rPr lang="en-US" dirty="0"/>
              <a:t> groups…but not 100% due to live questions, 2</a:t>
            </a:r>
            <a:r>
              <a:rPr lang="en-US" baseline="30000" dirty="0"/>
              <a:t>nd</a:t>
            </a:r>
            <a:r>
              <a:rPr lang="en-US" dirty="0"/>
              <a:t> language, being in the same place at same time. Assessment questions sometimes needed live support.</a:t>
            </a:r>
            <a:endParaRPr lang="en-GB" dirty="0"/>
          </a:p>
        </p:txBody>
      </p:sp>
      <p:sp>
        <p:nvSpPr>
          <p:cNvPr id="4" name="Slide Number Placeholder 3"/>
          <p:cNvSpPr>
            <a:spLocks noGrp="1"/>
          </p:cNvSpPr>
          <p:nvPr>
            <p:ph type="sldNum" sz="quarter" idx="5"/>
          </p:nvPr>
        </p:nvSpPr>
        <p:spPr/>
        <p:txBody>
          <a:bodyPr/>
          <a:lstStyle/>
          <a:p>
            <a:fld id="{4637395D-33DE-5D42-A2E8-3486FD99F3BB}" type="slidenum">
              <a:rPr lang="en-US" smtClean="0"/>
              <a:t>13</a:t>
            </a:fld>
            <a:endParaRPr lang="en-US"/>
          </a:p>
        </p:txBody>
      </p:sp>
    </p:spTree>
    <p:extLst>
      <p:ext uri="{BB962C8B-B14F-4D97-AF65-F5344CB8AC3E}">
        <p14:creationId xmlns:p14="http://schemas.microsoft.com/office/powerpoint/2010/main" val="3241192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Opening/ Title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B9978F3-40AA-B047-B077-E6C1CE004DED}"/>
              </a:ext>
            </a:extLst>
          </p:cNvPr>
          <p:cNvSpPr>
            <a:spLocks noGrp="1"/>
          </p:cNvSpPr>
          <p:nvPr>
            <p:ph type="ctrTitle"/>
          </p:nvPr>
        </p:nvSpPr>
        <p:spPr>
          <a:xfrm>
            <a:off x="436880" y="1830048"/>
            <a:ext cx="6882938" cy="789709"/>
          </a:xfrm>
        </p:spPr>
        <p:txBody>
          <a:bodyPr/>
          <a:lstStyle>
            <a:lvl1pPr algn="l">
              <a:defRPr sz="3200" b="1">
                <a:latin typeface="Arial" panose="020B0604020202020204" pitchFamily="34" charset="0"/>
                <a:ea typeface="Noto Sans" panose="020B0502040504020204" pitchFamily="34" charset="0"/>
                <a:cs typeface="Arial" panose="020B0604020202020204" pitchFamily="34" charset="0"/>
              </a:defRPr>
            </a:lvl1pPr>
          </a:lstStyle>
          <a:p>
            <a:endParaRPr lang="en-GB"/>
          </a:p>
        </p:txBody>
      </p:sp>
      <p:sp>
        <p:nvSpPr>
          <p:cNvPr id="9" name="Subtitle 2">
            <a:extLst>
              <a:ext uri="{FF2B5EF4-FFF2-40B4-BE49-F238E27FC236}">
                <a16:creationId xmlns:a16="http://schemas.microsoft.com/office/drawing/2014/main" id="{157762F7-94EF-0744-BA0E-BF26083BC292}"/>
              </a:ext>
            </a:extLst>
          </p:cNvPr>
          <p:cNvSpPr>
            <a:spLocks noGrp="1"/>
          </p:cNvSpPr>
          <p:nvPr>
            <p:ph type="subTitle" idx="4294967295"/>
          </p:nvPr>
        </p:nvSpPr>
        <p:spPr>
          <a:xfrm>
            <a:off x="436880" y="2619757"/>
            <a:ext cx="5933759" cy="622300"/>
          </a:xfrm>
        </p:spPr>
        <p:txBody>
          <a:bodyPr>
            <a:normAutofit/>
          </a:bodyPr>
          <a:lstStyle>
            <a:lvl1pPr>
              <a:defRPr sz="2400">
                <a:latin typeface="Arial" panose="020B0604020202020204" pitchFamily="34" charset="0"/>
                <a:ea typeface="Noto Sans" panose="020B0502040504020204" pitchFamily="34" charset="0"/>
                <a:cs typeface="Arial" panose="020B0604020202020204" pitchFamily="34" charset="0"/>
              </a:defRPr>
            </a:lvl1pPr>
          </a:lstStyle>
          <a:p>
            <a:endParaRPr lang="en-GB"/>
          </a:p>
        </p:txBody>
      </p:sp>
    </p:spTree>
    <p:extLst>
      <p:ext uri="{BB962C8B-B14F-4D97-AF65-F5344CB8AC3E}">
        <p14:creationId xmlns:p14="http://schemas.microsoft.com/office/powerpoint/2010/main" val="4106029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1/3 light blue and image, dark text">
    <p:bg>
      <p:bgPr>
        <a:solidFill>
          <a:srgbClr val="4DBBC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2931160" y="501649"/>
            <a:ext cx="4964954" cy="736307"/>
          </a:xfrm>
          <a:prstGeom prst="rect">
            <a:avLst/>
          </a:prstGeom>
        </p:spPr>
        <p:txBody>
          <a:bodyPr anchor="t" anchorCtr="0"/>
          <a:lstStyle>
            <a:lvl1pPr>
              <a:defRPr sz="3200" b="1" i="0">
                <a:solidFill>
                  <a:schemeClr val="tx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8077200" y="0"/>
            <a:ext cx="4114800"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82305"/>
            <a:ext cx="7479553" cy="4574045"/>
          </a:xfrm>
          <a:prstGeom prst="rect">
            <a:avLst/>
          </a:prstGeom>
        </p:spPr>
        <p:txBody>
          <a:bodyPr>
            <a:noAutofit/>
          </a:bodyPr>
          <a:lstStyle>
            <a:lvl1pPr marL="0" indent="0">
              <a:buNone/>
              <a:defRPr sz="24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986274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2_1/3 light pink and image, dark text">
    <p:bg>
      <p:bgPr>
        <a:solidFill>
          <a:srgbClr val="E98BA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2931160" y="501649"/>
            <a:ext cx="4964954" cy="736307"/>
          </a:xfrm>
          <a:prstGeom prst="rect">
            <a:avLst/>
          </a:prstGeom>
        </p:spPr>
        <p:txBody>
          <a:bodyPr anchor="t" anchorCtr="0"/>
          <a:lstStyle>
            <a:lvl1pPr>
              <a:defRPr sz="3200" b="1" i="0">
                <a:solidFill>
                  <a:schemeClr val="tx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8077200" y="0"/>
            <a:ext cx="4114800"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82305"/>
            <a:ext cx="7479553" cy="4574045"/>
          </a:xfrm>
          <a:prstGeom prst="rect">
            <a:avLst/>
          </a:prstGeom>
        </p:spPr>
        <p:txBody>
          <a:bodyPr>
            <a:noAutofit/>
          </a:bodyPr>
          <a:lstStyle>
            <a:lvl1pPr marL="0" indent="0">
              <a:buNone/>
              <a:defRPr sz="24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661718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3_1/3 dark pink and image, white text">
    <p:bg>
      <p:bgPr>
        <a:solidFill>
          <a:srgbClr val="A6036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2931160" y="501649"/>
            <a:ext cx="4964954" cy="736307"/>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8077200" y="0"/>
            <a:ext cx="4114800"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82305"/>
            <a:ext cx="7479553" cy="4574045"/>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4029847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4_1/3 dark blue and image, white text">
    <p:bg>
      <p:bgPr>
        <a:solidFill>
          <a:srgbClr val="00539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2931160" y="501649"/>
            <a:ext cx="4964954" cy="736307"/>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8077200" y="0"/>
            <a:ext cx="4114800"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155371"/>
            <a:ext cx="7479553" cy="4200979"/>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2647512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3/4 white bg and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515938" y="1650693"/>
            <a:ext cx="3598863" cy="736307"/>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4304872" y="0"/>
            <a:ext cx="7887128"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515938" y="2527442"/>
            <a:ext cx="3598863" cy="3828907"/>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3124351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3/4 Uni blue and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515938" y="1650693"/>
            <a:ext cx="3598863" cy="736307"/>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4304872" y="0"/>
            <a:ext cx="7887128"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515938" y="2527442"/>
            <a:ext cx="3598863" cy="3828907"/>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1397402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3/4 lightblue and image">
    <p:bg>
      <p:bgPr>
        <a:solidFill>
          <a:srgbClr val="4DBBC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515938" y="1650693"/>
            <a:ext cx="3598863" cy="736307"/>
          </a:xfrm>
          <a:prstGeom prst="rect">
            <a:avLst/>
          </a:prstGeom>
        </p:spPr>
        <p:txBody>
          <a:bodyPr anchor="t" anchorCtr="0"/>
          <a:lstStyle>
            <a:lvl1pPr>
              <a:defRPr sz="3200" b="1" i="0">
                <a:solidFill>
                  <a:srgbClr val="002060"/>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4304872" y="0"/>
            <a:ext cx="7887128"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515938" y="2527442"/>
            <a:ext cx="3598863" cy="3828907"/>
          </a:xfrm>
          <a:prstGeom prst="rect">
            <a:avLst/>
          </a:prstGeom>
        </p:spPr>
        <p:txBody>
          <a:bodyPr>
            <a:noAutofit/>
          </a:bodyPr>
          <a:lstStyle>
            <a:lvl1pPr marL="0" indent="0">
              <a:buNone/>
              <a:defRPr sz="2400" b="0" i="0">
                <a:solidFill>
                  <a:srgbClr val="002060"/>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1992786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3/4 light pink and image">
    <p:bg>
      <p:bgPr>
        <a:solidFill>
          <a:srgbClr val="E98BA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515938" y="1650693"/>
            <a:ext cx="3598863" cy="736307"/>
          </a:xfrm>
          <a:prstGeom prst="rect">
            <a:avLst/>
          </a:prstGeom>
        </p:spPr>
        <p:txBody>
          <a:bodyPr anchor="t" anchorCtr="0"/>
          <a:lstStyle>
            <a:lvl1pPr>
              <a:defRPr sz="3200" b="1" i="0">
                <a:solidFill>
                  <a:srgbClr val="002060"/>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4304872" y="0"/>
            <a:ext cx="7887128"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515938" y="2527442"/>
            <a:ext cx="3598863" cy="3828907"/>
          </a:xfrm>
          <a:prstGeom prst="rect">
            <a:avLst/>
          </a:prstGeom>
        </p:spPr>
        <p:txBody>
          <a:bodyPr>
            <a:noAutofit/>
          </a:bodyPr>
          <a:lstStyle>
            <a:lvl1pPr marL="0" indent="0">
              <a:buNone/>
              <a:defRPr sz="2400" b="0" i="0">
                <a:solidFill>
                  <a:srgbClr val="002060"/>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9777008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3/4 dark pink and image">
    <p:bg>
      <p:bgPr>
        <a:solidFill>
          <a:srgbClr val="A6036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515938" y="1650693"/>
            <a:ext cx="3598863" cy="736307"/>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4304872" y="0"/>
            <a:ext cx="7887128"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515938" y="2527442"/>
            <a:ext cx="3598863" cy="3828907"/>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1885600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3/4 dark blue and image">
    <p:bg>
      <p:bgPr>
        <a:solidFill>
          <a:srgbClr val="00539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515938" y="1650693"/>
            <a:ext cx="3598863" cy="736307"/>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4304872" y="0"/>
            <a:ext cx="7887128"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515938" y="2527442"/>
            <a:ext cx="3598863" cy="3828907"/>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400523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picTx" preserve="1">
  <p:cSld name="50/50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0" y="1647172"/>
            <a:ext cx="5583407" cy="579193"/>
          </a:xfrm>
          <a:prstGeom prst="rect">
            <a:avLst/>
          </a:prstGeom>
        </p:spPr>
        <p:txBody>
          <a:bodyPr anchor="t" anchorCtr="0"/>
          <a:lstStyle>
            <a:lvl1pPr>
              <a:defRPr sz="3200" b="1">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0"/>
            <a:ext cx="5999965" cy="68579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325757"/>
            <a:ext cx="5583407" cy="4030593"/>
          </a:xfrm>
          <a:prstGeom prst="rect">
            <a:avLst/>
          </a:prstGeom>
        </p:spPr>
        <p:txBody>
          <a:bodyPr>
            <a:noAutofit/>
          </a:bodyPr>
          <a:lstStyle>
            <a:lvl1pPr marL="0" indent="0">
              <a:buNone/>
              <a:defRPr sz="2400" b="0" i="0">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3004098589"/>
      </p:ext>
    </p:extLst>
  </p:cSld>
  <p:clrMapOvr>
    <a:masterClrMapping/>
  </p:clrMapOvr>
  <p:extLst>
    <p:ext uri="{DCECCB84-F9BA-43D5-87BE-67443E8EF086}">
      <p15:sldGuideLst xmlns:p15="http://schemas.microsoft.com/office/powerpoint/2012/main">
        <p15:guide id="1" orient="horz" pos="164" userDrawn="1">
          <p15:clr>
            <a:srgbClr val="FBAE40"/>
          </p15:clr>
        </p15:guide>
        <p15:guide id="2" pos="16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uni blue bg white tex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3310793" y="501650"/>
            <a:ext cx="8043006" cy="931028"/>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97803"/>
            <a:ext cx="10937239" cy="4558547"/>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10508932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divider uni blue bg white text">
    <p:bg>
      <p:bgPr>
        <a:solidFill>
          <a:schemeClr val="tx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97803"/>
            <a:ext cx="10937239" cy="4558547"/>
          </a:xfrm>
          <a:prstGeom prst="rect">
            <a:avLst/>
          </a:prstGeom>
        </p:spPr>
        <p:txBody>
          <a:bodyPr>
            <a:noAutofit/>
          </a:bodyPr>
          <a:lstStyle>
            <a:lvl1pPr marL="0" indent="0" algn="l">
              <a:lnSpc>
                <a:spcPct val="100000"/>
              </a:lnSpc>
              <a:buNone/>
              <a:defRPr sz="9000" b="1"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a:t>
            </a:r>
          </a:p>
          <a:p>
            <a:pPr lvl="0"/>
            <a:r>
              <a:rPr lang="en-GB"/>
              <a:t>edit Master</a:t>
            </a:r>
          </a:p>
          <a:p>
            <a:pPr lvl="0"/>
            <a:r>
              <a:rPr lang="en-GB"/>
              <a:t>Text tile</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37096972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ext only light blue bg white text">
    <p:bg>
      <p:bgPr>
        <a:solidFill>
          <a:srgbClr val="4DBBC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3310793" y="501650"/>
            <a:ext cx="8043006" cy="931028"/>
          </a:xfrm>
          <a:prstGeom prst="rect">
            <a:avLst/>
          </a:prstGeom>
        </p:spPr>
        <p:txBody>
          <a:bodyPr anchor="t" anchorCtr="0"/>
          <a:lstStyle>
            <a:lvl1pPr>
              <a:defRPr sz="3200" b="1" i="0">
                <a:solidFill>
                  <a:schemeClr val="tx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97803"/>
            <a:ext cx="10937239" cy="4558547"/>
          </a:xfrm>
          <a:prstGeom prst="rect">
            <a:avLst/>
          </a:prstGeom>
        </p:spPr>
        <p:txBody>
          <a:bodyPr>
            <a:noAutofit/>
          </a:bodyPr>
          <a:lstStyle>
            <a:lvl1pPr marL="0" indent="0">
              <a:buNone/>
              <a:defRPr sz="24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22904368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only light pink bg white text">
    <p:bg>
      <p:bgPr>
        <a:solidFill>
          <a:srgbClr val="E98BA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3310793" y="501650"/>
            <a:ext cx="8043006" cy="931028"/>
          </a:xfrm>
          <a:prstGeom prst="rect">
            <a:avLst/>
          </a:prstGeom>
        </p:spPr>
        <p:txBody>
          <a:bodyPr anchor="t" anchorCtr="0"/>
          <a:lstStyle>
            <a:lvl1pPr>
              <a:defRPr sz="3200" b="1" i="0">
                <a:solidFill>
                  <a:schemeClr val="tx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97803"/>
            <a:ext cx="10937239" cy="4558547"/>
          </a:xfrm>
          <a:prstGeom prst="rect">
            <a:avLst/>
          </a:prstGeom>
        </p:spPr>
        <p:txBody>
          <a:bodyPr>
            <a:noAutofit/>
          </a:bodyPr>
          <a:lstStyle>
            <a:lvl1pPr marL="0" indent="0">
              <a:buNone/>
              <a:defRPr sz="24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4241392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xt only dark pink bg white text">
    <p:bg>
      <p:bgPr>
        <a:solidFill>
          <a:srgbClr val="A6036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3310793" y="501650"/>
            <a:ext cx="8043006" cy="931028"/>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97803"/>
            <a:ext cx="10937239" cy="4558547"/>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3017206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only dark blue bg white text">
    <p:bg>
      <p:bgPr>
        <a:solidFill>
          <a:srgbClr val="00539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3310793" y="501650"/>
            <a:ext cx="8043006" cy="931028"/>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97803"/>
            <a:ext cx="10937239" cy="4558547"/>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3815416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6A737C0-B872-156B-57AC-713C158F77DB}"/>
              </a:ext>
            </a:extLst>
          </p:cNvPr>
          <p:cNvSpPr>
            <a:spLocks noGrp="1"/>
          </p:cNvSpPr>
          <p:nvPr>
            <p:ph type="pic" sz="quarter" idx="13"/>
          </p:nvPr>
        </p:nvSpPr>
        <p:spPr>
          <a:xfrm>
            <a:off x="0" y="0"/>
            <a:ext cx="12192000" cy="6857999"/>
          </a:xfrm>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30687216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only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3019084" y="501650"/>
            <a:ext cx="8334715" cy="806645"/>
          </a:xfrm>
          <a:prstGeom prst="rect">
            <a:avLst/>
          </a:prstGeom>
        </p:spPr>
        <p:txBody>
          <a:bodyPr anchor="t" anchorCtr="0"/>
          <a:lstStyle>
            <a:lvl1pPr>
              <a:defRPr sz="3200" b="1" i="0">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86597"/>
            <a:ext cx="10937239" cy="4569753"/>
          </a:xfrm>
          <a:prstGeom prst="rect">
            <a:avLst/>
          </a:prstGeom>
        </p:spPr>
        <p:txBody>
          <a:bodyPr>
            <a:noAutofit/>
          </a:bodyPr>
          <a:lstStyle>
            <a:lvl1pPr marL="0" indent="0">
              <a:buNone/>
              <a:defRPr sz="2400" b="0" i="0">
                <a:solidFill>
                  <a:srgbClr val="002060"/>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3222430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Text + 2 images, white 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0" y="1647172"/>
            <a:ext cx="5583407" cy="796943"/>
          </a:xfrm>
          <a:prstGeom prst="rect">
            <a:avLst/>
          </a:prstGeom>
        </p:spPr>
        <p:txBody>
          <a:bodyPr anchor="t" anchorCtr="0"/>
          <a:lstStyle>
            <a:lvl1pPr>
              <a:defRPr sz="3200" b="1">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0"/>
            <a:ext cx="5999965" cy="333350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661920"/>
            <a:ext cx="5583407" cy="3694430"/>
          </a:xfrm>
          <a:prstGeom prst="rect">
            <a:avLst/>
          </a:prstGeom>
        </p:spPr>
        <p:txBody>
          <a:bodyPr>
            <a:noAutofit/>
          </a:bodyPr>
          <a:lstStyle>
            <a:lvl1pPr marL="0" indent="0">
              <a:buNone/>
              <a:defRPr sz="2400" b="0" i="0">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
        <p:nvSpPr>
          <p:cNvPr id="8" name="Picture Placeholder 2">
            <a:extLst>
              <a:ext uri="{FF2B5EF4-FFF2-40B4-BE49-F238E27FC236}">
                <a16:creationId xmlns:a16="http://schemas.microsoft.com/office/drawing/2014/main" id="{334D2249-BA53-6DE2-E46F-2399CF386EA0}"/>
              </a:ext>
            </a:extLst>
          </p:cNvPr>
          <p:cNvSpPr>
            <a:spLocks noGrp="1"/>
          </p:cNvSpPr>
          <p:nvPr>
            <p:ph type="pic" idx="13"/>
          </p:nvPr>
        </p:nvSpPr>
        <p:spPr>
          <a:xfrm>
            <a:off x="6192035" y="3524490"/>
            <a:ext cx="5999965" cy="333351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41375330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Text + 2 images, white + uni blue bg">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B9D8B3-A168-0447-13B5-72CD0F28CB3B}"/>
              </a:ext>
            </a:extLst>
          </p:cNvPr>
          <p:cNvSpPr>
            <a:spLocks noGrp="1" noRot="1" noMove="1" noResize="1" noEditPoints="1" noAdjustHandles="1" noChangeArrowheads="1" noChangeShapeType="1"/>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0" y="1647172"/>
            <a:ext cx="5583407" cy="796943"/>
          </a:xfrm>
          <a:prstGeom prst="rect">
            <a:avLst/>
          </a:prstGeom>
        </p:spPr>
        <p:txBody>
          <a:bodyPr anchor="t" anchorCtr="0"/>
          <a:lstStyle>
            <a:lvl1pPr>
              <a:defRPr sz="3200" b="1">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10521"/>
            <a:ext cx="5999965" cy="333350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661920"/>
            <a:ext cx="5583407" cy="3694430"/>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
        <p:nvSpPr>
          <p:cNvPr id="8" name="Picture Placeholder 2">
            <a:extLst>
              <a:ext uri="{FF2B5EF4-FFF2-40B4-BE49-F238E27FC236}">
                <a16:creationId xmlns:a16="http://schemas.microsoft.com/office/drawing/2014/main" id="{334D2249-BA53-6DE2-E46F-2399CF386EA0}"/>
              </a:ext>
            </a:extLst>
          </p:cNvPr>
          <p:cNvSpPr>
            <a:spLocks noGrp="1"/>
          </p:cNvSpPr>
          <p:nvPr>
            <p:ph type="pic" idx="13"/>
          </p:nvPr>
        </p:nvSpPr>
        <p:spPr>
          <a:xfrm>
            <a:off x="6192035" y="3524490"/>
            <a:ext cx="5999965" cy="3333510"/>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10" name="Picture 9" descr="A blue rectangular sign with white text&#10;&#10;AI-generated content may be incorrect.">
            <a:extLst>
              <a:ext uri="{FF2B5EF4-FFF2-40B4-BE49-F238E27FC236}">
                <a16:creationId xmlns:a16="http://schemas.microsoft.com/office/drawing/2014/main" id="{76B1C5CD-C20D-B5EA-F6BE-53C0100C7A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2984500" cy="1612900"/>
          </a:xfrm>
          <a:prstGeom prst="rect">
            <a:avLst/>
          </a:prstGeom>
        </p:spPr>
      </p:pic>
    </p:spTree>
    <p:extLst>
      <p:ext uri="{BB962C8B-B14F-4D97-AF65-F5344CB8AC3E}">
        <p14:creationId xmlns:p14="http://schemas.microsoft.com/office/powerpoint/2010/main" val="19789293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50/50 uni blue white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1" y="1647173"/>
            <a:ext cx="5583406" cy="421114"/>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0"/>
            <a:ext cx="5999965"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155371"/>
            <a:ext cx="5583407" cy="4200979"/>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693585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1_Text + 2 images, white + light blue bg">
    <p:bg>
      <p:bgPr>
        <a:solidFill>
          <a:srgbClr val="4DBBC6"/>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B9D8B3-A168-0447-13B5-72CD0F28CB3B}"/>
              </a:ext>
            </a:extLst>
          </p:cNvPr>
          <p:cNvSpPr>
            <a:spLocks noGrp="1" noRot="1" noMove="1" noResize="1" noEditPoints="1" noAdjustHandles="1" noChangeArrowheads="1" noChangeShapeType="1"/>
          </p:cNvSpPr>
          <p:nvPr userDrawn="1"/>
        </p:nvSpPr>
        <p:spPr>
          <a:xfrm>
            <a:off x="0" y="0"/>
            <a:ext cx="6096000" cy="6858000"/>
          </a:xfrm>
          <a:prstGeom prst="rect">
            <a:avLst/>
          </a:prstGeom>
          <a:solidFill>
            <a:srgbClr val="4DBB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0" y="1647172"/>
            <a:ext cx="5583407" cy="796943"/>
          </a:xfrm>
          <a:prstGeom prst="rect">
            <a:avLst/>
          </a:prstGeom>
        </p:spPr>
        <p:txBody>
          <a:bodyPr anchor="t" anchorCtr="0"/>
          <a:lstStyle>
            <a:lvl1pPr>
              <a:defRPr sz="3200" b="1">
                <a:solidFill>
                  <a:schemeClr val="tx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18318"/>
            <a:ext cx="5999965" cy="3333509"/>
          </a:xfrm>
          <a:prstGeom prst="rect">
            <a:avLst/>
          </a:prstGeom>
          <a:solidFill>
            <a:schemeClr val="bg1"/>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661920"/>
            <a:ext cx="5583407" cy="3694430"/>
          </a:xfrm>
          <a:prstGeom prst="rect">
            <a:avLst/>
          </a:prstGeom>
        </p:spPr>
        <p:txBody>
          <a:bodyPr>
            <a:noAutofit/>
          </a:bodyPr>
          <a:lstStyle>
            <a:lvl1pPr marL="0" indent="0">
              <a:buNone/>
              <a:defRPr sz="24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
        <p:nvSpPr>
          <p:cNvPr id="8" name="Picture Placeholder 2">
            <a:extLst>
              <a:ext uri="{FF2B5EF4-FFF2-40B4-BE49-F238E27FC236}">
                <a16:creationId xmlns:a16="http://schemas.microsoft.com/office/drawing/2014/main" id="{334D2249-BA53-6DE2-E46F-2399CF386EA0}"/>
              </a:ext>
            </a:extLst>
          </p:cNvPr>
          <p:cNvSpPr>
            <a:spLocks noGrp="1"/>
          </p:cNvSpPr>
          <p:nvPr>
            <p:ph type="pic" idx="13"/>
          </p:nvPr>
        </p:nvSpPr>
        <p:spPr>
          <a:xfrm>
            <a:off x="6192035" y="3524490"/>
            <a:ext cx="5999965" cy="3333510"/>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10" name="Picture 9" descr="A blue rectangular sign with white text&#10;&#10;AI-generated content may be incorrect.">
            <a:extLst>
              <a:ext uri="{FF2B5EF4-FFF2-40B4-BE49-F238E27FC236}">
                <a16:creationId xmlns:a16="http://schemas.microsoft.com/office/drawing/2014/main" id="{76B1C5CD-C20D-B5EA-F6BE-53C0100C7A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2984500" cy="1612900"/>
          </a:xfrm>
          <a:prstGeom prst="rect">
            <a:avLst/>
          </a:prstGeom>
        </p:spPr>
      </p:pic>
    </p:spTree>
    <p:extLst>
      <p:ext uri="{BB962C8B-B14F-4D97-AF65-F5344CB8AC3E}">
        <p14:creationId xmlns:p14="http://schemas.microsoft.com/office/powerpoint/2010/main" val="10297087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2_Text + 2 images, white + light pink bg">
    <p:bg>
      <p:bgPr>
        <a:solidFill>
          <a:srgbClr val="E98BA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B9D8B3-A168-0447-13B5-72CD0F28CB3B}"/>
              </a:ext>
            </a:extLst>
          </p:cNvPr>
          <p:cNvSpPr>
            <a:spLocks noGrp="1" noRot="1" noMove="1" noResize="1" noEditPoints="1" noAdjustHandles="1" noChangeArrowheads="1" noChangeShapeType="1"/>
          </p:cNvSpPr>
          <p:nvPr userDrawn="1"/>
        </p:nvSpPr>
        <p:spPr>
          <a:xfrm>
            <a:off x="0" y="0"/>
            <a:ext cx="6096000" cy="6858000"/>
          </a:xfrm>
          <a:prstGeom prst="rect">
            <a:avLst/>
          </a:prstGeom>
          <a:solidFill>
            <a:srgbClr val="E98B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0" y="1647172"/>
            <a:ext cx="5583407" cy="796943"/>
          </a:xfrm>
          <a:prstGeom prst="rect">
            <a:avLst/>
          </a:prstGeom>
        </p:spPr>
        <p:txBody>
          <a:bodyPr anchor="t" anchorCtr="0"/>
          <a:lstStyle>
            <a:lvl1pPr>
              <a:defRPr sz="3200" b="1">
                <a:solidFill>
                  <a:schemeClr val="tx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10521"/>
            <a:ext cx="5999965" cy="3333509"/>
          </a:xfrm>
          <a:prstGeom prst="rect">
            <a:avLst/>
          </a:prstGeom>
          <a:solidFill>
            <a:schemeClr val="bg1"/>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661920"/>
            <a:ext cx="5583407" cy="3694430"/>
          </a:xfrm>
          <a:prstGeom prst="rect">
            <a:avLst/>
          </a:prstGeom>
        </p:spPr>
        <p:txBody>
          <a:bodyPr>
            <a:noAutofit/>
          </a:bodyPr>
          <a:lstStyle>
            <a:lvl1pPr marL="0" indent="0">
              <a:buNone/>
              <a:defRPr sz="24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
        <p:nvSpPr>
          <p:cNvPr id="8" name="Picture Placeholder 2">
            <a:extLst>
              <a:ext uri="{FF2B5EF4-FFF2-40B4-BE49-F238E27FC236}">
                <a16:creationId xmlns:a16="http://schemas.microsoft.com/office/drawing/2014/main" id="{334D2249-BA53-6DE2-E46F-2399CF386EA0}"/>
              </a:ext>
            </a:extLst>
          </p:cNvPr>
          <p:cNvSpPr>
            <a:spLocks noGrp="1"/>
          </p:cNvSpPr>
          <p:nvPr>
            <p:ph type="pic" idx="13"/>
          </p:nvPr>
        </p:nvSpPr>
        <p:spPr>
          <a:xfrm>
            <a:off x="6192035" y="3524490"/>
            <a:ext cx="5999965" cy="3333510"/>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10" name="Picture 9" descr="A blue rectangular sign with white text&#10;&#10;AI-generated content may be incorrect.">
            <a:extLst>
              <a:ext uri="{FF2B5EF4-FFF2-40B4-BE49-F238E27FC236}">
                <a16:creationId xmlns:a16="http://schemas.microsoft.com/office/drawing/2014/main" id="{76B1C5CD-C20D-B5EA-F6BE-53C0100C7A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2984500" cy="1612900"/>
          </a:xfrm>
          <a:prstGeom prst="rect">
            <a:avLst/>
          </a:prstGeom>
        </p:spPr>
      </p:pic>
    </p:spTree>
    <p:extLst>
      <p:ext uri="{BB962C8B-B14F-4D97-AF65-F5344CB8AC3E}">
        <p14:creationId xmlns:p14="http://schemas.microsoft.com/office/powerpoint/2010/main" val="17512608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3_Text + 2 images, white + dark pink bg">
    <p:bg>
      <p:bgPr>
        <a:solidFill>
          <a:srgbClr val="A60367"/>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B9D8B3-A168-0447-13B5-72CD0F28CB3B}"/>
              </a:ext>
            </a:extLst>
          </p:cNvPr>
          <p:cNvSpPr>
            <a:spLocks noGrp="1" noRot="1" noMove="1" noResize="1" noEditPoints="1" noAdjustHandles="1" noChangeArrowheads="1" noChangeShapeType="1"/>
          </p:cNvSpPr>
          <p:nvPr userDrawn="1"/>
        </p:nvSpPr>
        <p:spPr>
          <a:xfrm>
            <a:off x="0" y="0"/>
            <a:ext cx="6096000" cy="6858000"/>
          </a:xfrm>
          <a:prstGeom prst="rect">
            <a:avLst/>
          </a:prstGeom>
          <a:solidFill>
            <a:srgbClr val="A6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0" y="1647172"/>
            <a:ext cx="5583407" cy="796943"/>
          </a:xfrm>
          <a:prstGeom prst="rect">
            <a:avLst/>
          </a:prstGeom>
        </p:spPr>
        <p:txBody>
          <a:bodyPr anchor="t" anchorCtr="0"/>
          <a:lstStyle>
            <a:lvl1pPr>
              <a:defRPr sz="3200" b="1">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4" y="10521"/>
            <a:ext cx="5999965" cy="333350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661920"/>
            <a:ext cx="5583407" cy="3694430"/>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
        <p:nvSpPr>
          <p:cNvPr id="8" name="Picture Placeholder 2">
            <a:extLst>
              <a:ext uri="{FF2B5EF4-FFF2-40B4-BE49-F238E27FC236}">
                <a16:creationId xmlns:a16="http://schemas.microsoft.com/office/drawing/2014/main" id="{334D2249-BA53-6DE2-E46F-2399CF386EA0}"/>
              </a:ext>
            </a:extLst>
          </p:cNvPr>
          <p:cNvSpPr>
            <a:spLocks noGrp="1"/>
          </p:cNvSpPr>
          <p:nvPr>
            <p:ph type="pic" idx="13"/>
          </p:nvPr>
        </p:nvSpPr>
        <p:spPr>
          <a:xfrm>
            <a:off x="6192035" y="3513969"/>
            <a:ext cx="5999965" cy="3333510"/>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10" name="Picture 9" descr="A blue rectangular sign with white text&#10;&#10;AI-generated content may be incorrect.">
            <a:extLst>
              <a:ext uri="{FF2B5EF4-FFF2-40B4-BE49-F238E27FC236}">
                <a16:creationId xmlns:a16="http://schemas.microsoft.com/office/drawing/2014/main" id="{76B1C5CD-C20D-B5EA-F6BE-53C0100C7A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2984500" cy="1612900"/>
          </a:xfrm>
          <a:prstGeom prst="rect">
            <a:avLst/>
          </a:prstGeom>
        </p:spPr>
      </p:pic>
    </p:spTree>
    <p:extLst>
      <p:ext uri="{BB962C8B-B14F-4D97-AF65-F5344CB8AC3E}">
        <p14:creationId xmlns:p14="http://schemas.microsoft.com/office/powerpoint/2010/main" val="1809168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4_Text + 2 images, white + dark blue bg">
    <p:bg>
      <p:bgPr>
        <a:solidFill>
          <a:srgbClr val="005398"/>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B9D8B3-A168-0447-13B5-72CD0F28CB3B}"/>
              </a:ext>
            </a:extLst>
          </p:cNvPr>
          <p:cNvSpPr>
            <a:spLocks noGrp="1" noRot="1" noMove="1" noResize="1" noEditPoints="1" noAdjustHandles="1" noChangeArrowheads="1" noChangeShapeType="1"/>
          </p:cNvSpPr>
          <p:nvPr userDrawn="1"/>
        </p:nvSpPr>
        <p:spPr>
          <a:xfrm>
            <a:off x="0" y="0"/>
            <a:ext cx="6096000" cy="6858000"/>
          </a:xfrm>
          <a:prstGeom prst="rect">
            <a:avLst/>
          </a:prstGeom>
          <a:solidFill>
            <a:srgbClr val="0053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0" y="1647172"/>
            <a:ext cx="5583407" cy="796943"/>
          </a:xfrm>
          <a:prstGeom prst="rect">
            <a:avLst/>
          </a:prstGeom>
        </p:spPr>
        <p:txBody>
          <a:bodyPr anchor="t" anchorCtr="0"/>
          <a:lstStyle>
            <a:lvl1pPr>
              <a:defRPr sz="3200" b="1">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1"/>
            <a:ext cx="5999965" cy="333350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661920"/>
            <a:ext cx="5583407" cy="3694430"/>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
        <p:nvSpPr>
          <p:cNvPr id="8" name="Picture Placeholder 2">
            <a:extLst>
              <a:ext uri="{FF2B5EF4-FFF2-40B4-BE49-F238E27FC236}">
                <a16:creationId xmlns:a16="http://schemas.microsoft.com/office/drawing/2014/main" id="{334D2249-BA53-6DE2-E46F-2399CF386EA0}"/>
              </a:ext>
            </a:extLst>
          </p:cNvPr>
          <p:cNvSpPr>
            <a:spLocks noGrp="1"/>
          </p:cNvSpPr>
          <p:nvPr>
            <p:ph type="pic" idx="13"/>
          </p:nvPr>
        </p:nvSpPr>
        <p:spPr>
          <a:xfrm>
            <a:off x="6192034" y="3534136"/>
            <a:ext cx="5999965" cy="3333510"/>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10" name="Picture 9" descr="A blue rectangular sign with white text&#10;&#10;AI-generated content may be incorrect.">
            <a:extLst>
              <a:ext uri="{FF2B5EF4-FFF2-40B4-BE49-F238E27FC236}">
                <a16:creationId xmlns:a16="http://schemas.microsoft.com/office/drawing/2014/main" id="{76B1C5CD-C20D-B5EA-F6BE-53C0100C7AA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2984500" cy="1612900"/>
          </a:xfrm>
          <a:prstGeom prst="rect">
            <a:avLst/>
          </a:prstGeom>
        </p:spPr>
      </p:pic>
    </p:spTree>
    <p:extLst>
      <p:ext uri="{BB962C8B-B14F-4D97-AF65-F5344CB8AC3E}">
        <p14:creationId xmlns:p14="http://schemas.microsoft.com/office/powerpoint/2010/main" val="18952842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3 images, white bg">
    <p:bg>
      <p:bgPr>
        <a:solidFill>
          <a:schemeClr val="bg1"/>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84781A64-A328-FD7F-ECFB-7F7ADBF16653}"/>
              </a:ext>
            </a:extLst>
          </p:cNvPr>
          <p:cNvSpPr>
            <a:spLocks noGrp="1"/>
          </p:cNvSpPr>
          <p:nvPr>
            <p:ph type="pic" sz="quarter" idx="15"/>
          </p:nvPr>
        </p:nvSpPr>
        <p:spPr>
          <a:xfrm>
            <a:off x="0" y="3429000"/>
            <a:ext cx="6096000" cy="3429000"/>
          </a:xfrm>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5" name="Picture Placeholder 9">
            <a:extLst>
              <a:ext uri="{FF2B5EF4-FFF2-40B4-BE49-F238E27FC236}">
                <a16:creationId xmlns:a16="http://schemas.microsoft.com/office/drawing/2014/main" id="{39CC39D9-29B4-BBFC-86A1-F69597A14696}"/>
              </a:ext>
            </a:extLst>
          </p:cNvPr>
          <p:cNvSpPr>
            <a:spLocks noGrp="1"/>
          </p:cNvSpPr>
          <p:nvPr>
            <p:ph type="pic" sz="quarter" idx="18"/>
          </p:nvPr>
        </p:nvSpPr>
        <p:spPr>
          <a:xfrm>
            <a:off x="6172200" y="3429000"/>
            <a:ext cx="6018342" cy="3429000"/>
          </a:xfrm>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6" name="Picture Placeholder 9">
            <a:extLst>
              <a:ext uri="{FF2B5EF4-FFF2-40B4-BE49-F238E27FC236}">
                <a16:creationId xmlns:a16="http://schemas.microsoft.com/office/drawing/2014/main" id="{FAA911FE-751A-F313-B99A-2A865EB30234}"/>
              </a:ext>
            </a:extLst>
          </p:cNvPr>
          <p:cNvSpPr>
            <a:spLocks noGrp="1"/>
          </p:cNvSpPr>
          <p:nvPr>
            <p:ph type="pic" sz="quarter" idx="19"/>
          </p:nvPr>
        </p:nvSpPr>
        <p:spPr>
          <a:xfrm>
            <a:off x="6172200" y="1"/>
            <a:ext cx="6018342" cy="3339547"/>
          </a:xfrm>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5" name="Text Placeholder 4">
            <a:extLst>
              <a:ext uri="{FF2B5EF4-FFF2-40B4-BE49-F238E27FC236}">
                <a16:creationId xmlns:a16="http://schemas.microsoft.com/office/drawing/2014/main" id="{50838FAE-02E5-7DBF-B684-14132D016507}"/>
              </a:ext>
            </a:extLst>
          </p:cNvPr>
          <p:cNvSpPr>
            <a:spLocks noGrp="1"/>
          </p:cNvSpPr>
          <p:nvPr>
            <p:ph type="body" sz="quarter" idx="20" hasCustomPrompt="1"/>
          </p:nvPr>
        </p:nvSpPr>
        <p:spPr>
          <a:xfrm>
            <a:off x="416560" y="1680883"/>
            <a:ext cx="5679440" cy="1658666"/>
          </a:xfrm>
        </p:spPr>
        <p:txBody>
          <a:bodyPr/>
          <a:lstStyle>
            <a:lvl1pPr marL="0" indent="0">
              <a:buNone/>
              <a:defRPr>
                <a:latin typeface="Arial" panose="020B0604020202020204" pitchFamily="34" charset="0"/>
                <a:ea typeface="Noto Sans" panose="020B0502040504020204" pitchFamily="34" charset="0"/>
                <a:cs typeface="Arial" panose="020B0604020202020204" pitchFamily="34" charset="0"/>
              </a:defRPr>
            </a:lvl1pPr>
          </a:lstStyle>
          <a:p>
            <a:pPr lvl="0"/>
            <a:r>
              <a:rPr lang="en-GB"/>
              <a:t>Click to add captions</a:t>
            </a:r>
          </a:p>
        </p:txBody>
      </p:sp>
    </p:spTree>
    <p:extLst>
      <p:ext uri="{BB962C8B-B14F-4D97-AF65-F5344CB8AC3E}">
        <p14:creationId xmlns:p14="http://schemas.microsoft.com/office/powerpoint/2010/main" val="30154966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3 images, blue + white bg">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DE5AB5-7A17-50DA-4242-6D14E324CA0B}"/>
              </a:ext>
            </a:extLst>
          </p:cNvPr>
          <p:cNvSpPr>
            <a:spLocks/>
          </p:cNvSpPr>
          <p:nvPr userDrawn="1"/>
        </p:nvSpPr>
        <p:spPr>
          <a:xfrm>
            <a:off x="0" y="0"/>
            <a:ext cx="12190542" cy="685799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9">
            <a:extLst>
              <a:ext uri="{FF2B5EF4-FFF2-40B4-BE49-F238E27FC236}">
                <a16:creationId xmlns:a16="http://schemas.microsoft.com/office/drawing/2014/main" id="{84781A64-A328-FD7F-ECFB-7F7ADBF16653}"/>
              </a:ext>
            </a:extLst>
          </p:cNvPr>
          <p:cNvSpPr>
            <a:spLocks noGrp="1"/>
          </p:cNvSpPr>
          <p:nvPr>
            <p:ph type="pic" sz="quarter" idx="15"/>
          </p:nvPr>
        </p:nvSpPr>
        <p:spPr>
          <a:xfrm>
            <a:off x="0" y="3429000"/>
            <a:ext cx="6096000" cy="3429000"/>
          </a:xfrm>
          <a:solidFill>
            <a:schemeClr val="bg1"/>
          </a:solidFill>
          <a:ln>
            <a:noFill/>
          </a:ln>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5" name="Picture Placeholder 9">
            <a:extLst>
              <a:ext uri="{FF2B5EF4-FFF2-40B4-BE49-F238E27FC236}">
                <a16:creationId xmlns:a16="http://schemas.microsoft.com/office/drawing/2014/main" id="{39CC39D9-29B4-BBFC-86A1-F69597A14696}"/>
              </a:ext>
            </a:extLst>
          </p:cNvPr>
          <p:cNvSpPr>
            <a:spLocks noGrp="1"/>
          </p:cNvSpPr>
          <p:nvPr>
            <p:ph type="pic" sz="quarter" idx="18"/>
          </p:nvPr>
        </p:nvSpPr>
        <p:spPr>
          <a:xfrm>
            <a:off x="6172200" y="3429000"/>
            <a:ext cx="6018342" cy="3429000"/>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6" name="Picture Placeholder 9">
            <a:extLst>
              <a:ext uri="{FF2B5EF4-FFF2-40B4-BE49-F238E27FC236}">
                <a16:creationId xmlns:a16="http://schemas.microsoft.com/office/drawing/2014/main" id="{FAA911FE-751A-F313-B99A-2A865EB30234}"/>
              </a:ext>
            </a:extLst>
          </p:cNvPr>
          <p:cNvSpPr>
            <a:spLocks noGrp="1"/>
          </p:cNvSpPr>
          <p:nvPr>
            <p:ph type="pic" sz="quarter" idx="19"/>
          </p:nvPr>
        </p:nvSpPr>
        <p:spPr>
          <a:xfrm>
            <a:off x="6172200" y="1"/>
            <a:ext cx="6018342" cy="3339547"/>
          </a:xfrm>
          <a:solidFill>
            <a:schemeClr val="bg1"/>
          </a:solidFill>
          <a:ln>
            <a:noFill/>
          </a:ln>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5" name="Text Placeholder 4">
            <a:extLst>
              <a:ext uri="{FF2B5EF4-FFF2-40B4-BE49-F238E27FC236}">
                <a16:creationId xmlns:a16="http://schemas.microsoft.com/office/drawing/2014/main" id="{50838FAE-02E5-7DBF-B684-14132D016507}"/>
              </a:ext>
            </a:extLst>
          </p:cNvPr>
          <p:cNvSpPr>
            <a:spLocks noGrp="1"/>
          </p:cNvSpPr>
          <p:nvPr>
            <p:ph type="body" sz="quarter" idx="20" hasCustomPrompt="1"/>
          </p:nvPr>
        </p:nvSpPr>
        <p:spPr>
          <a:xfrm>
            <a:off x="416560" y="1680883"/>
            <a:ext cx="5679440" cy="1658666"/>
          </a:xfrm>
        </p:spPr>
        <p:txBody>
          <a:bodyPr/>
          <a:lstStyle>
            <a:lvl1pPr marL="0" indent="0">
              <a:buNone/>
              <a:defRPr>
                <a:solidFill>
                  <a:schemeClr val="bg1"/>
                </a:solidFill>
                <a:latin typeface="Arial" panose="020B0604020202020204" pitchFamily="34" charset="0"/>
                <a:ea typeface="Noto Sans" panose="020B0502040504020204" pitchFamily="34" charset="0"/>
                <a:cs typeface="Arial" panose="020B0604020202020204" pitchFamily="34" charset="0"/>
              </a:defRPr>
            </a:lvl1pPr>
          </a:lstStyle>
          <a:p>
            <a:pPr lvl="0"/>
            <a:r>
              <a:rPr lang="en-GB"/>
              <a:t>Click to add captions</a:t>
            </a:r>
          </a:p>
        </p:txBody>
      </p:sp>
      <p:pic>
        <p:nvPicPr>
          <p:cNvPr id="3" name="Picture 2" descr="A blue rectangular sign with white text&#10;&#10;AI-generated content may be incorrect.">
            <a:extLst>
              <a:ext uri="{FF2B5EF4-FFF2-40B4-BE49-F238E27FC236}">
                <a16:creationId xmlns:a16="http://schemas.microsoft.com/office/drawing/2014/main" id="{1FF62CBD-D6E9-1D28-4469-4A083650DE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2984500" cy="1612900"/>
          </a:xfrm>
          <a:prstGeom prst="rect">
            <a:avLst/>
          </a:prstGeom>
        </p:spPr>
      </p:pic>
    </p:spTree>
    <p:extLst>
      <p:ext uri="{BB962C8B-B14F-4D97-AF65-F5344CB8AC3E}">
        <p14:creationId xmlns:p14="http://schemas.microsoft.com/office/powerpoint/2010/main" val="33793880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ext + 3 images, light blue bg">
    <p:bg>
      <p:bgPr>
        <a:solidFill>
          <a:srgbClr val="4DBBC6"/>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DE5AB5-7A17-50DA-4242-6D14E324CA0B}"/>
              </a:ext>
            </a:extLst>
          </p:cNvPr>
          <p:cNvSpPr>
            <a:spLocks/>
          </p:cNvSpPr>
          <p:nvPr userDrawn="1"/>
        </p:nvSpPr>
        <p:spPr>
          <a:xfrm>
            <a:off x="0" y="0"/>
            <a:ext cx="12190542" cy="6857999"/>
          </a:xfrm>
          <a:prstGeom prst="rect">
            <a:avLst/>
          </a:prstGeom>
          <a:solidFill>
            <a:srgbClr val="4DBB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9">
            <a:extLst>
              <a:ext uri="{FF2B5EF4-FFF2-40B4-BE49-F238E27FC236}">
                <a16:creationId xmlns:a16="http://schemas.microsoft.com/office/drawing/2014/main" id="{84781A64-A328-FD7F-ECFB-7F7ADBF16653}"/>
              </a:ext>
            </a:extLst>
          </p:cNvPr>
          <p:cNvSpPr>
            <a:spLocks noGrp="1"/>
          </p:cNvSpPr>
          <p:nvPr>
            <p:ph type="pic" sz="quarter" idx="15"/>
          </p:nvPr>
        </p:nvSpPr>
        <p:spPr>
          <a:xfrm>
            <a:off x="0" y="3429000"/>
            <a:ext cx="6096000" cy="3429000"/>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5" name="Picture Placeholder 9">
            <a:extLst>
              <a:ext uri="{FF2B5EF4-FFF2-40B4-BE49-F238E27FC236}">
                <a16:creationId xmlns:a16="http://schemas.microsoft.com/office/drawing/2014/main" id="{39CC39D9-29B4-BBFC-86A1-F69597A14696}"/>
              </a:ext>
            </a:extLst>
          </p:cNvPr>
          <p:cNvSpPr>
            <a:spLocks noGrp="1"/>
          </p:cNvSpPr>
          <p:nvPr>
            <p:ph type="pic" sz="quarter" idx="18"/>
          </p:nvPr>
        </p:nvSpPr>
        <p:spPr>
          <a:xfrm>
            <a:off x="6172200" y="3429000"/>
            <a:ext cx="6018342" cy="3429000"/>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6" name="Picture Placeholder 9">
            <a:extLst>
              <a:ext uri="{FF2B5EF4-FFF2-40B4-BE49-F238E27FC236}">
                <a16:creationId xmlns:a16="http://schemas.microsoft.com/office/drawing/2014/main" id="{FAA911FE-751A-F313-B99A-2A865EB30234}"/>
              </a:ext>
            </a:extLst>
          </p:cNvPr>
          <p:cNvSpPr>
            <a:spLocks noGrp="1"/>
          </p:cNvSpPr>
          <p:nvPr>
            <p:ph type="pic" sz="quarter" idx="19"/>
          </p:nvPr>
        </p:nvSpPr>
        <p:spPr>
          <a:xfrm>
            <a:off x="6172200" y="1"/>
            <a:ext cx="6018342" cy="3339547"/>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5" name="Text Placeholder 4">
            <a:extLst>
              <a:ext uri="{FF2B5EF4-FFF2-40B4-BE49-F238E27FC236}">
                <a16:creationId xmlns:a16="http://schemas.microsoft.com/office/drawing/2014/main" id="{50838FAE-02E5-7DBF-B684-14132D016507}"/>
              </a:ext>
            </a:extLst>
          </p:cNvPr>
          <p:cNvSpPr>
            <a:spLocks noGrp="1"/>
          </p:cNvSpPr>
          <p:nvPr>
            <p:ph type="body" sz="quarter" idx="20" hasCustomPrompt="1"/>
          </p:nvPr>
        </p:nvSpPr>
        <p:spPr>
          <a:xfrm>
            <a:off x="416560" y="1680883"/>
            <a:ext cx="5679440" cy="1658666"/>
          </a:xfrm>
        </p:spPr>
        <p:txBody>
          <a:bodyPr/>
          <a:lstStyle>
            <a:lvl1pPr marL="0" indent="0">
              <a:buNone/>
              <a:defRPr>
                <a:solidFill>
                  <a:schemeClr val="tx1"/>
                </a:solidFill>
                <a:latin typeface="Arial" panose="020B0604020202020204" pitchFamily="34" charset="0"/>
                <a:ea typeface="Noto Sans" panose="020B0502040504020204" pitchFamily="34" charset="0"/>
                <a:cs typeface="Arial" panose="020B0604020202020204" pitchFamily="34" charset="0"/>
              </a:defRPr>
            </a:lvl1pPr>
          </a:lstStyle>
          <a:p>
            <a:pPr lvl="0"/>
            <a:r>
              <a:rPr lang="en-GB"/>
              <a:t>Click to add captions</a:t>
            </a:r>
          </a:p>
        </p:txBody>
      </p:sp>
      <p:pic>
        <p:nvPicPr>
          <p:cNvPr id="3" name="Picture 2" descr="A blue rectangular sign with white text&#10;&#10;AI-generated content may be incorrect.">
            <a:extLst>
              <a:ext uri="{FF2B5EF4-FFF2-40B4-BE49-F238E27FC236}">
                <a16:creationId xmlns:a16="http://schemas.microsoft.com/office/drawing/2014/main" id="{1FF62CBD-D6E9-1D28-4469-4A083650DE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2984500" cy="1612900"/>
          </a:xfrm>
          <a:prstGeom prst="rect">
            <a:avLst/>
          </a:prstGeom>
        </p:spPr>
      </p:pic>
    </p:spTree>
    <p:extLst>
      <p:ext uri="{BB962C8B-B14F-4D97-AF65-F5344CB8AC3E}">
        <p14:creationId xmlns:p14="http://schemas.microsoft.com/office/powerpoint/2010/main" val="30985715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ext + 3 images, light pink bg">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DE5AB5-7A17-50DA-4242-6D14E324CA0B}"/>
              </a:ext>
            </a:extLst>
          </p:cNvPr>
          <p:cNvSpPr>
            <a:spLocks/>
          </p:cNvSpPr>
          <p:nvPr userDrawn="1"/>
        </p:nvSpPr>
        <p:spPr>
          <a:xfrm>
            <a:off x="0" y="0"/>
            <a:ext cx="12192000" cy="6858000"/>
          </a:xfrm>
          <a:prstGeom prst="rect">
            <a:avLst/>
          </a:prstGeom>
          <a:solidFill>
            <a:srgbClr val="E98B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9">
            <a:extLst>
              <a:ext uri="{FF2B5EF4-FFF2-40B4-BE49-F238E27FC236}">
                <a16:creationId xmlns:a16="http://schemas.microsoft.com/office/drawing/2014/main" id="{84781A64-A328-FD7F-ECFB-7F7ADBF16653}"/>
              </a:ext>
            </a:extLst>
          </p:cNvPr>
          <p:cNvSpPr>
            <a:spLocks noGrp="1"/>
          </p:cNvSpPr>
          <p:nvPr>
            <p:ph type="pic" sz="quarter" idx="15"/>
          </p:nvPr>
        </p:nvSpPr>
        <p:spPr>
          <a:xfrm>
            <a:off x="0" y="3429000"/>
            <a:ext cx="6096000" cy="3429000"/>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5" name="Picture Placeholder 9">
            <a:extLst>
              <a:ext uri="{FF2B5EF4-FFF2-40B4-BE49-F238E27FC236}">
                <a16:creationId xmlns:a16="http://schemas.microsoft.com/office/drawing/2014/main" id="{39CC39D9-29B4-BBFC-86A1-F69597A14696}"/>
              </a:ext>
            </a:extLst>
          </p:cNvPr>
          <p:cNvSpPr>
            <a:spLocks noGrp="1"/>
          </p:cNvSpPr>
          <p:nvPr>
            <p:ph type="pic" sz="quarter" idx="18"/>
          </p:nvPr>
        </p:nvSpPr>
        <p:spPr>
          <a:xfrm>
            <a:off x="6172200" y="3429000"/>
            <a:ext cx="6018342" cy="3429000"/>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6" name="Picture Placeholder 9">
            <a:extLst>
              <a:ext uri="{FF2B5EF4-FFF2-40B4-BE49-F238E27FC236}">
                <a16:creationId xmlns:a16="http://schemas.microsoft.com/office/drawing/2014/main" id="{FAA911FE-751A-F313-B99A-2A865EB30234}"/>
              </a:ext>
            </a:extLst>
          </p:cNvPr>
          <p:cNvSpPr>
            <a:spLocks noGrp="1"/>
          </p:cNvSpPr>
          <p:nvPr>
            <p:ph type="pic" sz="quarter" idx="19"/>
          </p:nvPr>
        </p:nvSpPr>
        <p:spPr>
          <a:xfrm>
            <a:off x="6172200" y="1"/>
            <a:ext cx="6018342" cy="3339547"/>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5" name="Text Placeholder 4">
            <a:extLst>
              <a:ext uri="{FF2B5EF4-FFF2-40B4-BE49-F238E27FC236}">
                <a16:creationId xmlns:a16="http://schemas.microsoft.com/office/drawing/2014/main" id="{50838FAE-02E5-7DBF-B684-14132D016507}"/>
              </a:ext>
            </a:extLst>
          </p:cNvPr>
          <p:cNvSpPr>
            <a:spLocks noGrp="1"/>
          </p:cNvSpPr>
          <p:nvPr>
            <p:ph type="body" sz="quarter" idx="20" hasCustomPrompt="1"/>
          </p:nvPr>
        </p:nvSpPr>
        <p:spPr>
          <a:xfrm>
            <a:off x="416560" y="1680883"/>
            <a:ext cx="5679440" cy="1658666"/>
          </a:xfrm>
        </p:spPr>
        <p:txBody>
          <a:bodyPr/>
          <a:lstStyle>
            <a:lvl1pPr marL="0" indent="0">
              <a:buNone/>
              <a:defRPr>
                <a:solidFill>
                  <a:schemeClr val="tx1"/>
                </a:solidFill>
                <a:latin typeface="Arial" panose="020B0604020202020204" pitchFamily="34" charset="0"/>
                <a:ea typeface="Noto Sans" panose="020B0502040504020204" pitchFamily="34" charset="0"/>
                <a:cs typeface="Arial" panose="020B0604020202020204" pitchFamily="34" charset="0"/>
              </a:defRPr>
            </a:lvl1pPr>
          </a:lstStyle>
          <a:p>
            <a:pPr lvl="0"/>
            <a:r>
              <a:rPr lang="en-GB"/>
              <a:t>Click to add captions</a:t>
            </a:r>
          </a:p>
        </p:txBody>
      </p:sp>
      <p:pic>
        <p:nvPicPr>
          <p:cNvPr id="3" name="Picture 2" descr="A blue rectangular sign with white text&#10;&#10;AI-generated content may be incorrect.">
            <a:extLst>
              <a:ext uri="{FF2B5EF4-FFF2-40B4-BE49-F238E27FC236}">
                <a16:creationId xmlns:a16="http://schemas.microsoft.com/office/drawing/2014/main" id="{1FF62CBD-D6E9-1D28-4469-4A083650DE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2984500" cy="1612900"/>
          </a:xfrm>
          <a:prstGeom prst="rect">
            <a:avLst/>
          </a:prstGeom>
        </p:spPr>
      </p:pic>
    </p:spTree>
    <p:extLst>
      <p:ext uri="{BB962C8B-B14F-4D97-AF65-F5344CB8AC3E}">
        <p14:creationId xmlns:p14="http://schemas.microsoft.com/office/powerpoint/2010/main" val="28625565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ext + 3 images, dark pin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DE5AB5-7A17-50DA-4242-6D14E324CA0B}"/>
              </a:ext>
            </a:extLst>
          </p:cNvPr>
          <p:cNvSpPr>
            <a:spLocks/>
          </p:cNvSpPr>
          <p:nvPr userDrawn="1"/>
        </p:nvSpPr>
        <p:spPr>
          <a:xfrm>
            <a:off x="0" y="0"/>
            <a:ext cx="12190542" cy="6858000"/>
          </a:xfrm>
          <a:prstGeom prst="rect">
            <a:avLst/>
          </a:prstGeom>
          <a:solidFill>
            <a:srgbClr val="A6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9">
            <a:extLst>
              <a:ext uri="{FF2B5EF4-FFF2-40B4-BE49-F238E27FC236}">
                <a16:creationId xmlns:a16="http://schemas.microsoft.com/office/drawing/2014/main" id="{84781A64-A328-FD7F-ECFB-7F7ADBF16653}"/>
              </a:ext>
            </a:extLst>
          </p:cNvPr>
          <p:cNvSpPr>
            <a:spLocks noGrp="1"/>
          </p:cNvSpPr>
          <p:nvPr>
            <p:ph type="pic" sz="quarter" idx="15"/>
          </p:nvPr>
        </p:nvSpPr>
        <p:spPr>
          <a:xfrm>
            <a:off x="0" y="3429000"/>
            <a:ext cx="6096000" cy="3429000"/>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5" name="Picture Placeholder 9">
            <a:extLst>
              <a:ext uri="{FF2B5EF4-FFF2-40B4-BE49-F238E27FC236}">
                <a16:creationId xmlns:a16="http://schemas.microsoft.com/office/drawing/2014/main" id="{39CC39D9-29B4-BBFC-86A1-F69597A14696}"/>
              </a:ext>
            </a:extLst>
          </p:cNvPr>
          <p:cNvSpPr>
            <a:spLocks noGrp="1"/>
          </p:cNvSpPr>
          <p:nvPr>
            <p:ph type="pic" sz="quarter" idx="18"/>
          </p:nvPr>
        </p:nvSpPr>
        <p:spPr>
          <a:xfrm>
            <a:off x="6172200" y="3429000"/>
            <a:ext cx="6018342" cy="3429000"/>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6" name="Picture Placeholder 9">
            <a:extLst>
              <a:ext uri="{FF2B5EF4-FFF2-40B4-BE49-F238E27FC236}">
                <a16:creationId xmlns:a16="http://schemas.microsoft.com/office/drawing/2014/main" id="{FAA911FE-751A-F313-B99A-2A865EB30234}"/>
              </a:ext>
            </a:extLst>
          </p:cNvPr>
          <p:cNvSpPr>
            <a:spLocks noGrp="1"/>
          </p:cNvSpPr>
          <p:nvPr>
            <p:ph type="pic" sz="quarter" idx="19"/>
          </p:nvPr>
        </p:nvSpPr>
        <p:spPr>
          <a:xfrm>
            <a:off x="6172200" y="1"/>
            <a:ext cx="6018342" cy="3339547"/>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5" name="Text Placeholder 4">
            <a:extLst>
              <a:ext uri="{FF2B5EF4-FFF2-40B4-BE49-F238E27FC236}">
                <a16:creationId xmlns:a16="http://schemas.microsoft.com/office/drawing/2014/main" id="{50838FAE-02E5-7DBF-B684-14132D016507}"/>
              </a:ext>
            </a:extLst>
          </p:cNvPr>
          <p:cNvSpPr>
            <a:spLocks noGrp="1"/>
          </p:cNvSpPr>
          <p:nvPr>
            <p:ph type="body" sz="quarter" idx="20" hasCustomPrompt="1"/>
          </p:nvPr>
        </p:nvSpPr>
        <p:spPr>
          <a:xfrm>
            <a:off x="416560" y="1680883"/>
            <a:ext cx="5679440" cy="1658666"/>
          </a:xfrm>
        </p:spPr>
        <p:txBody>
          <a:bodyPr/>
          <a:lstStyle>
            <a:lvl1pPr marL="0" indent="0">
              <a:buNone/>
              <a:defRPr>
                <a:solidFill>
                  <a:schemeClr val="bg1"/>
                </a:solidFill>
                <a:latin typeface="Arial" panose="020B0604020202020204" pitchFamily="34" charset="0"/>
                <a:ea typeface="Noto Sans" panose="020B0502040504020204" pitchFamily="34" charset="0"/>
                <a:cs typeface="Arial" panose="020B0604020202020204" pitchFamily="34" charset="0"/>
              </a:defRPr>
            </a:lvl1pPr>
          </a:lstStyle>
          <a:p>
            <a:pPr lvl="0"/>
            <a:r>
              <a:rPr lang="en-GB"/>
              <a:t>Click to add captions</a:t>
            </a:r>
          </a:p>
        </p:txBody>
      </p:sp>
      <p:pic>
        <p:nvPicPr>
          <p:cNvPr id="3" name="Picture 2" descr="A blue rectangular sign with white text&#10;&#10;AI-generated content may be incorrect.">
            <a:extLst>
              <a:ext uri="{FF2B5EF4-FFF2-40B4-BE49-F238E27FC236}">
                <a16:creationId xmlns:a16="http://schemas.microsoft.com/office/drawing/2014/main" id="{1FF62CBD-D6E9-1D28-4469-4A083650DE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2984500" cy="1612900"/>
          </a:xfrm>
          <a:prstGeom prst="rect">
            <a:avLst/>
          </a:prstGeom>
        </p:spPr>
      </p:pic>
    </p:spTree>
    <p:extLst>
      <p:ext uri="{BB962C8B-B14F-4D97-AF65-F5344CB8AC3E}">
        <p14:creationId xmlns:p14="http://schemas.microsoft.com/office/powerpoint/2010/main" val="23159755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Text + 3 images, dark blu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DE5AB5-7A17-50DA-4242-6D14E324CA0B}"/>
              </a:ext>
            </a:extLst>
          </p:cNvPr>
          <p:cNvSpPr>
            <a:spLocks/>
          </p:cNvSpPr>
          <p:nvPr userDrawn="1"/>
        </p:nvSpPr>
        <p:spPr>
          <a:xfrm>
            <a:off x="0" y="0"/>
            <a:ext cx="12192000" cy="6858000"/>
          </a:xfrm>
          <a:prstGeom prst="rect">
            <a:avLst/>
          </a:prstGeom>
          <a:solidFill>
            <a:srgbClr val="0053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9">
            <a:extLst>
              <a:ext uri="{FF2B5EF4-FFF2-40B4-BE49-F238E27FC236}">
                <a16:creationId xmlns:a16="http://schemas.microsoft.com/office/drawing/2014/main" id="{84781A64-A328-FD7F-ECFB-7F7ADBF16653}"/>
              </a:ext>
            </a:extLst>
          </p:cNvPr>
          <p:cNvSpPr>
            <a:spLocks noGrp="1"/>
          </p:cNvSpPr>
          <p:nvPr>
            <p:ph type="pic" sz="quarter" idx="15"/>
          </p:nvPr>
        </p:nvSpPr>
        <p:spPr>
          <a:xfrm>
            <a:off x="0" y="3429000"/>
            <a:ext cx="6096000" cy="3429000"/>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5" name="Picture Placeholder 9">
            <a:extLst>
              <a:ext uri="{FF2B5EF4-FFF2-40B4-BE49-F238E27FC236}">
                <a16:creationId xmlns:a16="http://schemas.microsoft.com/office/drawing/2014/main" id="{39CC39D9-29B4-BBFC-86A1-F69597A14696}"/>
              </a:ext>
            </a:extLst>
          </p:cNvPr>
          <p:cNvSpPr>
            <a:spLocks noGrp="1"/>
          </p:cNvSpPr>
          <p:nvPr>
            <p:ph type="pic" sz="quarter" idx="18"/>
          </p:nvPr>
        </p:nvSpPr>
        <p:spPr>
          <a:xfrm>
            <a:off x="6172200" y="3429000"/>
            <a:ext cx="6018342" cy="3429000"/>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16" name="Picture Placeholder 9">
            <a:extLst>
              <a:ext uri="{FF2B5EF4-FFF2-40B4-BE49-F238E27FC236}">
                <a16:creationId xmlns:a16="http://schemas.microsoft.com/office/drawing/2014/main" id="{FAA911FE-751A-F313-B99A-2A865EB30234}"/>
              </a:ext>
            </a:extLst>
          </p:cNvPr>
          <p:cNvSpPr>
            <a:spLocks noGrp="1"/>
          </p:cNvSpPr>
          <p:nvPr>
            <p:ph type="pic" sz="quarter" idx="19"/>
          </p:nvPr>
        </p:nvSpPr>
        <p:spPr>
          <a:xfrm>
            <a:off x="6172200" y="1"/>
            <a:ext cx="6018342" cy="3339547"/>
          </a:xfrm>
          <a:solidFill>
            <a:schemeClr val="bg1"/>
          </a:solidFill>
        </p:spPr>
        <p:txBody>
          <a:bodyPr/>
          <a:lstStyle>
            <a:lvl1pPr algn="ctr">
              <a:defRPr/>
            </a:lvl1p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a:p>
        </p:txBody>
      </p:sp>
      <p:sp>
        <p:nvSpPr>
          <p:cNvPr id="5" name="Text Placeholder 4">
            <a:extLst>
              <a:ext uri="{FF2B5EF4-FFF2-40B4-BE49-F238E27FC236}">
                <a16:creationId xmlns:a16="http://schemas.microsoft.com/office/drawing/2014/main" id="{50838FAE-02E5-7DBF-B684-14132D016507}"/>
              </a:ext>
            </a:extLst>
          </p:cNvPr>
          <p:cNvSpPr>
            <a:spLocks noGrp="1"/>
          </p:cNvSpPr>
          <p:nvPr>
            <p:ph type="body" sz="quarter" idx="20" hasCustomPrompt="1"/>
          </p:nvPr>
        </p:nvSpPr>
        <p:spPr>
          <a:xfrm>
            <a:off x="416560" y="1680883"/>
            <a:ext cx="5679440" cy="1658666"/>
          </a:xfrm>
        </p:spPr>
        <p:txBody>
          <a:bodyPr/>
          <a:lstStyle>
            <a:lvl1pPr marL="0" indent="0">
              <a:buNone/>
              <a:defRPr>
                <a:solidFill>
                  <a:schemeClr val="bg1"/>
                </a:solidFill>
                <a:latin typeface="Arial" panose="020B0604020202020204" pitchFamily="34" charset="0"/>
                <a:ea typeface="Noto Sans" panose="020B0502040504020204" pitchFamily="34" charset="0"/>
                <a:cs typeface="Arial" panose="020B0604020202020204" pitchFamily="34" charset="0"/>
              </a:defRPr>
            </a:lvl1pPr>
          </a:lstStyle>
          <a:p>
            <a:pPr lvl="0"/>
            <a:r>
              <a:rPr lang="en-GB"/>
              <a:t>Click to add captions</a:t>
            </a:r>
          </a:p>
        </p:txBody>
      </p:sp>
      <p:pic>
        <p:nvPicPr>
          <p:cNvPr id="3" name="Picture 2" descr="A blue rectangular sign with white text&#10;&#10;AI-generated content may be incorrect.">
            <a:extLst>
              <a:ext uri="{FF2B5EF4-FFF2-40B4-BE49-F238E27FC236}">
                <a16:creationId xmlns:a16="http://schemas.microsoft.com/office/drawing/2014/main" id="{1FF62CBD-D6E9-1D28-4469-4A083650DE5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2984500" cy="1612900"/>
          </a:xfrm>
          <a:prstGeom prst="rect">
            <a:avLst/>
          </a:prstGeom>
        </p:spPr>
      </p:pic>
    </p:spTree>
    <p:extLst>
      <p:ext uri="{BB962C8B-B14F-4D97-AF65-F5344CB8AC3E}">
        <p14:creationId xmlns:p14="http://schemas.microsoft.com/office/powerpoint/2010/main" val="28073840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3_50/50 uni blue white text">
    <p:bg>
      <p:bgPr>
        <a:solidFill>
          <a:srgbClr val="4DBBC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1" y="1647173"/>
            <a:ext cx="5583406" cy="421114"/>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0"/>
            <a:ext cx="5999965"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155371"/>
            <a:ext cx="5583407" cy="4200979"/>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3959262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1_50/50 dark blue white text">
    <p:bg>
      <p:bgPr>
        <a:solidFill>
          <a:srgbClr val="00539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1" y="1647173"/>
            <a:ext cx="5583406" cy="421114"/>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0"/>
            <a:ext cx="5999965"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155371"/>
            <a:ext cx="5583407" cy="4200979"/>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2619803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2_50/50 uni blue white text">
    <p:bg>
      <p:bgPr>
        <a:solidFill>
          <a:srgbClr val="E98BA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1" y="1647173"/>
            <a:ext cx="5583406" cy="421114"/>
          </a:xfrm>
          <a:prstGeom prst="rect">
            <a:avLst/>
          </a:prstGeom>
        </p:spPr>
        <p:txBody>
          <a:bodyPr anchor="t" anchorCtr="0"/>
          <a:lstStyle>
            <a:lvl1pPr>
              <a:defRPr sz="3200" b="1" i="0">
                <a:solidFill>
                  <a:schemeClr val="tx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0"/>
            <a:ext cx="5999965"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155371"/>
            <a:ext cx="5583407" cy="4200979"/>
          </a:xfrm>
          <a:prstGeom prst="rect">
            <a:avLst/>
          </a:prstGeom>
        </p:spPr>
        <p:txBody>
          <a:bodyPr>
            <a:noAutofit/>
          </a:bodyPr>
          <a:lstStyle>
            <a:lvl1pPr marL="0" indent="0">
              <a:buNone/>
              <a:defRPr sz="2400" b="0" i="0">
                <a:solidFill>
                  <a:schemeClr val="tx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749174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4_50/50 uni blue white text">
    <p:bg>
      <p:bgPr>
        <a:solidFill>
          <a:srgbClr val="A60367"/>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416561" y="1647173"/>
            <a:ext cx="5583406" cy="421114"/>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6192035" y="0"/>
            <a:ext cx="5999965"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2155371"/>
            <a:ext cx="5583407" cy="4200979"/>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2793950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3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2931160" y="459445"/>
            <a:ext cx="4841242" cy="877622"/>
          </a:xfrm>
          <a:prstGeom prst="rect">
            <a:avLst/>
          </a:prstGeom>
        </p:spPr>
        <p:txBody>
          <a:bodyPr anchor="t" anchorCtr="0"/>
          <a:lstStyle>
            <a:lvl1pPr>
              <a:defRPr sz="3200" b="1" i="0">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8077200" y="0"/>
            <a:ext cx="4114800"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1" y="1744395"/>
            <a:ext cx="7355840" cy="4611956"/>
          </a:xfrm>
          <a:prstGeom prst="rect">
            <a:avLst/>
          </a:prstGeom>
        </p:spPr>
        <p:txBody>
          <a:bodyPr>
            <a:noAutofit/>
          </a:bodyPr>
          <a:lstStyle>
            <a:lvl1pPr marL="0" indent="0">
              <a:buNone/>
              <a:defRPr sz="2400" b="0" i="0">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3818868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1/3 uni blue and image, white tex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4BD8-EB88-3A42-8B54-5F33FFD17849}"/>
              </a:ext>
            </a:extLst>
          </p:cNvPr>
          <p:cNvSpPr>
            <a:spLocks noGrp="1"/>
          </p:cNvSpPr>
          <p:nvPr>
            <p:ph type="title" hasCustomPrompt="1"/>
          </p:nvPr>
        </p:nvSpPr>
        <p:spPr>
          <a:xfrm>
            <a:off x="2931160" y="501649"/>
            <a:ext cx="4964954" cy="736307"/>
          </a:xfrm>
          <a:prstGeom prst="rect">
            <a:avLst/>
          </a:prstGeom>
        </p:spPr>
        <p:txBody>
          <a:bodyPr anchor="t" anchorCtr="0"/>
          <a:lstStyle>
            <a:lvl1pPr>
              <a:defRPr sz="3200" b="1" i="0">
                <a:solidFill>
                  <a:schemeClr val="bg1"/>
                </a:solidFill>
                <a:latin typeface="Arial" panose="020B0604020202020204" pitchFamily="34" charset="0"/>
                <a:ea typeface="Noto Sans Black" panose="020B0502040504020204" pitchFamily="34" charset="0"/>
                <a:cs typeface="Arial" panose="020B0604020202020204" pitchFamily="34" charset="0"/>
              </a:defRPr>
            </a:lvl1pPr>
          </a:lstStyle>
          <a:p>
            <a:r>
              <a:rPr lang="en-GB"/>
              <a:t>Click to edit title</a:t>
            </a:r>
            <a:endParaRPr lang="en-US"/>
          </a:p>
        </p:txBody>
      </p:sp>
      <p:sp>
        <p:nvSpPr>
          <p:cNvPr id="3" name="Picture Placeholder 2">
            <a:extLst>
              <a:ext uri="{FF2B5EF4-FFF2-40B4-BE49-F238E27FC236}">
                <a16:creationId xmlns:a16="http://schemas.microsoft.com/office/drawing/2014/main" id="{0855A043-7FE9-49DD-6627-654086912E22}"/>
              </a:ext>
            </a:extLst>
          </p:cNvPr>
          <p:cNvSpPr>
            <a:spLocks noGrp="1"/>
          </p:cNvSpPr>
          <p:nvPr>
            <p:ph type="pic" idx="1"/>
          </p:nvPr>
        </p:nvSpPr>
        <p:spPr>
          <a:xfrm>
            <a:off x="8077200" y="0"/>
            <a:ext cx="4114800" cy="6857999"/>
          </a:xfrm>
          <a:prstGeom prst="rect">
            <a:avLst/>
          </a:prstGeo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E9DA9C2-E758-B32D-862F-3C5781E8501B}"/>
              </a:ext>
            </a:extLst>
          </p:cNvPr>
          <p:cNvSpPr>
            <a:spLocks noGrp="1"/>
          </p:cNvSpPr>
          <p:nvPr>
            <p:ph type="body" sz="half" idx="2"/>
          </p:nvPr>
        </p:nvSpPr>
        <p:spPr>
          <a:xfrm>
            <a:off x="416560" y="1766807"/>
            <a:ext cx="7479553" cy="4589543"/>
          </a:xfrm>
          <a:prstGeom prst="rect">
            <a:avLst/>
          </a:prstGeom>
        </p:spPr>
        <p:txBody>
          <a:bodyPr>
            <a:noAutofit/>
          </a:bodyPr>
          <a:lstStyle>
            <a:lvl1pPr marL="0" indent="0">
              <a:buNone/>
              <a:defRPr sz="2400" b="0" i="0">
                <a:solidFill>
                  <a:schemeClr val="bg1"/>
                </a:solidFill>
                <a:latin typeface="Arial" panose="020B0604020202020204" pitchFamily="34" charset="0"/>
                <a:ea typeface="Noto Sans" panose="020B0502040504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CF5241-613C-E4CA-1D10-3BAAD5CB5A1F}"/>
              </a:ext>
            </a:extLst>
          </p:cNvPr>
          <p:cNvSpPr>
            <a:spLocks noGrp="1"/>
          </p:cNvSpPr>
          <p:nvPr>
            <p:ph type="dt" sz="half" idx="10"/>
          </p:nvPr>
        </p:nvSpPr>
        <p:spPr/>
        <p:txBody>
          <a:bodyPr/>
          <a:lstStyle/>
          <a:p>
            <a:fld id="{758DFB0F-4570-4E46-88F7-D5DC70EA90D0}" type="datetimeFigureOut">
              <a:rPr lang="en-US" smtClean="0"/>
              <a:t>7/15/2026</a:t>
            </a:fld>
            <a:endParaRPr lang="en-US"/>
          </a:p>
        </p:txBody>
      </p:sp>
      <p:sp>
        <p:nvSpPr>
          <p:cNvPr id="6" name="Footer Placeholder 5">
            <a:extLst>
              <a:ext uri="{FF2B5EF4-FFF2-40B4-BE49-F238E27FC236}">
                <a16:creationId xmlns:a16="http://schemas.microsoft.com/office/drawing/2014/main" id="{0036C186-ADAD-3B7B-D861-8C341799F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8D53B5-11D3-EA23-8B10-6E7A43B82695}"/>
              </a:ext>
            </a:extLst>
          </p:cNvPr>
          <p:cNvSpPr>
            <a:spLocks noGrp="1"/>
          </p:cNvSpPr>
          <p:nvPr>
            <p:ph type="sldNum" sz="quarter" idx="12"/>
          </p:nvPr>
        </p:nvSpPr>
        <p:spPr/>
        <p:txBody>
          <a:bodyPr/>
          <a:lstStyle/>
          <a:p>
            <a:fld id="{7AFCECB0-5B99-6C46-A59C-D11C8A5B2011}" type="slidenum">
              <a:rPr lang="en-US" smtClean="0"/>
              <a:t>‹#›</a:t>
            </a:fld>
            <a:endParaRPr lang="en-US"/>
          </a:p>
        </p:txBody>
      </p:sp>
    </p:spTree>
    <p:extLst>
      <p:ext uri="{BB962C8B-B14F-4D97-AF65-F5344CB8AC3E}">
        <p14:creationId xmlns:p14="http://schemas.microsoft.com/office/powerpoint/2010/main" val="414966844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4BDB88-416D-2EA9-D090-7EC02B7DD8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58DFB0F-4570-4E46-88F7-D5DC70EA90D0}" type="datetimeFigureOut">
              <a:rPr lang="en-US" smtClean="0"/>
              <a:t>7/15/2026</a:t>
            </a:fld>
            <a:endParaRPr lang="en-US"/>
          </a:p>
        </p:txBody>
      </p:sp>
      <p:sp>
        <p:nvSpPr>
          <p:cNvPr id="5" name="Footer Placeholder 4">
            <a:extLst>
              <a:ext uri="{FF2B5EF4-FFF2-40B4-BE49-F238E27FC236}">
                <a16:creationId xmlns:a16="http://schemas.microsoft.com/office/drawing/2014/main" id="{8E78006A-4400-3137-F66D-BC98965EFE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C8125AD-3024-1F85-F919-E0F79325FC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FCECB0-5B99-6C46-A59C-D11C8A5B2011}" type="slidenum">
              <a:rPr lang="en-US" smtClean="0"/>
              <a:t>‹#›</a:t>
            </a:fld>
            <a:endParaRPr lang="en-US"/>
          </a:p>
        </p:txBody>
      </p:sp>
      <p:sp>
        <p:nvSpPr>
          <p:cNvPr id="103" name="Text Placeholder 102">
            <a:extLst>
              <a:ext uri="{FF2B5EF4-FFF2-40B4-BE49-F238E27FC236}">
                <a16:creationId xmlns:a16="http://schemas.microsoft.com/office/drawing/2014/main" id="{C0719288-B710-76E1-C708-E70CAF4847DA}"/>
              </a:ext>
            </a:extLst>
          </p:cNvPr>
          <p:cNvSpPr>
            <a:spLocks noGrp="1"/>
          </p:cNvSpPr>
          <p:nvPr>
            <p:ph type="body" idx="1"/>
          </p:nvPr>
        </p:nvSpPr>
        <p:spPr>
          <a:xfrm>
            <a:off x="515938" y="1825625"/>
            <a:ext cx="10837862"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7" name="Graphic 6">
            <a:extLst>
              <a:ext uri="{FF2B5EF4-FFF2-40B4-BE49-F238E27FC236}">
                <a16:creationId xmlns:a16="http://schemas.microsoft.com/office/drawing/2014/main" id="{5836656F-18A5-F5B5-73B1-E32ED102B964}"/>
              </a:ext>
            </a:extLst>
          </p:cNvPr>
          <p:cNvPicPr>
            <a:picLocks noChangeAspect="1"/>
          </p:cNvPicPr>
          <p:nvPr userDrawn="1"/>
        </p:nvPicPr>
        <p:blipFill>
          <a:blip>
            <a:extLst>
              <a:ext uri="{96DAC541-7B7A-43D3-8B79-37D633B846F1}">
                <asvg:svgBlip xmlns:asvg="http://schemas.microsoft.com/office/drawing/2016/SVG/main" r:embed="rId41"/>
              </a:ext>
            </a:extLst>
          </a:blip>
          <a:stretch>
            <a:fillRect/>
          </a:stretch>
        </p:blipFill>
        <p:spPr>
          <a:xfrm>
            <a:off x="0" y="0"/>
            <a:ext cx="2970463" cy="1603375"/>
          </a:xfrm>
          <a:prstGeom prst="rect">
            <a:avLst/>
          </a:prstGeom>
        </p:spPr>
      </p:pic>
    </p:spTree>
    <p:extLst>
      <p:ext uri="{BB962C8B-B14F-4D97-AF65-F5344CB8AC3E}">
        <p14:creationId xmlns:p14="http://schemas.microsoft.com/office/powerpoint/2010/main" val="1695738227"/>
      </p:ext>
    </p:extLst>
  </p:cSld>
  <p:clrMap bg1="lt1" tx1="dk1" bg2="lt2" tx2="dk2" accent1="accent1" accent2="accent2" accent3="accent3" accent4="accent4" accent5="accent5" accent6="accent6" hlink="hlink" folHlink="folHlink"/>
  <p:sldLayoutIdLst>
    <p:sldLayoutId id="2147483688" r:id="rId1"/>
    <p:sldLayoutId id="2147483661" r:id="rId2"/>
    <p:sldLayoutId id="2147483690" r:id="rId3"/>
    <p:sldLayoutId id="2147483702" r:id="rId4"/>
    <p:sldLayoutId id="2147483700" r:id="rId5"/>
    <p:sldLayoutId id="2147483701" r:id="rId6"/>
    <p:sldLayoutId id="2147483703" r:id="rId7"/>
    <p:sldLayoutId id="2147483692" r:id="rId8"/>
    <p:sldLayoutId id="2147483696" r:id="rId9"/>
    <p:sldLayoutId id="2147483704" r:id="rId10"/>
    <p:sldLayoutId id="2147483705" r:id="rId11"/>
    <p:sldLayoutId id="2147483706" r:id="rId12"/>
    <p:sldLayoutId id="2147483707" r:id="rId13"/>
    <p:sldLayoutId id="2147483726" r:id="rId14"/>
    <p:sldLayoutId id="2147483721" r:id="rId15"/>
    <p:sldLayoutId id="2147483722" r:id="rId16"/>
    <p:sldLayoutId id="2147483723" r:id="rId17"/>
    <p:sldLayoutId id="2147483724" r:id="rId18"/>
    <p:sldLayoutId id="2147483725" r:id="rId19"/>
    <p:sldLayoutId id="2147483694" r:id="rId20"/>
    <p:sldLayoutId id="2147483720" r:id="rId21"/>
    <p:sldLayoutId id="2147483708" r:id="rId22"/>
    <p:sldLayoutId id="2147483709" r:id="rId23"/>
    <p:sldLayoutId id="2147483710" r:id="rId24"/>
    <p:sldLayoutId id="2147483711" r:id="rId25"/>
    <p:sldLayoutId id="2147483676" r:id="rId26"/>
    <p:sldLayoutId id="2147483672" r:id="rId27"/>
    <p:sldLayoutId id="2147483686" r:id="rId28"/>
    <p:sldLayoutId id="2147483699" r:id="rId29"/>
    <p:sldLayoutId id="2147483712" r:id="rId30"/>
    <p:sldLayoutId id="2147483713" r:id="rId31"/>
    <p:sldLayoutId id="2147483714" r:id="rId32"/>
    <p:sldLayoutId id="2147483715" r:id="rId33"/>
    <p:sldLayoutId id="2147483685" r:id="rId34"/>
    <p:sldLayoutId id="2147483698" r:id="rId35"/>
    <p:sldLayoutId id="2147483716" r:id="rId36"/>
    <p:sldLayoutId id="2147483717" r:id="rId37"/>
    <p:sldLayoutId id="2147483718" r:id="rId38"/>
    <p:sldLayoutId id="2147483719"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userDrawn="1">
          <p15:clr>
            <a:srgbClr val="F26B43"/>
          </p15:clr>
        </p15:guide>
        <p15:guide id="2" pos="32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1.svg"/></Relationships>
</file>

<file path=ppt/slides/_rels/slide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sv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svg"/></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9743/JEO.2025.22.1.16" TargetMode="External"/><Relationship Id="rId2" Type="http://schemas.openxmlformats.org/officeDocument/2006/relationships/hyperlink" Target="https://doi.org/10.1080/01587919.2022.2155615" TargetMode="External"/><Relationship Id="rId1" Type="http://schemas.openxmlformats.org/officeDocument/2006/relationships/slideLayout" Target="../slideLayouts/slideLayout27.xml"/><Relationship Id="rId6" Type="http://schemas.openxmlformats.org/officeDocument/2006/relationships/image" Target="../media/image1.svg"/><Relationship Id="rId5" Type="http://schemas.openxmlformats.org/officeDocument/2006/relationships/hyperlink" Target="https://doi.org/10.1111/medu.12101" TargetMode="External"/><Relationship Id="rId4" Type="http://schemas.openxmlformats.org/officeDocument/2006/relationships/hyperlink" Target="https://doi.org/10.1007/BF02504946"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mailto:Jenny.crow@glasgow.ac.uk" TargetMode="External"/><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svg"/></Relationships>
</file>

<file path=ppt/slides/_rels/slide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AB46B-0243-369E-1AC6-49C9EFA94EA2}"/>
            </a:ext>
          </a:extLst>
        </p:cNvPr>
        <p:cNvGrpSpPr/>
        <p:nvPr/>
      </p:nvGrpSpPr>
      <p:grpSpPr>
        <a:xfrm>
          <a:off x="0" y="0"/>
          <a:ext cx="0" cy="0"/>
          <a:chOff x="0" y="0"/>
          <a:chExt cx="0" cy="0"/>
        </a:xfrm>
      </p:grpSpPr>
      <p:pic>
        <p:nvPicPr>
          <p:cNvPr id="5" name="Picture 4" descr="The Gilbert Scott Building">
            <a:extLst>
              <a:ext uri="{FF2B5EF4-FFF2-40B4-BE49-F238E27FC236}">
                <a16:creationId xmlns:a16="http://schemas.microsoft.com/office/drawing/2014/main" id="{8D5CD965-49CE-87E7-21F6-9C191FA971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92DDB6A4-43ED-3FA9-84E4-207F2CBAC70C}"/>
              </a:ext>
            </a:extLst>
          </p:cNvPr>
          <p:cNvSpPr>
            <a:spLocks noGrp="1"/>
          </p:cNvSpPr>
          <p:nvPr>
            <p:ph type="ctrTitle"/>
          </p:nvPr>
        </p:nvSpPr>
        <p:spPr>
          <a:xfrm>
            <a:off x="382016" y="1392366"/>
            <a:ext cx="8067040" cy="1145197"/>
          </a:xfrm>
          <a:solidFill>
            <a:schemeClr val="tx1">
              <a:lumMod val="10000"/>
              <a:lumOff val="90000"/>
              <a:alpha val="95000"/>
            </a:schemeClr>
          </a:solidFill>
        </p:spPr>
        <p:txBody>
          <a:bodyPr/>
          <a:lstStyle/>
          <a:p>
            <a:r>
              <a:rPr lang="en-US" sz="2800" dirty="0"/>
              <a:t>Student perspectives on belonging: </a:t>
            </a:r>
            <a:br>
              <a:rPr lang="en-US" sz="2800" dirty="0"/>
            </a:br>
            <a:r>
              <a:rPr lang="en-US" sz="2800" dirty="0"/>
              <a:t>human connections enabled by technology</a:t>
            </a:r>
            <a:endParaRPr lang="en-US" dirty="0"/>
          </a:p>
        </p:txBody>
      </p:sp>
      <p:pic>
        <p:nvPicPr>
          <p:cNvPr id="2" name="Graphic 1">
            <a:extLst>
              <a:ext uri="{FF2B5EF4-FFF2-40B4-BE49-F238E27FC236}">
                <a16:creationId xmlns:a16="http://schemas.microsoft.com/office/drawing/2014/main" id="{943D176D-3CC1-6F03-FFAE-67680DCD3C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0" y="0"/>
            <a:ext cx="2970463" cy="1603375"/>
          </a:xfrm>
          <a:prstGeom prst="rect">
            <a:avLst/>
          </a:prstGeom>
        </p:spPr>
      </p:pic>
      <p:pic>
        <p:nvPicPr>
          <p:cNvPr id="3" name="Picture 2" descr="A blue and gold logo&#10;&#10;AI-generated content may be incorrect.">
            <a:extLst>
              <a:ext uri="{FF2B5EF4-FFF2-40B4-BE49-F238E27FC236}">
                <a16:creationId xmlns:a16="http://schemas.microsoft.com/office/drawing/2014/main" id="{3B56089B-A513-D923-9A78-14C6B8765FA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567995" y="-229390"/>
            <a:ext cx="2624005" cy="1854663"/>
          </a:xfrm>
          <a:prstGeom prst="rect">
            <a:avLst/>
          </a:prstGeom>
        </p:spPr>
      </p:pic>
      <p:pic>
        <p:nvPicPr>
          <p:cNvPr id="8" name="Picture 7">
            <a:extLst>
              <a:ext uri="{FF2B5EF4-FFF2-40B4-BE49-F238E27FC236}">
                <a16:creationId xmlns:a16="http://schemas.microsoft.com/office/drawing/2014/main" id="{5883D79A-B4D5-FFF6-5084-BA978B61077D}"/>
              </a:ext>
            </a:extLst>
          </p:cNvPr>
          <p:cNvPicPr>
            <a:picLocks noChangeAspect="1"/>
          </p:cNvPicPr>
          <p:nvPr/>
        </p:nvPicPr>
        <p:blipFill>
          <a:blip r:embed="rId6"/>
          <a:stretch>
            <a:fillRect/>
          </a:stretch>
        </p:blipFill>
        <p:spPr>
          <a:xfrm>
            <a:off x="294663" y="5885487"/>
            <a:ext cx="4978400" cy="723900"/>
          </a:xfrm>
          <a:prstGeom prst="rect">
            <a:avLst/>
          </a:prstGeom>
        </p:spPr>
      </p:pic>
      <p:sp>
        <p:nvSpPr>
          <p:cNvPr id="6" name="TextBox 5">
            <a:extLst>
              <a:ext uri="{FF2B5EF4-FFF2-40B4-BE49-F238E27FC236}">
                <a16:creationId xmlns:a16="http://schemas.microsoft.com/office/drawing/2014/main" id="{CA12A074-738E-DF08-E485-C9B202A727D3}"/>
              </a:ext>
            </a:extLst>
          </p:cNvPr>
          <p:cNvSpPr txBox="1"/>
          <p:nvPr/>
        </p:nvSpPr>
        <p:spPr>
          <a:xfrm>
            <a:off x="382016" y="2154858"/>
            <a:ext cx="8149336" cy="830997"/>
          </a:xfrm>
          <a:prstGeom prst="rect">
            <a:avLst/>
          </a:prstGeom>
          <a:noFill/>
        </p:spPr>
        <p:txBody>
          <a:bodyPr wrap="square" rtlCol="0">
            <a:spAutoFit/>
          </a:bodyPr>
          <a:lstStyle/>
          <a:p>
            <a:r>
              <a:rPr lang="en-US" sz="2400" dirty="0"/>
              <a:t>Jenny Crow – PhD student / Digital Education Team Manager (MVLS</a:t>
            </a:r>
            <a:r>
              <a:rPr lang="en-US" dirty="0"/>
              <a:t>) – jenny.crow@glasgow.ac.uk</a:t>
            </a:r>
            <a:endParaRPr lang="en-GB" dirty="0"/>
          </a:p>
        </p:txBody>
      </p:sp>
    </p:spTree>
    <p:extLst>
      <p:ext uri="{BB962C8B-B14F-4D97-AF65-F5344CB8AC3E}">
        <p14:creationId xmlns:p14="http://schemas.microsoft.com/office/powerpoint/2010/main" val="34672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4F007-DD04-1FB3-3FE0-7A5084A5875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A2B47A-68F7-4834-E9DB-64E9B8DE0B5E}"/>
              </a:ext>
            </a:extLst>
          </p:cNvPr>
          <p:cNvSpPr>
            <a:spLocks noGrp="1"/>
          </p:cNvSpPr>
          <p:nvPr>
            <p:ph type="title"/>
          </p:nvPr>
        </p:nvSpPr>
        <p:spPr>
          <a:xfrm>
            <a:off x="603504" y="2467610"/>
            <a:ext cx="10835640" cy="1674622"/>
          </a:xfrm>
        </p:spPr>
        <p:txBody>
          <a:bodyPr/>
          <a:lstStyle/>
          <a:p>
            <a:r>
              <a:rPr lang="en-US" dirty="0"/>
              <a:t>Question: What ways are you present in your courses? </a:t>
            </a:r>
          </a:p>
        </p:txBody>
      </p:sp>
      <p:pic>
        <p:nvPicPr>
          <p:cNvPr id="2" name="Graphic 1">
            <a:extLst>
              <a:ext uri="{FF2B5EF4-FFF2-40B4-BE49-F238E27FC236}">
                <a16:creationId xmlns:a16="http://schemas.microsoft.com/office/drawing/2014/main" id="{8FADCC41-658C-B5F4-CFAC-0E696BB635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0" y="0"/>
            <a:ext cx="2970463" cy="1603375"/>
          </a:xfrm>
          <a:prstGeom prst="rect">
            <a:avLst/>
          </a:prstGeom>
        </p:spPr>
      </p:pic>
    </p:spTree>
    <p:extLst>
      <p:ext uri="{BB962C8B-B14F-4D97-AF65-F5344CB8AC3E}">
        <p14:creationId xmlns:p14="http://schemas.microsoft.com/office/powerpoint/2010/main" val="2842661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6F4A5-CD5F-EC9C-5791-6135F4DA4CA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C778B4C-2542-C762-3389-E370B3B3F7EA}"/>
              </a:ext>
            </a:extLst>
          </p:cNvPr>
          <p:cNvSpPr>
            <a:spLocks noGrp="1"/>
          </p:cNvSpPr>
          <p:nvPr>
            <p:ph type="title"/>
          </p:nvPr>
        </p:nvSpPr>
        <p:spPr/>
        <p:txBody>
          <a:bodyPr/>
          <a:lstStyle/>
          <a:p>
            <a:r>
              <a:rPr lang="en-US" dirty="0"/>
              <a:t>Methods of encouraging peer support / Peer support</a:t>
            </a:r>
          </a:p>
        </p:txBody>
      </p:sp>
      <p:sp>
        <p:nvSpPr>
          <p:cNvPr id="5" name="Text Placeholder 4">
            <a:extLst>
              <a:ext uri="{FF2B5EF4-FFF2-40B4-BE49-F238E27FC236}">
                <a16:creationId xmlns:a16="http://schemas.microsoft.com/office/drawing/2014/main" id="{C7438E3F-9E28-A3CB-2659-077ADE76828E}"/>
              </a:ext>
            </a:extLst>
          </p:cNvPr>
          <p:cNvSpPr>
            <a:spLocks noGrp="1"/>
          </p:cNvSpPr>
          <p:nvPr>
            <p:ph type="body" sz="half" idx="2"/>
          </p:nvPr>
        </p:nvSpPr>
        <p:spPr/>
        <p:txBody>
          <a:bodyPr/>
          <a:lstStyle/>
          <a:p>
            <a:endParaRPr lang="en-US"/>
          </a:p>
        </p:txBody>
      </p:sp>
      <p:pic>
        <p:nvPicPr>
          <p:cNvPr id="2" name="Graphic 1">
            <a:extLst>
              <a:ext uri="{FF2B5EF4-FFF2-40B4-BE49-F238E27FC236}">
                <a16:creationId xmlns:a16="http://schemas.microsoft.com/office/drawing/2014/main" id="{640A4C19-F5FD-64AA-10B9-662AD57CCB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tretch>
            <a:fillRect/>
          </a:stretch>
        </p:blipFill>
        <p:spPr>
          <a:xfrm>
            <a:off x="0" y="0"/>
            <a:ext cx="2970463" cy="1603375"/>
          </a:xfrm>
          <a:prstGeom prst="rect">
            <a:avLst/>
          </a:prstGeom>
        </p:spPr>
      </p:pic>
      <p:graphicFrame>
        <p:nvGraphicFramePr>
          <p:cNvPr id="3" name="Table 2">
            <a:extLst>
              <a:ext uri="{FF2B5EF4-FFF2-40B4-BE49-F238E27FC236}">
                <a16:creationId xmlns:a16="http://schemas.microsoft.com/office/drawing/2014/main" id="{24913C84-FDE2-D760-7031-6A4F057015A0}"/>
              </a:ext>
            </a:extLst>
          </p:cNvPr>
          <p:cNvGraphicFramePr>
            <a:graphicFrameLocks noGrp="1"/>
          </p:cNvGraphicFramePr>
          <p:nvPr>
            <p:extLst>
              <p:ext uri="{D42A27DB-BD31-4B8C-83A1-F6EECF244321}">
                <p14:modId xmlns:p14="http://schemas.microsoft.com/office/powerpoint/2010/main" val="139930622"/>
              </p:ext>
            </p:extLst>
          </p:nvPr>
        </p:nvGraphicFramePr>
        <p:xfrm>
          <a:off x="252000" y="1692000"/>
          <a:ext cx="11611392" cy="4206240"/>
        </p:xfrm>
        <a:graphic>
          <a:graphicData uri="http://schemas.openxmlformats.org/drawingml/2006/table">
            <a:tbl>
              <a:tblPr bandRow="1">
                <a:tableStyleId>{5C22544A-7EE6-4342-B048-85BDC9FD1C3A}</a:tableStyleId>
              </a:tblPr>
              <a:tblGrid>
                <a:gridCol w="11611392">
                  <a:extLst>
                    <a:ext uri="{9D8B030D-6E8A-4147-A177-3AD203B41FA5}">
                      <a16:colId xmlns:a16="http://schemas.microsoft.com/office/drawing/2014/main" val="517388153"/>
                    </a:ext>
                  </a:extLst>
                </a:gridCol>
              </a:tblGrid>
              <a:tr h="4440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0" dirty="0">
                          <a:solidFill>
                            <a:srgbClr val="003560"/>
                          </a:solidFill>
                          <a:latin typeface="+mn-lt"/>
                          <a:ea typeface="Arial" charset="0"/>
                          <a:cs typeface="Arial" charset="0"/>
                        </a:rPr>
                        <a:t>“[…] I think having the </a:t>
                      </a:r>
                      <a:r>
                        <a:rPr lang="en-US" b="1" kern="0" dirty="0">
                          <a:solidFill>
                            <a:srgbClr val="003560"/>
                          </a:solidFill>
                          <a:latin typeface="+mn-lt"/>
                          <a:ea typeface="Arial" charset="0"/>
                          <a:cs typeface="Arial" charset="0"/>
                        </a:rPr>
                        <a:t>initial video introductions </a:t>
                      </a:r>
                      <a:r>
                        <a:rPr lang="en-US" kern="0" dirty="0">
                          <a:solidFill>
                            <a:srgbClr val="003560"/>
                          </a:solidFill>
                          <a:latin typeface="+mn-lt"/>
                          <a:ea typeface="Arial" charset="0"/>
                          <a:cs typeface="Arial" charset="0"/>
                        </a:rPr>
                        <a:t>so you know who everybody is and the regular Zoom meetings with your classmates, just to sort of </a:t>
                      </a:r>
                      <a:r>
                        <a:rPr lang="en-US" b="1" kern="0" dirty="0">
                          <a:solidFill>
                            <a:srgbClr val="003560"/>
                          </a:solidFill>
                          <a:latin typeface="+mn-lt"/>
                          <a:ea typeface="Arial" charset="0"/>
                          <a:cs typeface="Arial" charset="0"/>
                        </a:rPr>
                        <a:t>see your classmates' faces </a:t>
                      </a:r>
                      <a:r>
                        <a:rPr lang="en-US" kern="0" dirty="0">
                          <a:solidFill>
                            <a:srgbClr val="003560"/>
                          </a:solidFill>
                          <a:latin typeface="+mn-lt"/>
                          <a:ea typeface="Arial" charset="0"/>
                          <a:cs typeface="Arial" charset="0"/>
                        </a:rPr>
                        <a:t>and get a bit of a feel for who they are, what </a:t>
                      </a:r>
                      <a:r>
                        <a:rPr lang="en-US" b="1" kern="0" dirty="0">
                          <a:solidFill>
                            <a:srgbClr val="003560"/>
                          </a:solidFill>
                          <a:latin typeface="+mn-lt"/>
                          <a:ea typeface="Arial" charset="0"/>
                          <a:cs typeface="Arial" charset="0"/>
                        </a:rPr>
                        <a:t>their interests</a:t>
                      </a:r>
                      <a:r>
                        <a:rPr lang="en-US" kern="0" dirty="0">
                          <a:solidFill>
                            <a:srgbClr val="003560"/>
                          </a:solidFill>
                          <a:latin typeface="+mn-lt"/>
                          <a:ea typeface="Arial" charset="0"/>
                          <a:cs typeface="Arial" charset="0"/>
                        </a:rPr>
                        <a:t> are, I think that really helps actually because I think, particularly when you're doing something part time, to keep that momentum up, it's really good to just have </a:t>
                      </a:r>
                      <a:r>
                        <a:rPr lang="en-US" b="1" kern="0" dirty="0">
                          <a:solidFill>
                            <a:srgbClr val="003560"/>
                          </a:solidFill>
                          <a:latin typeface="+mn-lt"/>
                          <a:ea typeface="Arial" charset="0"/>
                          <a:cs typeface="Arial" charset="0"/>
                        </a:rPr>
                        <a:t>someone else who's in the same position to chat about it to </a:t>
                      </a:r>
                      <a:r>
                        <a:rPr lang="en-US" kern="0" dirty="0">
                          <a:solidFill>
                            <a:srgbClr val="003560"/>
                          </a:solidFill>
                          <a:latin typeface="+mn-lt"/>
                          <a:ea typeface="Arial" charset="0"/>
                          <a:cs typeface="Arial" charset="0"/>
                        </a:rPr>
                        <a:t>[…] feel like you're all in it together […] you're not alone with that stress” [INT05]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dirty="0">
                        <a:solidFill>
                          <a:srgbClr val="003560"/>
                        </a:solidFill>
                        <a:effectLst/>
                        <a:latin typeface="+mn-lt"/>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“The group Zoom meetings probably, obviously, help you </a:t>
                      </a:r>
                      <a:r>
                        <a:rPr lang="en-GB" sz="1800" b="1" kern="1200" dirty="0">
                          <a:solidFill>
                            <a:schemeClr val="dk1"/>
                          </a:solidFill>
                          <a:effectLst/>
                          <a:latin typeface="+mn-lt"/>
                          <a:ea typeface="+mn-ea"/>
                          <a:cs typeface="+mn-cs"/>
                        </a:rPr>
                        <a:t>feel like part of team</a:t>
                      </a:r>
                      <a:r>
                        <a:rPr lang="en-GB" sz="1800" kern="1200" dirty="0">
                          <a:solidFill>
                            <a:schemeClr val="dk1"/>
                          </a:solidFill>
                          <a:effectLst/>
                          <a:latin typeface="+mn-lt"/>
                          <a:ea typeface="+mn-ea"/>
                          <a:cs typeface="+mn-cs"/>
                        </a:rPr>
                        <a:t>. So that face-to-face time is really important. […] It's nice when we show up for presentations, or interviews, or components of the course that we don't have to show up for. But people </a:t>
                      </a:r>
                      <a:r>
                        <a:rPr lang="en-GB" sz="1800" b="1" kern="1200" dirty="0">
                          <a:solidFill>
                            <a:schemeClr val="dk1"/>
                          </a:solidFill>
                          <a:effectLst/>
                          <a:latin typeface="+mn-lt"/>
                          <a:ea typeface="+mn-ea"/>
                          <a:cs typeface="+mn-cs"/>
                        </a:rPr>
                        <a:t>show up to show support for other students</a:t>
                      </a:r>
                      <a:r>
                        <a:rPr lang="en-GB" sz="1800" kern="1200" dirty="0">
                          <a:solidFill>
                            <a:schemeClr val="dk1"/>
                          </a:solidFill>
                          <a:effectLst/>
                          <a:latin typeface="+mn-lt"/>
                          <a:ea typeface="+mn-ea"/>
                          <a:cs typeface="+mn-cs"/>
                        </a:rPr>
                        <a:t>.” [INT27]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“With the students, we actually started forming like a </a:t>
                      </a:r>
                      <a:r>
                        <a:rPr lang="en-GB" sz="1800" b="1" kern="1200" dirty="0">
                          <a:solidFill>
                            <a:schemeClr val="dk1"/>
                          </a:solidFill>
                          <a:effectLst/>
                          <a:latin typeface="+mn-lt"/>
                          <a:ea typeface="+mn-ea"/>
                          <a:cs typeface="+mn-cs"/>
                        </a:rPr>
                        <a:t>WhatsApp group </a:t>
                      </a:r>
                      <a:r>
                        <a:rPr lang="en-GB" sz="1800" kern="1200" dirty="0">
                          <a:solidFill>
                            <a:schemeClr val="dk1"/>
                          </a:solidFill>
                          <a:effectLst/>
                          <a:latin typeface="+mn-lt"/>
                          <a:ea typeface="+mn-ea"/>
                          <a:cs typeface="+mn-cs"/>
                        </a:rPr>
                        <a:t>every semester and that was always very good, because if we weren't sure about something, we could ask it and it was... […] it was nice to connect on a personal level of like, "Oh, </a:t>
                      </a:r>
                      <a:r>
                        <a:rPr lang="en-GB" sz="1800" b="1" kern="1200" dirty="0">
                          <a:solidFill>
                            <a:schemeClr val="dk1"/>
                          </a:solidFill>
                          <a:effectLst/>
                          <a:latin typeface="+mn-lt"/>
                          <a:ea typeface="+mn-ea"/>
                          <a:cs typeface="+mn-cs"/>
                        </a:rPr>
                        <a:t>I'm really busy with work</a:t>
                      </a:r>
                      <a:r>
                        <a:rPr lang="en-GB" sz="1800" kern="1200" dirty="0">
                          <a:solidFill>
                            <a:schemeClr val="dk1"/>
                          </a:solidFill>
                          <a:effectLst/>
                          <a:latin typeface="+mn-lt"/>
                          <a:ea typeface="+mn-ea"/>
                          <a:cs typeface="+mn-cs"/>
                        </a:rPr>
                        <a:t>, </a:t>
                      </a:r>
                      <a:r>
                        <a:rPr lang="en-GB" sz="1800" b="1" kern="1200" dirty="0">
                          <a:solidFill>
                            <a:schemeClr val="dk1"/>
                          </a:solidFill>
                          <a:effectLst/>
                          <a:latin typeface="+mn-lt"/>
                          <a:ea typeface="+mn-ea"/>
                          <a:cs typeface="+mn-cs"/>
                        </a:rPr>
                        <a:t>I'm finding it really difficult </a:t>
                      </a:r>
                      <a:r>
                        <a:rPr lang="en-GB" sz="1800" kern="1200" dirty="0">
                          <a:solidFill>
                            <a:schemeClr val="dk1"/>
                          </a:solidFill>
                          <a:effectLst/>
                          <a:latin typeface="+mn-lt"/>
                          <a:ea typeface="+mn-ea"/>
                          <a:cs typeface="+mn-cs"/>
                        </a:rPr>
                        <a:t>maybe to get through this semester or through this week, or someone was sick." So, you </a:t>
                      </a:r>
                      <a:r>
                        <a:rPr lang="en-GB" sz="1800" b="1" kern="1200" dirty="0">
                          <a:solidFill>
                            <a:schemeClr val="dk1"/>
                          </a:solidFill>
                          <a:effectLst/>
                          <a:latin typeface="+mn-lt"/>
                          <a:ea typeface="+mn-ea"/>
                          <a:cs typeface="+mn-cs"/>
                        </a:rPr>
                        <a:t>give them a little bit of sympathy</a:t>
                      </a:r>
                      <a:r>
                        <a:rPr lang="en-GB" sz="1800" kern="1200" dirty="0">
                          <a:solidFill>
                            <a:schemeClr val="dk1"/>
                          </a:solidFill>
                          <a:effectLst/>
                          <a:latin typeface="+mn-lt"/>
                          <a:ea typeface="+mn-ea"/>
                          <a:cs typeface="+mn-cs"/>
                        </a:rPr>
                        <a:t>. So I think that was always quite </a:t>
                      </a:r>
                      <a:r>
                        <a:rPr lang="en-GB" sz="1800" b="1" kern="1200" dirty="0">
                          <a:solidFill>
                            <a:schemeClr val="dk1"/>
                          </a:solidFill>
                          <a:effectLst/>
                          <a:latin typeface="+mn-lt"/>
                          <a:ea typeface="+mn-ea"/>
                          <a:cs typeface="+mn-cs"/>
                        </a:rPr>
                        <a:t>nice to feel connected</a:t>
                      </a:r>
                      <a:r>
                        <a:rPr lang="en-GB" sz="1800" kern="1200" dirty="0">
                          <a:solidFill>
                            <a:schemeClr val="dk1"/>
                          </a:solidFill>
                          <a:effectLst/>
                          <a:latin typeface="+mn-lt"/>
                          <a:ea typeface="+mn-ea"/>
                          <a:cs typeface="+mn-cs"/>
                        </a:rPr>
                        <a:t> in that way.” [INT21]</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548502802"/>
                  </a:ext>
                </a:extLst>
              </a:tr>
            </a:tbl>
          </a:graphicData>
        </a:graphic>
      </p:graphicFrame>
    </p:spTree>
    <p:extLst>
      <p:ext uri="{BB962C8B-B14F-4D97-AF65-F5344CB8AC3E}">
        <p14:creationId xmlns:p14="http://schemas.microsoft.com/office/powerpoint/2010/main" val="1944311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424A2-7C5E-D06B-9103-F6FA213EFAF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97A9A67-B289-B6A6-A14C-39966DC81ED1}"/>
              </a:ext>
            </a:extLst>
          </p:cNvPr>
          <p:cNvSpPr>
            <a:spLocks noGrp="1"/>
          </p:cNvSpPr>
          <p:nvPr>
            <p:ph type="title"/>
          </p:nvPr>
        </p:nvSpPr>
        <p:spPr/>
        <p:txBody>
          <a:bodyPr/>
          <a:lstStyle/>
          <a:p>
            <a:r>
              <a:rPr lang="en-US" dirty="0"/>
              <a:t>System affordances / Flexibility of content</a:t>
            </a:r>
          </a:p>
        </p:txBody>
      </p:sp>
      <p:sp>
        <p:nvSpPr>
          <p:cNvPr id="5" name="Text Placeholder 4">
            <a:extLst>
              <a:ext uri="{FF2B5EF4-FFF2-40B4-BE49-F238E27FC236}">
                <a16:creationId xmlns:a16="http://schemas.microsoft.com/office/drawing/2014/main" id="{E04C675E-F602-93B5-A4CD-1363F26BFAE1}"/>
              </a:ext>
            </a:extLst>
          </p:cNvPr>
          <p:cNvSpPr>
            <a:spLocks noGrp="1"/>
          </p:cNvSpPr>
          <p:nvPr>
            <p:ph type="body" sz="half" idx="2"/>
          </p:nvPr>
        </p:nvSpPr>
        <p:spPr/>
        <p:txBody>
          <a:bodyPr/>
          <a:lstStyle/>
          <a:p>
            <a:endParaRPr lang="en-US"/>
          </a:p>
        </p:txBody>
      </p:sp>
      <p:pic>
        <p:nvPicPr>
          <p:cNvPr id="2" name="Graphic 1">
            <a:extLst>
              <a:ext uri="{FF2B5EF4-FFF2-40B4-BE49-F238E27FC236}">
                <a16:creationId xmlns:a16="http://schemas.microsoft.com/office/drawing/2014/main" id="{F55F3378-6F54-BC09-4A70-F98EEEF11CE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tretch>
            <a:fillRect/>
          </a:stretch>
        </p:blipFill>
        <p:spPr>
          <a:xfrm>
            <a:off x="0" y="0"/>
            <a:ext cx="2970463" cy="1603375"/>
          </a:xfrm>
          <a:prstGeom prst="rect">
            <a:avLst/>
          </a:prstGeom>
        </p:spPr>
      </p:pic>
      <p:graphicFrame>
        <p:nvGraphicFramePr>
          <p:cNvPr id="3" name="Table 2">
            <a:extLst>
              <a:ext uri="{FF2B5EF4-FFF2-40B4-BE49-F238E27FC236}">
                <a16:creationId xmlns:a16="http://schemas.microsoft.com/office/drawing/2014/main" id="{D7839718-0C7D-4C52-80F5-C678A0CFBB34}"/>
              </a:ext>
            </a:extLst>
          </p:cNvPr>
          <p:cNvGraphicFramePr>
            <a:graphicFrameLocks noGrp="1"/>
          </p:cNvGraphicFramePr>
          <p:nvPr>
            <p:extLst>
              <p:ext uri="{D42A27DB-BD31-4B8C-83A1-F6EECF244321}">
                <p14:modId xmlns:p14="http://schemas.microsoft.com/office/powerpoint/2010/main" val="1114330481"/>
              </p:ext>
            </p:extLst>
          </p:nvPr>
        </p:nvGraphicFramePr>
        <p:xfrm>
          <a:off x="252000" y="1692000"/>
          <a:ext cx="11611392" cy="4480560"/>
        </p:xfrm>
        <a:graphic>
          <a:graphicData uri="http://schemas.openxmlformats.org/drawingml/2006/table">
            <a:tbl>
              <a:tblPr bandRow="1">
                <a:tableStyleId>{5C22544A-7EE6-4342-B048-85BDC9FD1C3A}</a:tableStyleId>
              </a:tblPr>
              <a:tblGrid>
                <a:gridCol w="11611392">
                  <a:extLst>
                    <a:ext uri="{9D8B030D-6E8A-4147-A177-3AD203B41FA5}">
                      <a16:colId xmlns:a16="http://schemas.microsoft.com/office/drawing/2014/main" val="517388153"/>
                    </a:ext>
                  </a:extLst>
                </a:gridCol>
              </a:tblGrid>
              <a:tr h="4440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“I </a:t>
                      </a:r>
                      <a:r>
                        <a:rPr lang="en-US" sz="1800" b="1" kern="1200" dirty="0">
                          <a:solidFill>
                            <a:schemeClr val="dk1"/>
                          </a:solidFill>
                          <a:effectLst/>
                          <a:latin typeface="+mn-lt"/>
                          <a:ea typeface="+mn-ea"/>
                          <a:cs typeface="+mn-cs"/>
                        </a:rPr>
                        <a:t>don't think </a:t>
                      </a:r>
                      <a:r>
                        <a:rPr lang="en-US" sz="1800" kern="1200" dirty="0">
                          <a:solidFill>
                            <a:schemeClr val="dk1"/>
                          </a:solidFill>
                          <a:effectLst/>
                          <a:latin typeface="+mn-lt"/>
                          <a:ea typeface="+mn-ea"/>
                          <a:cs typeface="+mn-cs"/>
                        </a:rPr>
                        <a:t>it's </a:t>
                      </a:r>
                      <a:r>
                        <a:rPr lang="en-US" sz="1800" b="1" kern="1200" dirty="0">
                          <a:solidFill>
                            <a:schemeClr val="dk1"/>
                          </a:solidFill>
                          <a:effectLst/>
                          <a:latin typeface="+mn-lt"/>
                          <a:ea typeface="+mn-ea"/>
                          <a:cs typeface="+mn-cs"/>
                        </a:rPr>
                        <a:t>negatively impacted my sense of belonging</a:t>
                      </a:r>
                      <a:r>
                        <a:rPr lang="en-US" sz="1800" kern="1200" dirty="0">
                          <a:solidFill>
                            <a:schemeClr val="dk1"/>
                          </a:solidFill>
                          <a:effectLst/>
                          <a:latin typeface="+mn-lt"/>
                          <a:ea typeface="+mn-ea"/>
                          <a:cs typeface="+mn-cs"/>
                        </a:rPr>
                        <a:t>, but one thing I do think, there's </a:t>
                      </a:r>
                      <a:r>
                        <a:rPr lang="en-US" sz="1800" b="1" kern="1200" dirty="0">
                          <a:solidFill>
                            <a:schemeClr val="dk1"/>
                          </a:solidFill>
                          <a:effectLst/>
                          <a:latin typeface="+mn-lt"/>
                          <a:ea typeface="+mn-ea"/>
                          <a:cs typeface="+mn-cs"/>
                        </a:rPr>
                        <a:t>loads of different platforms</a:t>
                      </a:r>
                      <a:r>
                        <a:rPr lang="en-US" sz="1800" kern="1200" dirty="0">
                          <a:solidFill>
                            <a:schemeClr val="dk1"/>
                          </a:solidFill>
                          <a:effectLst/>
                          <a:latin typeface="+mn-lt"/>
                          <a:ea typeface="+mn-ea"/>
                          <a:cs typeface="+mn-cs"/>
                        </a:rPr>
                        <a:t>. So I don't know if we're on Teams or if we're on Moodle or we're on Zoom.” [INT04]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“So, </a:t>
                      </a:r>
                      <a:r>
                        <a:rPr lang="en-US" sz="1800" b="1" kern="1200" dirty="0">
                          <a:solidFill>
                            <a:schemeClr val="dk1"/>
                          </a:solidFill>
                          <a:effectLst/>
                          <a:latin typeface="+mn-lt"/>
                          <a:ea typeface="+mn-ea"/>
                          <a:cs typeface="+mn-cs"/>
                        </a:rPr>
                        <a:t>Moodle</a:t>
                      </a:r>
                      <a:r>
                        <a:rPr lang="en-US" sz="1800" kern="1200" dirty="0">
                          <a:solidFill>
                            <a:schemeClr val="dk1"/>
                          </a:solidFill>
                          <a:effectLst/>
                          <a:latin typeface="+mn-lt"/>
                          <a:ea typeface="+mn-ea"/>
                          <a:cs typeface="+mn-cs"/>
                        </a:rPr>
                        <a:t>, actually, I know that sounds like a really weird thing to say, I've never used Moodle before this course. But as soon as you </a:t>
                      </a:r>
                      <a:r>
                        <a:rPr lang="en-US" sz="1800" b="1" kern="1200" dirty="0">
                          <a:solidFill>
                            <a:schemeClr val="dk1"/>
                          </a:solidFill>
                          <a:effectLst/>
                          <a:latin typeface="+mn-lt"/>
                          <a:ea typeface="+mn-ea"/>
                          <a:cs typeface="+mn-cs"/>
                        </a:rPr>
                        <a:t>log on and you see University of Glasgow</a:t>
                      </a:r>
                      <a:r>
                        <a:rPr lang="en-US" sz="1800" kern="1200" dirty="0">
                          <a:solidFill>
                            <a:schemeClr val="dk1"/>
                          </a:solidFill>
                          <a:effectLst/>
                          <a:latin typeface="+mn-lt"/>
                          <a:ea typeface="+mn-ea"/>
                          <a:cs typeface="+mn-cs"/>
                        </a:rPr>
                        <a:t>, </a:t>
                      </a:r>
                      <a:r>
                        <a:rPr lang="en-US" sz="1800" b="1" kern="1200" dirty="0">
                          <a:solidFill>
                            <a:schemeClr val="dk1"/>
                          </a:solidFill>
                          <a:effectLst/>
                          <a:latin typeface="+mn-lt"/>
                          <a:ea typeface="+mn-ea"/>
                          <a:cs typeface="+mn-cs"/>
                        </a:rPr>
                        <a:t>you do feel like that you are part of it </a:t>
                      </a:r>
                      <a:r>
                        <a:rPr lang="en-US" sz="1800" kern="1200" dirty="0">
                          <a:solidFill>
                            <a:schemeClr val="dk1"/>
                          </a:solidFill>
                          <a:effectLst/>
                          <a:latin typeface="+mn-lt"/>
                          <a:ea typeface="+mn-ea"/>
                          <a:cs typeface="+mn-cs"/>
                        </a:rPr>
                        <a:t>and it's </a:t>
                      </a:r>
                      <a:r>
                        <a:rPr lang="en-US" sz="1800" b="1" kern="1200" dirty="0">
                          <a:solidFill>
                            <a:schemeClr val="dk1"/>
                          </a:solidFill>
                          <a:effectLst/>
                          <a:latin typeface="+mn-lt"/>
                          <a:ea typeface="+mn-ea"/>
                          <a:cs typeface="+mn-cs"/>
                        </a:rPr>
                        <a:t>super easy to use</a:t>
                      </a:r>
                      <a:r>
                        <a:rPr lang="en-US" sz="1800" kern="1200" dirty="0">
                          <a:solidFill>
                            <a:schemeClr val="dk1"/>
                          </a:solidFill>
                          <a:effectLst/>
                          <a:latin typeface="+mn-lt"/>
                          <a:ea typeface="+mn-ea"/>
                          <a:cs typeface="+mn-cs"/>
                        </a:rPr>
                        <a:t>.” [INT02]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 I know that the </a:t>
                      </a:r>
                      <a:r>
                        <a:rPr lang="en-US" sz="1800" b="1" kern="1200" dirty="0">
                          <a:solidFill>
                            <a:schemeClr val="dk1"/>
                          </a:solidFill>
                          <a:effectLst/>
                          <a:latin typeface="+mn-lt"/>
                          <a:ea typeface="+mn-ea"/>
                          <a:cs typeface="+mn-cs"/>
                        </a:rPr>
                        <a:t>material is sort of given in lots of different formats</a:t>
                      </a:r>
                      <a:r>
                        <a:rPr lang="en-US" sz="1800" kern="1200" dirty="0">
                          <a:solidFill>
                            <a:schemeClr val="dk1"/>
                          </a:solidFill>
                          <a:effectLst/>
                          <a:latin typeface="+mn-lt"/>
                          <a:ea typeface="+mn-ea"/>
                          <a:cs typeface="+mn-cs"/>
                        </a:rPr>
                        <a:t>. So I think even </a:t>
                      </a:r>
                      <a:r>
                        <a:rPr lang="en-US" sz="1800" b="1" kern="1200" dirty="0">
                          <a:solidFill>
                            <a:schemeClr val="dk1"/>
                          </a:solidFill>
                          <a:effectLst/>
                          <a:latin typeface="+mn-lt"/>
                          <a:ea typeface="+mn-ea"/>
                          <a:cs typeface="+mn-cs"/>
                        </a:rPr>
                        <a:t>if somebody did have an additional need</a:t>
                      </a:r>
                      <a:r>
                        <a:rPr lang="en-US" sz="1800" kern="1200" dirty="0">
                          <a:solidFill>
                            <a:schemeClr val="dk1"/>
                          </a:solidFill>
                          <a:effectLst/>
                          <a:latin typeface="+mn-lt"/>
                          <a:ea typeface="+mn-ea"/>
                          <a:cs typeface="+mn-cs"/>
                        </a:rPr>
                        <a:t>, there's no reason that we would know about it or notice, you know, because I think, as I say, the format of the material, it is given in so many different formats that it is </a:t>
                      </a:r>
                      <a:r>
                        <a:rPr lang="en-US" sz="1800" b="1" kern="1200" dirty="0">
                          <a:solidFill>
                            <a:schemeClr val="dk1"/>
                          </a:solidFill>
                          <a:effectLst/>
                          <a:latin typeface="+mn-lt"/>
                          <a:ea typeface="+mn-ea"/>
                          <a:cs typeface="+mn-cs"/>
                        </a:rPr>
                        <a:t>really accessible</a:t>
                      </a:r>
                      <a:r>
                        <a:rPr lang="en-US" sz="1800" kern="1200" dirty="0">
                          <a:solidFill>
                            <a:schemeClr val="dk1"/>
                          </a:solidFill>
                          <a:effectLst/>
                          <a:latin typeface="+mn-lt"/>
                          <a:ea typeface="+mn-ea"/>
                          <a:cs typeface="+mn-cs"/>
                        </a:rPr>
                        <a:t>. […] Well, I suppose </a:t>
                      </a:r>
                      <a:r>
                        <a:rPr lang="en-US" sz="1800" b="1" kern="1200" dirty="0">
                          <a:solidFill>
                            <a:schemeClr val="dk1"/>
                          </a:solidFill>
                          <a:effectLst/>
                          <a:latin typeface="+mn-lt"/>
                          <a:ea typeface="+mn-ea"/>
                          <a:cs typeface="+mn-cs"/>
                        </a:rPr>
                        <a:t>positively [impacts on sense of belonging</a:t>
                      </a:r>
                      <a:r>
                        <a:rPr lang="en-US" sz="1800" kern="1200" dirty="0">
                          <a:solidFill>
                            <a:schemeClr val="dk1"/>
                          </a:solidFill>
                          <a:effectLst/>
                          <a:latin typeface="+mn-lt"/>
                          <a:ea typeface="+mn-ea"/>
                          <a:cs typeface="+mn-cs"/>
                        </a:rPr>
                        <a:t>].” [INT05]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“I think it's actually pretty cool because for example, </a:t>
                      </a:r>
                      <a:r>
                        <a:rPr lang="en-US" sz="1800" b="1" kern="1200" dirty="0">
                          <a:solidFill>
                            <a:schemeClr val="dk1"/>
                          </a:solidFill>
                          <a:effectLst/>
                          <a:latin typeface="+mn-lt"/>
                          <a:ea typeface="+mn-ea"/>
                          <a:cs typeface="+mn-cs"/>
                        </a:rPr>
                        <a:t>I can go on a trip</a:t>
                      </a:r>
                      <a:r>
                        <a:rPr lang="en-US" sz="1800" kern="1200" dirty="0">
                          <a:solidFill>
                            <a:schemeClr val="dk1"/>
                          </a:solidFill>
                          <a:effectLst/>
                          <a:latin typeface="+mn-lt"/>
                          <a:ea typeface="+mn-ea"/>
                          <a:cs typeface="+mn-cs"/>
                        </a:rPr>
                        <a:t>, just take my tablet and be </a:t>
                      </a:r>
                      <a:r>
                        <a:rPr lang="en-US" sz="1800" b="1" kern="1200" dirty="0">
                          <a:solidFill>
                            <a:schemeClr val="dk1"/>
                          </a:solidFill>
                          <a:effectLst/>
                          <a:latin typeface="+mn-lt"/>
                          <a:ea typeface="+mn-ea"/>
                          <a:cs typeface="+mn-cs"/>
                        </a:rPr>
                        <a:t>doing school in the airport, anywhere</a:t>
                      </a:r>
                      <a:r>
                        <a:rPr lang="en-US" sz="1800" kern="1200" dirty="0">
                          <a:solidFill>
                            <a:schemeClr val="dk1"/>
                          </a:solidFill>
                          <a:effectLst/>
                          <a:latin typeface="+mn-lt"/>
                          <a:ea typeface="+mn-ea"/>
                          <a:cs typeface="+mn-cs"/>
                        </a:rPr>
                        <a:t>. […] I think it's kind of revolutionary honestly, because I was looking for just </a:t>
                      </a:r>
                      <a:r>
                        <a:rPr lang="en-US" sz="1800" b="1" kern="1200" dirty="0">
                          <a:solidFill>
                            <a:schemeClr val="dk1"/>
                          </a:solidFill>
                          <a:effectLst/>
                          <a:latin typeface="+mn-lt"/>
                          <a:ea typeface="+mn-ea"/>
                          <a:cs typeface="+mn-cs"/>
                        </a:rPr>
                        <a:t>online master's degrees from everywhere </a:t>
                      </a:r>
                      <a:r>
                        <a:rPr lang="en-US" sz="1800" kern="1200" dirty="0">
                          <a:solidFill>
                            <a:schemeClr val="dk1"/>
                          </a:solidFill>
                          <a:effectLst/>
                          <a:latin typeface="+mn-lt"/>
                          <a:ea typeface="+mn-ea"/>
                          <a:cs typeface="+mn-cs"/>
                        </a:rPr>
                        <a:t>[…] It helps people who work </a:t>
                      </a:r>
                      <a:r>
                        <a:rPr lang="en-US" sz="1800" b="1" kern="1200" dirty="0">
                          <a:solidFill>
                            <a:schemeClr val="dk1"/>
                          </a:solidFill>
                          <a:effectLst/>
                          <a:latin typeface="+mn-lt"/>
                          <a:ea typeface="+mn-ea"/>
                          <a:cs typeface="+mn-cs"/>
                        </a:rPr>
                        <a:t>achieve their goals </a:t>
                      </a:r>
                      <a:r>
                        <a:rPr lang="en-US" sz="1800" kern="1200" dirty="0">
                          <a:solidFill>
                            <a:schemeClr val="dk1"/>
                          </a:solidFill>
                          <a:effectLst/>
                          <a:latin typeface="+mn-lt"/>
                          <a:ea typeface="+mn-ea"/>
                          <a:cs typeface="+mn-cs"/>
                        </a:rPr>
                        <a:t>because sometimes you have to leave everything just to do a master's abroad.” [INT12]</a:t>
                      </a:r>
                    </a:p>
                  </a:txBody>
                  <a:tcPr/>
                </a:tc>
                <a:extLst>
                  <a:ext uri="{0D108BD9-81ED-4DB2-BD59-A6C34878D82A}">
                    <a16:rowId xmlns:a16="http://schemas.microsoft.com/office/drawing/2014/main" val="548502802"/>
                  </a:ext>
                </a:extLst>
              </a:tr>
            </a:tbl>
          </a:graphicData>
        </a:graphic>
      </p:graphicFrame>
    </p:spTree>
    <p:extLst>
      <p:ext uri="{BB962C8B-B14F-4D97-AF65-F5344CB8AC3E}">
        <p14:creationId xmlns:p14="http://schemas.microsoft.com/office/powerpoint/2010/main" val="495687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6105C-02E2-C35B-E0CF-BD044E2A72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F62FE4B-9ECD-3AD1-B050-BBD8F454D99D}"/>
              </a:ext>
            </a:extLst>
          </p:cNvPr>
          <p:cNvSpPr>
            <a:spLocks noGrp="1"/>
          </p:cNvSpPr>
          <p:nvPr>
            <p:ph type="title"/>
          </p:nvPr>
        </p:nvSpPr>
        <p:spPr/>
        <p:txBody>
          <a:bodyPr/>
          <a:lstStyle/>
          <a:p>
            <a:r>
              <a:rPr lang="en-US" dirty="0"/>
              <a:t>Conversation enablers and barriers</a:t>
            </a:r>
          </a:p>
        </p:txBody>
      </p:sp>
      <p:sp>
        <p:nvSpPr>
          <p:cNvPr id="5" name="Text Placeholder 4">
            <a:extLst>
              <a:ext uri="{FF2B5EF4-FFF2-40B4-BE49-F238E27FC236}">
                <a16:creationId xmlns:a16="http://schemas.microsoft.com/office/drawing/2014/main" id="{8BF1ADD9-9A8F-B859-D8D7-CED33771E05B}"/>
              </a:ext>
            </a:extLst>
          </p:cNvPr>
          <p:cNvSpPr>
            <a:spLocks noGrp="1"/>
          </p:cNvSpPr>
          <p:nvPr>
            <p:ph type="body" sz="half" idx="2"/>
          </p:nvPr>
        </p:nvSpPr>
        <p:spPr/>
        <p:txBody>
          <a:bodyPr/>
          <a:lstStyle/>
          <a:p>
            <a:endParaRPr lang="en-US"/>
          </a:p>
        </p:txBody>
      </p:sp>
      <p:pic>
        <p:nvPicPr>
          <p:cNvPr id="2" name="Graphic 1">
            <a:extLst>
              <a:ext uri="{FF2B5EF4-FFF2-40B4-BE49-F238E27FC236}">
                <a16:creationId xmlns:a16="http://schemas.microsoft.com/office/drawing/2014/main" id="{5591711A-C9FC-3710-C117-A3FFD3F6A8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0" y="0"/>
            <a:ext cx="2970463" cy="1603375"/>
          </a:xfrm>
          <a:prstGeom prst="rect">
            <a:avLst/>
          </a:prstGeom>
        </p:spPr>
      </p:pic>
      <p:graphicFrame>
        <p:nvGraphicFramePr>
          <p:cNvPr id="3" name="Table 2">
            <a:extLst>
              <a:ext uri="{FF2B5EF4-FFF2-40B4-BE49-F238E27FC236}">
                <a16:creationId xmlns:a16="http://schemas.microsoft.com/office/drawing/2014/main" id="{DBA5E36D-C2A6-CEA0-08C8-70147E016C5A}"/>
              </a:ext>
            </a:extLst>
          </p:cNvPr>
          <p:cNvGraphicFramePr>
            <a:graphicFrameLocks noGrp="1"/>
          </p:cNvGraphicFramePr>
          <p:nvPr>
            <p:extLst>
              <p:ext uri="{D42A27DB-BD31-4B8C-83A1-F6EECF244321}">
                <p14:modId xmlns:p14="http://schemas.microsoft.com/office/powerpoint/2010/main" val="2999132220"/>
              </p:ext>
            </p:extLst>
          </p:nvPr>
        </p:nvGraphicFramePr>
        <p:xfrm>
          <a:off x="252000" y="1692000"/>
          <a:ext cx="11611392" cy="4206240"/>
        </p:xfrm>
        <a:graphic>
          <a:graphicData uri="http://schemas.openxmlformats.org/drawingml/2006/table">
            <a:tbl>
              <a:tblPr bandRow="1">
                <a:tableStyleId>{5C22544A-7EE6-4342-B048-85BDC9FD1C3A}</a:tableStyleId>
              </a:tblPr>
              <a:tblGrid>
                <a:gridCol w="11611392">
                  <a:extLst>
                    <a:ext uri="{9D8B030D-6E8A-4147-A177-3AD203B41FA5}">
                      <a16:colId xmlns:a16="http://schemas.microsoft.com/office/drawing/2014/main" val="517388153"/>
                    </a:ext>
                  </a:extLst>
                </a:gridCol>
              </a:tblGrid>
              <a:tr h="4440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 </a:t>
                      </a:r>
                      <a:r>
                        <a:rPr lang="en-GB" sz="1800" b="1" kern="1200" dirty="0">
                          <a:solidFill>
                            <a:schemeClr val="dk1"/>
                          </a:solidFill>
                          <a:effectLst/>
                          <a:latin typeface="+mn-lt"/>
                          <a:ea typeface="+mn-ea"/>
                          <a:cs typeface="+mn-cs"/>
                        </a:rPr>
                        <a:t>technology that allows for synchronous communication</a:t>
                      </a:r>
                      <a:r>
                        <a:rPr lang="en-GB" sz="1800" kern="1200" dirty="0">
                          <a:solidFill>
                            <a:schemeClr val="dk1"/>
                          </a:solidFill>
                          <a:effectLst/>
                          <a:latin typeface="+mn-lt"/>
                          <a:ea typeface="+mn-ea"/>
                          <a:cs typeface="+mn-cs"/>
                        </a:rPr>
                        <a:t>. So specifically we've used Zoom, we've used Teams, we've used any of those technologies that allow us to have interactive discussions or... So that would be the </a:t>
                      </a:r>
                      <a:r>
                        <a:rPr lang="en-GB" sz="1800" b="1" kern="1200" dirty="0">
                          <a:solidFill>
                            <a:schemeClr val="dk1"/>
                          </a:solidFill>
                          <a:effectLst/>
                          <a:latin typeface="+mn-lt"/>
                          <a:ea typeface="+mn-ea"/>
                          <a:cs typeface="+mn-cs"/>
                        </a:rPr>
                        <a:t>number one [for belonging</a:t>
                      </a:r>
                      <a:r>
                        <a:rPr lang="en-GB" sz="1800" kern="1200" dirty="0">
                          <a:solidFill>
                            <a:schemeClr val="dk1"/>
                          </a:solidFill>
                          <a:effectLst/>
                          <a:latin typeface="+mn-lt"/>
                          <a:ea typeface="+mn-ea"/>
                          <a:cs typeface="+mn-cs"/>
                        </a:rPr>
                        <a:t>], which I'm pretty sure that that would be number one for most people.” [INT06]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“I think there are </a:t>
                      </a:r>
                      <a:r>
                        <a:rPr lang="en-GB" sz="1800" b="1" kern="1200" dirty="0">
                          <a:solidFill>
                            <a:schemeClr val="dk1"/>
                          </a:solidFill>
                          <a:effectLst/>
                          <a:latin typeface="+mn-lt"/>
                          <a:ea typeface="+mn-ea"/>
                          <a:cs typeface="+mn-cs"/>
                        </a:rPr>
                        <a:t>people from lots of different countries </a:t>
                      </a:r>
                      <a:r>
                        <a:rPr lang="en-GB" sz="1800" kern="1200" dirty="0">
                          <a:solidFill>
                            <a:schemeClr val="dk1"/>
                          </a:solidFill>
                          <a:effectLst/>
                          <a:latin typeface="+mn-lt"/>
                          <a:ea typeface="+mn-ea"/>
                          <a:cs typeface="+mn-cs"/>
                        </a:rPr>
                        <a:t>and lots of </a:t>
                      </a:r>
                      <a:r>
                        <a:rPr lang="en-GB" sz="1800" b="1" kern="1200" dirty="0">
                          <a:solidFill>
                            <a:schemeClr val="dk1"/>
                          </a:solidFill>
                          <a:effectLst/>
                          <a:latin typeface="+mn-lt"/>
                          <a:ea typeface="+mn-ea"/>
                          <a:cs typeface="+mn-cs"/>
                        </a:rPr>
                        <a:t>different backgrounds </a:t>
                      </a:r>
                      <a:r>
                        <a:rPr lang="en-GB" sz="1800" kern="1200" dirty="0">
                          <a:solidFill>
                            <a:schemeClr val="dk1"/>
                          </a:solidFill>
                          <a:effectLst/>
                          <a:latin typeface="+mn-lt"/>
                          <a:ea typeface="+mn-ea"/>
                          <a:cs typeface="+mn-cs"/>
                        </a:rPr>
                        <a:t>and lots of different ethnicities. I'm sure different sexualities and things that hasn't come up on the programme. And it feels like </a:t>
                      </a:r>
                      <a:r>
                        <a:rPr lang="en-GB" sz="1800" b="1" kern="1200" dirty="0">
                          <a:solidFill>
                            <a:schemeClr val="dk1"/>
                          </a:solidFill>
                          <a:effectLst/>
                          <a:latin typeface="+mn-lt"/>
                          <a:ea typeface="+mn-ea"/>
                          <a:cs typeface="+mn-cs"/>
                        </a:rPr>
                        <a:t>everybody's voice is given equal value</a:t>
                      </a:r>
                      <a:r>
                        <a:rPr lang="en-GB" sz="1800" kern="1200" dirty="0">
                          <a:solidFill>
                            <a:schemeClr val="dk1"/>
                          </a:solidFill>
                          <a:effectLst/>
                          <a:latin typeface="+mn-lt"/>
                          <a:ea typeface="+mn-ea"/>
                          <a:cs typeface="+mn-cs"/>
                        </a:rPr>
                        <a:t>, particularly by the tutors. They respond to everybody equally, I think, and encourage participation from everybody. […] I mean, </a:t>
                      </a:r>
                      <a:r>
                        <a:rPr lang="en-GB" sz="1800" b="1" kern="1200" dirty="0">
                          <a:solidFill>
                            <a:schemeClr val="dk1"/>
                          </a:solidFill>
                          <a:effectLst/>
                          <a:latin typeface="+mn-lt"/>
                          <a:ea typeface="+mn-ea"/>
                          <a:cs typeface="+mn-cs"/>
                        </a:rPr>
                        <a:t>I guess I like to belong to a place that is inclusive</a:t>
                      </a:r>
                      <a:r>
                        <a:rPr lang="en-GB" sz="1800" kern="1200" dirty="0">
                          <a:solidFill>
                            <a:schemeClr val="dk1"/>
                          </a:solidFill>
                          <a:effectLst/>
                          <a:latin typeface="+mn-lt"/>
                          <a:ea typeface="+mn-ea"/>
                          <a:cs typeface="+mn-cs"/>
                        </a:rPr>
                        <a:t>.” [INT26]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a:t>
                      </a:r>
                      <a:r>
                        <a:rPr lang="en-US" sz="1800" kern="1200" dirty="0">
                          <a:solidFill>
                            <a:schemeClr val="dk1"/>
                          </a:solidFill>
                          <a:effectLst/>
                          <a:latin typeface="+mn-lt"/>
                          <a:ea typeface="+mn-ea"/>
                          <a:cs typeface="+mn-cs"/>
                        </a:rPr>
                        <a:t>I would say </a:t>
                      </a:r>
                      <a:r>
                        <a:rPr lang="en-US" sz="1800" b="1" kern="1200" dirty="0">
                          <a:solidFill>
                            <a:schemeClr val="dk1"/>
                          </a:solidFill>
                          <a:effectLst/>
                          <a:latin typeface="+mn-lt"/>
                          <a:ea typeface="+mn-ea"/>
                          <a:cs typeface="+mn-cs"/>
                        </a:rPr>
                        <a:t>some belonging</a:t>
                      </a:r>
                      <a:r>
                        <a:rPr lang="en-US" sz="1800" kern="1200" dirty="0">
                          <a:solidFill>
                            <a:schemeClr val="dk1"/>
                          </a:solidFill>
                          <a:effectLst/>
                          <a:latin typeface="+mn-lt"/>
                          <a:ea typeface="+mn-ea"/>
                          <a:cs typeface="+mn-cs"/>
                        </a:rPr>
                        <a:t>, but </a:t>
                      </a:r>
                      <a:r>
                        <a:rPr lang="en-US" sz="1800" b="1" kern="1200" dirty="0">
                          <a:solidFill>
                            <a:schemeClr val="dk1"/>
                          </a:solidFill>
                          <a:effectLst/>
                          <a:latin typeface="+mn-lt"/>
                          <a:ea typeface="+mn-ea"/>
                          <a:cs typeface="+mn-cs"/>
                        </a:rPr>
                        <a:t>not too much</a:t>
                      </a:r>
                      <a:r>
                        <a:rPr lang="en-US" sz="1800" kern="1200" dirty="0">
                          <a:solidFill>
                            <a:schemeClr val="dk1"/>
                          </a:solidFill>
                          <a:effectLst/>
                          <a:latin typeface="+mn-lt"/>
                          <a:ea typeface="+mn-ea"/>
                          <a:cs typeface="+mn-cs"/>
                        </a:rPr>
                        <a:t>. […] A few [live sessions] I wasn't able to attend because of the time constraints. I mean, that's the main issue with me, is that the time difference is a huge problem. Many times there were </a:t>
                      </a:r>
                      <a:r>
                        <a:rPr lang="en-US" sz="1800" b="1" kern="1200" dirty="0">
                          <a:solidFill>
                            <a:schemeClr val="dk1"/>
                          </a:solidFill>
                          <a:effectLst/>
                          <a:latin typeface="+mn-lt"/>
                          <a:ea typeface="+mn-ea"/>
                          <a:cs typeface="+mn-cs"/>
                        </a:rPr>
                        <a:t>some tutorials </a:t>
                      </a:r>
                      <a:r>
                        <a:rPr lang="en-US" sz="1800" kern="1200" dirty="0">
                          <a:solidFill>
                            <a:schemeClr val="dk1"/>
                          </a:solidFill>
                          <a:effectLst/>
                          <a:latin typeface="+mn-lt"/>
                          <a:ea typeface="+mn-ea"/>
                          <a:cs typeface="+mn-cs"/>
                        </a:rPr>
                        <a:t>which for me which </a:t>
                      </a:r>
                      <a:r>
                        <a:rPr lang="en-US" sz="1800" b="1" kern="1200" dirty="0">
                          <a:solidFill>
                            <a:schemeClr val="dk1"/>
                          </a:solidFill>
                          <a:effectLst/>
                          <a:latin typeface="+mn-lt"/>
                          <a:ea typeface="+mn-ea"/>
                          <a:cs typeface="+mn-cs"/>
                        </a:rPr>
                        <a:t>I attended at 2:00 in the morning my time</a:t>
                      </a:r>
                      <a:r>
                        <a:rPr lang="en-US" sz="1800" kern="1200" dirty="0">
                          <a:solidFill>
                            <a:schemeClr val="dk1"/>
                          </a:solidFill>
                          <a:effectLst/>
                          <a:latin typeface="+mn-lt"/>
                          <a:ea typeface="+mn-ea"/>
                          <a:cs typeface="+mn-cs"/>
                        </a:rPr>
                        <a:t>, but they really become very inconvenient, especially if someone is working, and then you have to get up and </a:t>
                      </a:r>
                      <a:r>
                        <a:rPr lang="en-US" sz="1800" b="1" kern="1200" dirty="0">
                          <a:solidFill>
                            <a:schemeClr val="dk1"/>
                          </a:solidFill>
                          <a:effectLst/>
                          <a:latin typeface="+mn-lt"/>
                          <a:ea typeface="+mn-ea"/>
                          <a:cs typeface="+mn-cs"/>
                        </a:rPr>
                        <a:t>start work at 6:00</a:t>
                      </a:r>
                      <a:r>
                        <a:rPr lang="en-US" sz="1800" kern="1200" dirty="0">
                          <a:solidFill>
                            <a:schemeClr val="dk1"/>
                          </a:solidFill>
                          <a:effectLst/>
                          <a:latin typeface="+mn-lt"/>
                          <a:ea typeface="+mn-ea"/>
                          <a:cs typeface="+mn-cs"/>
                        </a:rPr>
                        <a:t>.” </a:t>
                      </a:r>
                      <a:r>
                        <a:rPr lang="en-GB" sz="1800" kern="1200" dirty="0">
                          <a:solidFill>
                            <a:schemeClr val="dk1"/>
                          </a:solidFill>
                          <a:effectLst/>
                          <a:latin typeface="+mn-lt"/>
                          <a:ea typeface="+mn-ea"/>
                          <a:cs typeface="+mn-cs"/>
                        </a:rPr>
                        <a:t>[INT25]</a:t>
                      </a:r>
                      <a:r>
                        <a:rPr lang="en-US" sz="1800" kern="1200" dirty="0">
                          <a:solidFill>
                            <a:schemeClr val="dk1"/>
                          </a:solidFill>
                          <a:effectLst/>
                          <a:latin typeface="+mn-lt"/>
                          <a:ea typeface="+mn-ea"/>
                          <a:cs typeface="+mn-cs"/>
                        </a:rPr>
                        <a:t> </a:t>
                      </a:r>
                    </a:p>
                  </a:txBody>
                  <a:tcPr/>
                </a:tc>
                <a:extLst>
                  <a:ext uri="{0D108BD9-81ED-4DB2-BD59-A6C34878D82A}">
                    <a16:rowId xmlns:a16="http://schemas.microsoft.com/office/drawing/2014/main" val="548502802"/>
                  </a:ext>
                </a:extLst>
              </a:tr>
            </a:tbl>
          </a:graphicData>
        </a:graphic>
      </p:graphicFrame>
    </p:spTree>
    <p:extLst>
      <p:ext uri="{BB962C8B-B14F-4D97-AF65-F5344CB8AC3E}">
        <p14:creationId xmlns:p14="http://schemas.microsoft.com/office/powerpoint/2010/main" val="937185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AFF2F-D0F1-1B72-0ABE-035533784C4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5AE46A-FF32-396D-4A9B-89330DF23671}"/>
              </a:ext>
            </a:extLst>
          </p:cNvPr>
          <p:cNvSpPr>
            <a:spLocks noGrp="1"/>
          </p:cNvSpPr>
          <p:nvPr>
            <p:ph type="title"/>
          </p:nvPr>
        </p:nvSpPr>
        <p:spPr/>
        <p:txBody>
          <a:bodyPr/>
          <a:lstStyle/>
          <a:p>
            <a:r>
              <a:rPr lang="en-US" dirty="0"/>
              <a:t>Outcome Space</a:t>
            </a:r>
          </a:p>
        </p:txBody>
      </p:sp>
      <p:pic>
        <p:nvPicPr>
          <p:cNvPr id="2" name="Graphic 1">
            <a:extLst>
              <a:ext uri="{FF2B5EF4-FFF2-40B4-BE49-F238E27FC236}">
                <a16:creationId xmlns:a16="http://schemas.microsoft.com/office/drawing/2014/main" id="{5453B45C-DA77-42E1-81AE-D44C213672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tretch>
            <a:fillRect/>
          </a:stretch>
        </p:blipFill>
        <p:spPr>
          <a:xfrm>
            <a:off x="0" y="0"/>
            <a:ext cx="2970463" cy="1603375"/>
          </a:xfrm>
          <a:prstGeom prst="rect">
            <a:avLst/>
          </a:prstGeom>
        </p:spPr>
      </p:pic>
      <p:pic>
        <p:nvPicPr>
          <p:cNvPr id="7" name="Picture 6">
            <a:extLst>
              <a:ext uri="{FF2B5EF4-FFF2-40B4-BE49-F238E27FC236}">
                <a16:creationId xmlns:a16="http://schemas.microsoft.com/office/drawing/2014/main" id="{BDA7146F-B8CD-9E6A-357D-BB899FC0533C}"/>
              </a:ext>
            </a:extLst>
          </p:cNvPr>
          <p:cNvPicPr>
            <a:picLocks noChangeAspect="1"/>
          </p:cNvPicPr>
          <p:nvPr/>
        </p:nvPicPr>
        <p:blipFill>
          <a:blip r:embed="rId3"/>
          <a:stretch>
            <a:fillRect/>
          </a:stretch>
        </p:blipFill>
        <p:spPr>
          <a:xfrm>
            <a:off x="2752344" y="1092835"/>
            <a:ext cx="9357360" cy="5263515"/>
          </a:xfrm>
          <a:prstGeom prst="rect">
            <a:avLst/>
          </a:prstGeom>
        </p:spPr>
      </p:pic>
    </p:spTree>
    <p:extLst>
      <p:ext uri="{BB962C8B-B14F-4D97-AF65-F5344CB8AC3E}">
        <p14:creationId xmlns:p14="http://schemas.microsoft.com/office/powerpoint/2010/main" val="1926062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CD61B-5162-EFAA-405F-7C42B4B50C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7067489-0118-BF87-B303-F9978B478C6E}"/>
              </a:ext>
            </a:extLst>
          </p:cNvPr>
          <p:cNvSpPr>
            <a:spLocks noGrp="1"/>
          </p:cNvSpPr>
          <p:nvPr>
            <p:ph type="title"/>
          </p:nvPr>
        </p:nvSpPr>
        <p:spPr/>
        <p:txBody>
          <a:bodyPr/>
          <a:lstStyle/>
          <a:p>
            <a:r>
              <a:rPr lang="en-US" dirty="0"/>
              <a:t>Outcome space - Student</a:t>
            </a:r>
          </a:p>
        </p:txBody>
      </p:sp>
      <p:sp>
        <p:nvSpPr>
          <p:cNvPr id="5" name="Text Placeholder 4">
            <a:extLst>
              <a:ext uri="{FF2B5EF4-FFF2-40B4-BE49-F238E27FC236}">
                <a16:creationId xmlns:a16="http://schemas.microsoft.com/office/drawing/2014/main" id="{0976E299-51EF-1110-A953-CC814B5CD2AB}"/>
              </a:ext>
            </a:extLst>
          </p:cNvPr>
          <p:cNvSpPr>
            <a:spLocks noGrp="1"/>
          </p:cNvSpPr>
          <p:nvPr>
            <p:ph type="body" sz="half" idx="2"/>
          </p:nvPr>
        </p:nvSpPr>
        <p:spPr/>
        <p:txBody>
          <a:bodyPr/>
          <a:lstStyle/>
          <a:p>
            <a:endParaRPr lang="en-US"/>
          </a:p>
        </p:txBody>
      </p:sp>
      <p:pic>
        <p:nvPicPr>
          <p:cNvPr id="2" name="Graphic 1">
            <a:extLst>
              <a:ext uri="{FF2B5EF4-FFF2-40B4-BE49-F238E27FC236}">
                <a16:creationId xmlns:a16="http://schemas.microsoft.com/office/drawing/2014/main" id="{36DA91DA-C9F9-F97F-4422-8914C32CD44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tretch>
            <a:fillRect/>
          </a:stretch>
        </p:blipFill>
        <p:spPr>
          <a:xfrm>
            <a:off x="0" y="0"/>
            <a:ext cx="2970463" cy="1603375"/>
          </a:xfrm>
          <a:prstGeom prst="rect">
            <a:avLst/>
          </a:prstGeom>
        </p:spPr>
      </p:pic>
      <p:graphicFrame>
        <p:nvGraphicFramePr>
          <p:cNvPr id="3" name="Table 2">
            <a:extLst>
              <a:ext uri="{FF2B5EF4-FFF2-40B4-BE49-F238E27FC236}">
                <a16:creationId xmlns:a16="http://schemas.microsoft.com/office/drawing/2014/main" id="{3B34C67B-A728-9FE9-2745-C59A8F49867D}"/>
              </a:ext>
            </a:extLst>
          </p:cNvPr>
          <p:cNvGraphicFramePr>
            <a:graphicFrameLocks noGrp="1"/>
          </p:cNvGraphicFramePr>
          <p:nvPr>
            <p:extLst>
              <p:ext uri="{D42A27DB-BD31-4B8C-83A1-F6EECF244321}">
                <p14:modId xmlns:p14="http://schemas.microsoft.com/office/powerpoint/2010/main" val="269381288"/>
              </p:ext>
            </p:extLst>
          </p:nvPr>
        </p:nvGraphicFramePr>
        <p:xfrm>
          <a:off x="164048" y="247248"/>
          <a:ext cx="11611392" cy="6109102"/>
        </p:xfrm>
        <a:graphic>
          <a:graphicData uri="http://schemas.openxmlformats.org/drawingml/2006/table">
            <a:tbl>
              <a:tblPr bandRow="1">
                <a:tableStyleId>{5C22544A-7EE6-4342-B048-85BDC9FD1C3A}</a:tableStyleId>
              </a:tblPr>
              <a:tblGrid>
                <a:gridCol w="3870464">
                  <a:extLst>
                    <a:ext uri="{9D8B030D-6E8A-4147-A177-3AD203B41FA5}">
                      <a16:colId xmlns:a16="http://schemas.microsoft.com/office/drawing/2014/main" val="517388153"/>
                    </a:ext>
                  </a:extLst>
                </a:gridCol>
                <a:gridCol w="3870464">
                  <a:extLst>
                    <a:ext uri="{9D8B030D-6E8A-4147-A177-3AD203B41FA5}">
                      <a16:colId xmlns:a16="http://schemas.microsoft.com/office/drawing/2014/main" val="3236598472"/>
                    </a:ext>
                  </a:extLst>
                </a:gridCol>
                <a:gridCol w="3870464">
                  <a:extLst>
                    <a:ext uri="{9D8B030D-6E8A-4147-A177-3AD203B41FA5}">
                      <a16:colId xmlns:a16="http://schemas.microsoft.com/office/drawing/2014/main" val="780986940"/>
                    </a:ext>
                  </a:extLst>
                </a:gridCol>
              </a:tblGrid>
              <a:tr h="623414">
                <a:tc>
                  <a:txBody>
                    <a:bodyPr/>
                    <a:lstStyle/>
                    <a:p>
                      <a:pPr>
                        <a:buNone/>
                      </a:pPr>
                      <a:r>
                        <a:rPr lang="en-GB" sz="1200" dirty="0">
                          <a:effectLst/>
                          <a:latin typeface="Trebuchet MS" panose="020B0603020202020204" pitchFamily="34" charset="0"/>
                          <a:ea typeface="Calibri" panose="020F0502020204030204" pitchFamily="34" charset="0"/>
                          <a:cs typeface="Arial" panose="020B0604020202020204" pitchFamily="34" charset="0"/>
                        </a:rPr>
                        <a:t>Factors that can Lead to ODL students having a High Sense of Belonging</a:t>
                      </a:r>
                    </a:p>
                  </a:txBody>
                  <a:tcPr marL="68580" marR="68580" marT="0" marB="0"/>
                </a:tc>
                <a:tc>
                  <a:txBody>
                    <a:bodyPr/>
                    <a:lstStyle/>
                    <a:p>
                      <a:pPr>
                        <a:buNone/>
                      </a:pPr>
                      <a:r>
                        <a:rPr lang="en-GB" sz="1200">
                          <a:effectLst/>
                          <a:latin typeface="Trebuchet MS" panose="020B0603020202020204" pitchFamily="34" charset="0"/>
                          <a:ea typeface="Calibri" panose="020F0502020204030204" pitchFamily="34" charset="0"/>
                          <a:cs typeface="Arial" panose="020B0604020202020204" pitchFamily="34" charset="0"/>
                        </a:rPr>
                        <a:t>Factors that can Lead to ODL Students having a Moderate Sense of Belonging </a:t>
                      </a:r>
                    </a:p>
                    <a:p>
                      <a:pPr>
                        <a:buNone/>
                      </a:pPr>
                      <a:r>
                        <a:rPr lang="en-GB" sz="1200">
                          <a:effectLst/>
                          <a:latin typeface="Trebuchet MS" panose="020B0603020202020204" pitchFamily="34" charset="0"/>
                          <a:ea typeface="Calibri" panose="020F0502020204030204" pitchFamily="34" charset="0"/>
                          <a:cs typeface="Arial" panose="020B0604020202020204" pitchFamily="34" charset="0"/>
                        </a:rPr>
                        <a:t> </a:t>
                      </a:r>
                    </a:p>
                  </a:txBody>
                  <a:tcPr marL="68580" marR="68580" marT="0" marB="0"/>
                </a:tc>
                <a:tc>
                  <a:txBody>
                    <a:bodyPr/>
                    <a:lstStyle/>
                    <a:p>
                      <a:pPr>
                        <a:buNone/>
                      </a:pPr>
                      <a:r>
                        <a:rPr lang="en-GB" sz="1200">
                          <a:effectLst/>
                          <a:latin typeface="Trebuchet MS" panose="020B0603020202020204" pitchFamily="34" charset="0"/>
                          <a:ea typeface="Calibri" panose="020F0502020204030204" pitchFamily="34" charset="0"/>
                          <a:cs typeface="Arial" panose="020B0604020202020204" pitchFamily="34" charset="0"/>
                        </a:rPr>
                        <a:t>Factors that can Lead to ODL Students having a Low Sense of Belonging </a:t>
                      </a:r>
                    </a:p>
                    <a:p>
                      <a:pPr>
                        <a:buNone/>
                      </a:pPr>
                      <a:r>
                        <a:rPr lang="en-GB" sz="1200">
                          <a:effectLst/>
                          <a:latin typeface="Trebuchet MS" panose="020B0603020202020204" pitchFamily="34" charset="0"/>
                          <a:ea typeface="Calibri" panose="020F0502020204030204" pitchFamily="34" charset="0"/>
                          <a:cs typeface="Arial" panose="020B0604020202020204" pitchFamily="34" charset="0"/>
                        </a:rPr>
                        <a:t> </a:t>
                      </a:r>
                    </a:p>
                  </a:txBody>
                  <a:tcPr marL="68580" marR="68580" marT="0" marB="0"/>
                </a:tc>
                <a:extLst>
                  <a:ext uri="{0D108BD9-81ED-4DB2-BD59-A6C34878D82A}">
                    <a16:rowId xmlns:a16="http://schemas.microsoft.com/office/drawing/2014/main" val="548502802"/>
                  </a:ext>
                </a:extLst>
              </a:tr>
              <a:tr h="5485688">
                <a:tc>
                  <a:txBody>
                    <a:bodyPr/>
                    <a:lstStyle/>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Fully participates in live sessions</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Has autonomy in their learning experience</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Proactive leader in their peers’ learning experience</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Seeks to have conversations about the subject matter area </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Desires to make connections and get to know staff and peers</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Feels supported by staff</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Has connection with one or more members of staff </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Active participant in the overall institutional community</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Feels belonging to their cohort</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Feels belonging to the overall institution</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Is adaptable to imperfect conditions for learning</a:t>
                      </a:r>
                    </a:p>
                  </a:txBody>
                  <a:tcPr marL="68580" marR="68580" marT="0" marB="0"/>
                </a:tc>
                <a:tc>
                  <a:txBody>
                    <a:bodyPr/>
                    <a:lstStyle/>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Participates in peers’ learning experience</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Infrequently participates or limited participation in live sessions</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Feels supported by staff</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Feels a limited connection with staff</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Feels some belonging to their cohort</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Infrequent participant in the overall institutional community</a:t>
                      </a:r>
                    </a:p>
                    <a:p>
                      <a:pPr>
                        <a:lnSpc>
                          <a:spcPct val="100000"/>
                        </a:lnSpc>
                        <a:spcAft>
                          <a:spcPts val="1000"/>
                        </a:spcAft>
                        <a:buNone/>
                      </a:pPr>
                      <a:r>
                        <a:rPr lang="en-GB" sz="1400" dirty="0">
                          <a:effectLst/>
                          <a:latin typeface="Trebuchet MS" panose="020B0603020202020204" pitchFamily="34" charset="0"/>
                          <a:ea typeface="Calibri" panose="020F0502020204030204" pitchFamily="34" charset="0"/>
                          <a:cs typeface="Arial" panose="020B0604020202020204" pitchFamily="34" charset="0"/>
                        </a:rPr>
                        <a:t> </a:t>
                      </a:r>
                    </a:p>
                  </a:txBody>
                  <a:tcPr marL="68580" marR="68580" marT="0" marB="0"/>
                </a:tc>
                <a:tc>
                  <a:txBody>
                    <a:bodyPr/>
                    <a:lstStyle/>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attend the live sessions</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participate in peers’ learning experience</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Has limited autonomy in their learning experience</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In-frequently participates in the learning experience</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Is not adaptable to imperfect conditions for learning </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feel confident in sharing their perspectives as part of the learning</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feel belonging to their cohort</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have connection with any staff</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Feels limited support from staff</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feel connected to the institution</a:t>
                      </a:r>
                    </a:p>
                    <a:p>
                      <a:pPr marL="342900" lvl="0" indent="-342900">
                        <a:lnSpc>
                          <a:spcPct val="100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participate in the overall institutional community</a:t>
                      </a:r>
                    </a:p>
                  </a:txBody>
                  <a:tcPr marL="68580" marR="68580" marT="0" marB="0"/>
                </a:tc>
                <a:extLst>
                  <a:ext uri="{0D108BD9-81ED-4DB2-BD59-A6C34878D82A}">
                    <a16:rowId xmlns:a16="http://schemas.microsoft.com/office/drawing/2014/main" val="3226755343"/>
                  </a:ext>
                </a:extLst>
              </a:tr>
            </a:tbl>
          </a:graphicData>
        </a:graphic>
      </p:graphicFrame>
    </p:spTree>
    <p:extLst>
      <p:ext uri="{BB962C8B-B14F-4D97-AF65-F5344CB8AC3E}">
        <p14:creationId xmlns:p14="http://schemas.microsoft.com/office/powerpoint/2010/main" val="4172530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40F56-02C0-26AE-2472-D0D9435C39E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6377217-A691-3DDE-33B9-DEC074FDF2C9}"/>
              </a:ext>
            </a:extLst>
          </p:cNvPr>
          <p:cNvSpPr>
            <a:spLocks noGrp="1"/>
          </p:cNvSpPr>
          <p:nvPr>
            <p:ph type="title"/>
          </p:nvPr>
        </p:nvSpPr>
        <p:spPr/>
        <p:txBody>
          <a:bodyPr/>
          <a:lstStyle/>
          <a:p>
            <a:r>
              <a:rPr lang="en-US" dirty="0"/>
              <a:t>Outcome Space - Staff</a:t>
            </a:r>
          </a:p>
        </p:txBody>
      </p:sp>
      <p:sp>
        <p:nvSpPr>
          <p:cNvPr id="5" name="Text Placeholder 4">
            <a:extLst>
              <a:ext uri="{FF2B5EF4-FFF2-40B4-BE49-F238E27FC236}">
                <a16:creationId xmlns:a16="http://schemas.microsoft.com/office/drawing/2014/main" id="{2A648037-7FCD-92FE-DF4D-E89295D066C2}"/>
              </a:ext>
            </a:extLst>
          </p:cNvPr>
          <p:cNvSpPr>
            <a:spLocks noGrp="1"/>
          </p:cNvSpPr>
          <p:nvPr>
            <p:ph type="body" sz="half" idx="2"/>
          </p:nvPr>
        </p:nvSpPr>
        <p:spPr/>
        <p:txBody>
          <a:bodyPr/>
          <a:lstStyle/>
          <a:p>
            <a:endParaRPr lang="en-US"/>
          </a:p>
        </p:txBody>
      </p:sp>
      <p:graphicFrame>
        <p:nvGraphicFramePr>
          <p:cNvPr id="7" name="Table 6">
            <a:extLst>
              <a:ext uri="{FF2B5EF4-FFF2-40B4-BE49-F238E27FC236}">
                <a16:creationId xmlns:a16="http://schemas.microsoft.com/office/drawing/2014/main" id="{7DBE515F-7371-C43F-54EF-562BB720E6E7}"/>
              </a:ext>
            </a:extLst>
          </p:cNvPr>
          <p:cNvGraphicFramePr>
            <a:graphicFrameLocks noGrp="1"/>
          </p:cNvGraphicFramePr>
          <p:nvPr>
            <p:extLst>
              <p:ext uri="{D42A27DB-BD31-4B8C-83A1-F6EECF244321}">
                <p14:modId xmlns:p14="http://schemas.microsoft.com/office/powerpoint/2010/main" val="1733221898"/>
              </p:ext>
            </p:extLst>
          </p:nvPr>
        </p:nvGraphicFramePr>
        <p:xfrm>
          <a:off x="252000" y="146304"/>
          <a:ext cx="11611392" cy="6373704"/>
        </p:xfrm>
        <a:graphic>
          <a:graphicData uri="http://schemas.openxmlformats.org/drawingml/2006/table">
            <a:tbl>
              <a:tblPr bandRow="1">
                <a:tableStyleId>{5C22544A-7EE6-4342-B048-85BDC9FD1C3A}</a:tableStyleId>
              </a:tblPr>
              <a:tblGrid>
                <a:gridCol w="3870464">
                  <a:extLst>
                    <a:ext uri="{9D8B030D-6E8A-4147-A177-3AD203B41FA5}">
                      <a16:colId xmlns:a16="http://schemas.microsoft.com/office/drawing/2014/main" val="517388153"/>
                    </a:ext>
                  </a:extLst>
                </a:gridCol>
                <a:gridCol w="3870464">
                  <a:extLst>
                    <a:ext uri="{9D8B030D-6E8A-4147-A177-3AD203B41FA5}">
                      <a16:colId xmlns:a16="http://schemas.microsoft.com/office/drawing/2014/main" val="3207050937"/>
                    </a:ext>
                  </a:extLst>
                </a:gridCol>
                <a:gridCol w="3870464">
                  <a:extLst>
                    <a:ext uri="{9D8B030D-6E8A-4147-A177-3AD203B41FA5}">
                      <a16:colId xmlns:a16="http://schemas.microsoft.com/office/drawing/2014/main" val="1537566473"/>
                    </a:ext>
                  </a:extLst>
                </a:gridCol>
              </a:tblGrid>
              <a:tr h="589298">
                <a:tc>
                  <a:txBody>
                    <a:bodyPr/>
                    <a:lstStyle/>
                    <a:p>
                      <a:pPr>
                        <a:lnSpc>
                          <a:spcPct val="115000"/>
                        </a:lnSpc>
                        <a:spcAft>
                          <a:spcPts val="1000"/>
                        </a:spcAft>
                        <a:buNone/>
                      </a:pPr>
                      <a:r>
                        <a:rPr lang="en-GB" sz="1200" dirty="0">
                          <a:effectLst/>
                          <a:latin typeface="Trebuchet MS" panose="020B0603020202020204" pitchFamily="34" charset="0"/>
                          <a:ea typeface="Calibri" panose="020F0502020204030204" pitchFamily="34" charset="0"/>
                          <a:cs typeface="Arial" panose="020B0604020202020204" pitchFamily="34" charset="0"/>
                        </a:rPr>
                        <a:t>Factors that can Lead to Staff Creating a High Level of Belonging with their ODL Students</a:t>
                      </a:r>
                    </a:p>
                  </a:txBody>
                  <a:tcPr marL="68580" marR="68580" marT="0" marB="0"/>
                </a:tc>
                <a:tc>
                  <a:txBody>
                    <a:bodyPr/>
                    <a:lstStyle/>
                    <a:p>
                      <a:pPr>
                        <a:lnSpc>
                          <a:spcPct val="115000"/>
                        </a:lnSpc>
                        <a:spcAft>
                          <a:spcPts val="1000"/>
                        </a:spcAft>
                        <a:buNone/>
                      </a:pPr>
                      <a:r>
                        <a:rPr lang="en-GB" sz="1200">
                          <a:effectLst/>
                          <a:latin typeface="Trebuchet MS" panose="020B0603020202020204" pitchFamily="34" charset="0"/>
                          <a:ea typeface="Calibri" panose="020F0502020204030204" pitchFamily="34" charset="0"/>
                          <a:cs typeface="Arial" panose="020B0604020202020204" pitchFamily="34" charset="0"/>
                        </a:rPr>
                        <a:t>Factors that can Lead to Staff Creating a Moderate Level of Belonging with their ODL Students</a:t>
                      </a:r>
                    </a:p>
                  </a:txBody>
                  <a:tcPr marL="68580" marR="68580" marT="0" marB="0"/>
                </a:tc>
                <a:tc>
                  <a:txBody>
                    <a:bodyPr/>
                    <a:lstStyle/>
                    <a:p>
                      <a:pPr>
                        <a:lnSpc>
                          <a:spcPct val="115000"/>
                        </a:lnSpc>
                        <a:spcAft>
                          <a:spcPts val="1000"/>
                        </a:spcAft>
                        <a:buNone/>
                      </a:pPr>
                      <a:r>
                        <a:rPr lang="en-GB" sz="1200">
                          <a:effectLst/>
                          <a:latin typeface="Trebuchet MS" panose="020B0603020202020204" pitchFamily="34" charset="0"/>
                          <a:ea typeface="Calibri" panose="020F0502020204030204" pitchFamily="34" charset="0"/>
                          <a:cs typeface="Arial" panose="020B0604020202020204" pitchFamily="34" charset="0"/>
                        </a:rPr>
                        <a:t>Factors that can Lead to Staff Creating a Lower Level of Belonging with their ODL Students </a:t>
                      </a:r>
                    </a:p>
                  </a:txBody>
                  <a:tcPr marL="68580" marR="68580" marT="0" marB="0"/>
                </a:tc>
                <a:extLst>
                  <a:ext uri="{0D108BD9-81ED-4DB2-BD59-A6C34878D82A}">
                    <a16:rowId xmlns:a16="http://schemas.microsoft.com/office/drawing/2014/main" val="548502802"/>
                  </a:ext>
                </a:extLst>
              </a:tr>
              <a:tr h="5680507">
                <a:tc>
                  <a:txBody>
                    <a:bodyPr/>
                    <a:lstStyle/>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Gets to know and is known by the online students</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Proactively leads the student learning experience</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Builds community on the programme</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Provides regular opportunities for online students to meet staff and peers for discussion</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Provides active learning opportunities</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Is considerate about time zones</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Provides consistent support for students during their online studies</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Provides a visible point of contact for students with an oversight to all the courses in a programme</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Provides regular opportunities for the online students to engage with the wider university</a:t>
                      </a:r>
                    </a:p>
                    <a:p>
                      <a:pPr marL="457200">
                        <a:lnSpc>
                          <a:spcPct val="115000"/>
                        </a:lnSpc>
                        <a:spcAft>
                          <a:spcPts val="1000"/>
                        </a:spcAft>
                        <a:buNone/>
                      </a:pPr>
                      <a:r>
                        <a:rPr lang="en-GB" sz="1400" dirty="0">
                          <a:effectLst/>
                          <a:latin typeface="Trebuchet MS" panose="020B0603020202020204" pitchFamily="34" charset="0"/>
                          <a:ea typeface="Calibri" panose="020F0502020204030204" pitchFamily="34" charset="0"/>
                          <a:cs typeface="Arial" panose="020B0604020202020204" pitchFamily="34" charset="0"/>
                        </a:rPr>
                        <a:t> </a:t>
                      </a:r>
                    </a:p>
                  </a:txBody>
                  <a:tcPr marL="68580" marR="68580" marT="0" marB="0"/>
                </a:tc>
                <a:tc>
                  <a:txBody>
                    <a:bodyPr/>
                    <a:lstStyle/>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Provides limited opportunities to get to know the students or is known by the online students</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Is inconsistently present in the student learning experience</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Infrequently provides opportunities for online students to meet staff and peers for discussion</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Provides inconsistent support for students during their online studies</a:t>
                      </a:r>
                    </a:p>
                  </a:txBody>
                  <a:tcPr marL="68580" marR="68580" marT="0" marB="0"/>
                </a:tc>
                <a:tc>
                  <a:txBody>
                    <a:bodyPr/>
                    <a:lstStyle/>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Is not known by the online students</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encourage the students to participate in the learning experience</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Is not present in the student learning experience</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provide opportunities for online students to meet staff and peers for discussion</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consider time zones</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Gives greater priority to the on-campus student learning experience</a:t>
                      </a:r>
                    </a:p>
                    <a:p>
                      <a:pPr marL="342900" lvl="0" indent="-342900">
                        <a:lnSpc>
                          <a:spcPct val="115000"/>
                        </a:lnSpc>
                        <a:spcAft>
                          <a:spcPts val="1000"/>
                        </a:spcAft>
                        <a:buFont typeface="Symbol" panose="05050102010706020507" pitchFamily="18" charset="2"/>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provide opportunities for the online students to engage with the wider university</a:t>
                      </a:r>
                    </a:p>
                  </a:txBody>
                  <a:tcPr marL="68580" marR="68580" marT="0" marB="0"/>
                </a:tc>
                <a:extLst>
                  <a:ext uri="{0D108BD9-81ED-4DB2-BD59-A6C34878D82A}">
                    <a16:rowId xmlns:a16="http://schemas.microsoft.com/office/drawing/2014/main" val="2130862954"/>
                  </a:ext>
                </a:extLst>
              </a:tr>
            </a:tbl>
          </a:graphicData>
        </a:graphic>
      </p:graphicFrame>
    </p:spTree>
    <p:extLst>
      <p:ext uri="{BB962C8B-B14F-4D97-AF65-F5344CB8AC3E}">
        <p14:creationId xmlns:p14="http://schemas.microsoft.com/office/powerpoint/2010/main" val="2294431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D4FBA-4654-335C-F694-5055A30D121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D88EEC7-4609-11BD-243F-C8B316EF3435}"/>
              </a:ext>
            </a:extLst>
          </p:cNvPr>
          <p:cNvSpPr>
            <a:spLocks noGrp="1"/>
          </p:cNvSpPr>
          <p:nvPr>
            <p:ph type="title"/>
          </p:nvPr>
        </p:nvSpPr>
        <p:spPr/>
        <p:txBody>
          <a:bodyPr/>
          <a:lstStyle/>
          <a:p>
            <a:r>
              <a:rPr lang="en-US" dirty="0"/>
              <a:t>Outcome Space - Institution</a:t>
            </a:r>
          </a:p>
        </p:txBody>
      </p:sp>
      <p:sp>
        <p:nvSpPr>
          <p:cNvPr id="5" name="Text Placeholder 4">
            <a:extLst>
              <a:ext uri="{FF2B5EF4-FFF2-40B4-BE49-F238E27FC236}">
                <a16:creationId xmlns:a16="http://schemas.microsoft.com/office/drawing/2014/main" id="{6755F2CC-8C15-DE82-90E3-84CAE0703A05}"/>
              </a:ext>
            </a:extLst>
          </p:cNvPr>
          <p:cNvSpPr>
            <a:spLocks noGrp="1"/>
          </p:cNvSpPr>
          <p:nvPr>
            <p:ph type="body" sz="half" idx="2"/>
          </p:nvPr>
        </p:nvSpPr>
        <p:spPr/>
        <p:txBody>
          <a:bodyPr/>
          <a:lstStyle/>
          <a:p>
            <a:endParaRPr lang="en-US"/>
          </a:p>
        </p:txBody>
      </p:sp>
      <p:pic>
        <p:nvPicPr>
          <p:cNvPr id="2" name="Graphic 1">
            <a:extLst>
              <a:ext uri="{FF2B5EF4-FFF2-40B4-BE49-F238E27FC236}">
                <a16:creationId xmlns:a16="http://schemas.microsoft.com/office/drawing/2014/main" id="{ED9CE785-88BF-F93D-BE62-125F4548500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tretch>
            <a:fillRect/>
          </a:stretch>
        </p:blipFill>
        <p:spPr>
          <a:xfrm>
            <a:off x="0" y="0"/>
            <a:ext cx="2970463" cy="1603375"/>
          </a:xfrm>
          <a:prstGeom prst="rect">
            <a:avLst/>
          </a:prstGeom>
        </p:spPr>
      </p:pic>
      <p:graphicFrame>
        <p:nvGraphicFramePr>
          <p:cNvPr id="8" name="Table 7">
            <a:extLst>
              <a:ext uri="{FF2B5EF4-FFF2-40B4-BE49-F238E27FC236}">
                <a16:creationId xmlns:a16="http://schemas.microsoft.com/office/drawing/2014/main" id="{17098834-2A91-6E52-22F2-FAB77518FD7C}"/>
              </a:ext>
            </a:extLst>
          </p:cNvPr>
          <p:cNvGraphicFramePr>
            <a:graphicFrameLocks noGrp="1"/>
          </p:cNvGraphicFramePr>
          <p:nvPr>
            <p:extLst>
              <p:ext uri="{D42A27DB-BD31-4B8C-83A1-F6EECF244321}">
                <p14:modId xmlns:p14="http://schemas.microsoft.com/office/powerpoint/2010/main" val="2281370100"/>
              </p:ext>
            </p:extLst>
          </p:nvPr>
        </p:nvGraphicFramePr>
        <p:xfrm>
          <a:off x="252000" y="118873"/>
          <a:ext cx="11635200" cy="6638543"/>
        </p:xfrm>
        <a:graphic>
          <a:graphicData uri="http://schemas.openxmlformats.org/drawingml/2006/table">
            <a:tbl>
              <a:tblPr bandRow="1">
                <a:tableStyleId>{5C22544A-7EE6-4342-B048-85BDC9FD1C3A}</a:tableStyleId>
              </a:tblPr>
              <a:tblGrid>
                <a:gridCol w="3878400">
                  <a:extLst>
                    <a:ext uri="{9D8B030D-6E8A-4147-A177-3AD203B41FA5}">
                      <a16:colId xmlns:a16="http://schemas.microsoft.com/office/drawing/2014/main" val="517388153"/>
                    </a:ext>
                  </a:extLst>
                </a:gridCol>
                <a:gridCol w="3878400">
                  <a:extLst>
                    <a:ext uri="{9D8B030D-6E8A-4147-A177-3AD203B41FA5}">
                      <a16:colId xmlns:a16="http://schemas.microsoft.com/office/drawing/2014/main" val="104609183"/>
                    </a:ext>
                  </a:extLst>
                </a:gridCol>
                <a:gridCol w="3878400">
                  <a:extLst>
                    <a:ext uri="{9D8B030D-6E8A-4147-A177-3AD203B41FA5}">
                      <a16:colId xmlns:a16="http://schemas.microsoft.com/office/drawing/2014/main" val="2059561856"/>
                    </a:ext>
                  </a:extLst>
                </a:gridCol>
              </a:tblGrid>
              <a:tr h="503382">
                <a:tc>
                  <a:txBody>
                    <a:bodyPr/>
                    <a:lstStyle/>
                    <a:p>
                      <a:pPr>
                        <a:lnSpc>
                          <a:spcPct val="115000"/>
                        </a:lnSpc>
                        <a:spcAft>
                          <a:spcPts val="1000"/>
                        </a:spcAft>
                        <a:buNone/>
                      </a:pPr>
                      <a:r>
                        <a:rPr lang="en-GB" sz="1200" dirty="0">
                          <a:effectLst/>
                          <a:latin typeface="Trebuchet MS" panose="020B0603020202020204" pitchFamily="34" charset="0"/>
                          <a:ea typeface="Calibri" panose="020F0502020204030204" pitchFamily="34" charset="0"/>
                          <a:cs typeface="Arial" panose="020B0604020202020204" pitchFamily="34" charset="0"/>
                        </a:rPr>
                        <a:t>Factors that can Lead to Institutions Creating a High Level of Belonging with their ODL students</a:t>
                      </a:r>
                    </a:p>
                  </a:txBody>
                  <a:tcPr marL="68580" marR="68580" marT="0" marB="0"/>
                </a:tc>
                <a:tc>
                  <a:txBody>
                    <a:bodyPr/>
                    <a:lstStyle/>
                    <a:p>
                      <a:pPr>
                        <a:lnSpc>
                          <a:spcPct val="115000"/>
                        </a:lnSpc>
                        <a:spcAft>
                          <a:spcPts val="1000"/>
                        </a:spcAft>
                        <a:buNone/>
                      </a:pPr>
                      <a:r>
                        <a:rPr lang="en-GB" sz="1200">
                          <a:effectLst/>
                          <a:latin typeface="Trebuchet MS" panose="020B0603020202020204" pitchFamily="34" charset="0"/>
                          <a:ea typeface="Calibri" panose="020F0502020204030204" pitchFamily="34" charset="0"/>
                          <a:cs typeface="Arial" panose="020B0604020202020204" pitchFamily="34" charset="0"/>
                        </a:rPr>
                        <a:t>Factors that can Lead to Institutions Creating a Moderate Level of Belonging with their ODL students</a:t>
                      </a:r>
                    </a:p>
                  </a:txBody>
                  <a:tcPr marL="68580" marR="68580" marT="0" marB="0"/>
                </a:tc>
                <a:tc>
                  <a:txBody>
                    <a:bodyPr/>
                    <a:lstStyle/>
                    <a:p>
                      <a:pPr>
                        <a:lnSpc>
                          <a:spcPct val="115000"/>
                        </a:lnSpc>
                        <a:spcAft>
                          <a:spcPts val="1000"/>
                        </a:spcAft>
                        <a:buNone/>
                      </a:pPr>
                      <a:r>
                        <a:rPr lang="en-GB" sz="1200">
                          <a:effectLst/>
                          <a:latin typeface="Trebuchet MS" panose="020B0603020202020204" pitchFamily="34" charset="0"/>
                          <a:ea typeface="Calibri" panose="020F0502020204030204" pitchFamily="34" charset="0"/>
                          <a:cs typeface="Arial" panose="020B0604020202020204" pitchFamily="34" charset="0"/>
                        </a:rPr>
                        <a:t>Factors that can Lead to Institutions Creating a Lower Level of Belonging with their ODL Students</a:t>
                      </a:r>
                    </a:p>
                  </a:txBody>
                  <a:tcPr marL="68580" marR="68580" marT="0" marB="0"/>
                </a:tc>
                <a:extLst>
                  <a:ext uri="{0D108BD9-81ED-4DB2-BD59-A6C34878D82A}">
                    <a16:rowId xmlns:a16="http://schemas.microsoft.com/office/drawing/2014/main" val="548502802"/>
                  </a:ext>
                </a:extLst>
              </a:tr>
              <a:tr h="6135161">
                <a:tc>
                  <a:txBody>
                    <a:bodyPr/>
                    <a:lstStyle/>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Offers flexible online support that can adapt around the online students’ other commitments and geographical location</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Provides systems that support synchronous and asynchronous communication</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Provides the online students with regular opportunities to be part of extracurricular activities</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Provides processes and systems that are accessible, easy to navigate and intuitive</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Streamlines information so that information is tailored to the online students</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Seeks to connect online students with the University brand and values</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Encourages student feedback processes</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Provides content platforms that allow content to be consumed in different flexible ways</a:t>
                      </a:r>
                    </a:p>
                    <a:p>
                      <a:pPr marL="374015" indent="-269875">
                        <a:lnSpc>
                          <a:spcPct val="100000"/>
                        </a:lnSpc>
                        <a:spcAft>
                          <a:spcPts val="1800"/>
                        </a:spcAft>
                        <a:buNone/>
                      </a:pPr>
                      <a:r>
                        <a:rPr lang="en-GB" sz="1400">
                          <a:effectLst/>
                          <a:latin typeface="Trebuchet MS" panose="020B0603020202020204" pitchFamily="34" charset="0"/>
                          <a:ea typeface="Calibri" panose="020F0502020204030204" pitchFamily="34" charset="0"/>
                          <a:cs typeface="Arial" panose="020B0604020202020204" pitchFamily="34" charset="0"/>
                        </a:rPr>
                        <a:t> </a:t>
                      </a:r>
                    </a:p>
                  </a:txBody>
                  <a:tcPr marL="68580" marR="68580" marT="0" marB="0"/>
                </a:tc>
                <a:tc>
                  <a:txBody>
                    <a:bodyPr/>
                    <a:lstStyle/>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Infrequently offers online support that is not adaptable around the online students’ other commitments and geographical location</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Provides processes and systems that are somewhat accessible, somewhat easy to navigate and are somewhat intuitive</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Provides online extracurricular activities</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Communicates about the University brand and values</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Provides student feedback processes</a:t>
                      </a:r>
                    </a:p>
                    <a:p>
                      <a:pPr marL="342900" lvl="0" indent="-342900">
                        <a:lnSpc>
                          <a:spcPct val="100000"/>
                        </a:lnSpc>
                        <a:spcAft>
                          <a:spcPts val="1800"/>
                        </a:spcAft>
                        <a:buFont typeface="Trebuchet MS" panose="020B0603020202020204" pitchFamily="34" charset="0"/>
                        <a:buChar char="•"/>
                      </a:pPr>
                      <a:r>
                        <a:rPr lang="en-GB" sz="1400">
                          <a:effectLst/>
                          <a:latin typeface="Trebuchet MS" panose="020B0603020202020204" pitchFamily="34" charset="0"/>
                          <a:ea typeface="Calibri" panose="020F0502020204030204" pitchFamily="34" charset="0"/>
                          <a:cs typeface="Arial" panose="020B0604020202020204" pitchFamily="34" charset="0"/>
                        </a:rPr>
                        <a:t>Provides content platform(s) that enable content to be consumed in a limited amount of ways</a:t>
                      </a:r>
                    </a:p>
                    <a:p>
                      <a:pPr marL="311150" indent="-270510">
                        <a:lnSpc>
                          <a:spcPct val="100000"/>
                        </a:lnSpc>
                        <a:spcAft>
                          <a:spcPts val="1800"/>
                        </a:spcAft>
                        <a:buNone/>
                      </a:pPr>
                      <a:r>
                        <a:rPr lang="en-GB" sz="1400">
                          <a:effectLst/>
                          <a:latin typeface="Trebuchet MS" panose="020B0603020202020204" pitchFamily="34" charset="0"/>
                          <a:ea typeface="Calibri" panose="020F0502020204030204" pitchFamily="34" charset="0"/>
                          <a:cs typeface="Arial" panose="020B0604020202020204" pitchFamily="34" charset="0"/>
                        </a:rPr>
                        <a:t> </a:t>
                      </a:r>
                    </a:p>
                  </a:txBody>
                  <a:tcPr marL="68580" marR="68580" marT="0" marB="0"/>
                </a:tc>
                <a:tc>
                  <a:txBody>
                    <a:bodyPr/>
                    <a:lstStyle/>
                    <a:p>
                      <a:pPr marL="342900" lvl="0" indent="-342900">
                        <a:lnSpc>
                          <a:spcPct val="100000"/>
                        </a:lnSpc>
                        <a:spcAft>
                          <a:spcPts val="1000"/>
                        </a:spcAft>
                        <a:buFont typeface="Trebuchet MS" panose="020B0603020202020204" pitchFamily="34" charset="0"/>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offer online support to students</a:t>
                      </a:r>
                    </a:p>
                    <a:p>
                      <a:pPr marL="342900" lvl="0" indent="-342900">
                        <a:lnSpc>
                          <a:spcPct val="100000"/>
                        </a:lnSpc>
                        <a:spcAft>
                          <a:spcPts val="1800"/>
                        </a:spcAft>
                        <a:buFont typeface="Trebuchet MS" panose="020B0603020202020204" pitchFamily="34" charset="0"/>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Provides processes and systems that are not accessible, difficult to navigate and are not intuitive</a:t>
                      </a:r>
                    </a:p>
                    <a:p>
                      <a:pPr marL="342900" lvl="0" indent="-342900">
                        <a:lnSpc>
                          <a:spcPct val="100000"/>
                        </a:lnSpc>
                        <a:spcAft>
                          <a:spcPts val="1800"/>
                        </a:spcAft>
                        <a:buFont typeface="Trebuchet MS" panose="020B0603020202020204" pitchFamily="34" charset="0"/>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provide systems that support synchronous and asynchronous communication</a:t>
                      </a:r>
                    </a:p>
                    <a:p>
                      <a:pPr marL="342900" lvl="0" indent="-342900">
                        <a:lnSpc>
                          <a:spcPct val="100000"/>
                        </a:lnSpc>
                        <a:spcAft>
                          <a:spcPts val="1800"/>
                        </a:spcAft>
                        <a:buFont typeface="Trebuchet MS" panose="020B0603020202020204" pitchFamily="34" charset="0"/>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share about university brand and values</a:t>
                      </a:r>
                    </a:p>
                    <a:p>
                      <a:pPr marL="342900" lvl="0" indent="-342900">
                        <a:lnSpc>
                          <a:spcPct val="100000"/>
                        </a:lnSpc>
                        <a:spcAft>
                          <a:spcPts val="1800"/>
                        </a:spcAft>
                        <a:buFont typeface="Trebuchet MS" panose="020B0603020202020204" pitchFamily="34" charset="0"/>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provide online extracurricular activities</a:t>
                      </a:r>
                    </a:p>
                    <a:p>
                      <a:pPr marL="342900" lvl="0" indent="-342900">
                        <a:lnSpc>
                          <a:spcPct val="100000"/>
                        </a:lnSpc>
                        <a:spcAft>
                          <a:spcPts val="1800"/>
                        </a:spcAft>
                        <a:buFont typeface="Trebuchet MS" panose="020B0603020202020204" pitchFamily="34" charset="0"/>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All students receive the same information from the university at all times</a:t>
                      </a:r>
                    </a:p>
                    <a:p>
                      <a:pPr marL="342900" lvl="0" indent="-342900">
                        <a:lnSpc>
                          <a:spcPct val="100000"/>
                        </a:lnSpc>
                        <a:spcAft>
                          <a:spcPts val="1800"/>
                        </a:spcAft>
                        <a:buFont typeface="Trebuchet MS" panose="020B0603020202020204" pitchFamily="34" charset="0"/>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Does not provide student feedback processes</a:t>
                      </a:r>
                    </a:p>
                    <a:p>
                      <a:pPr marL="342900" lvl="0" indent="-342900">
                        <a:lnSpc>
                          <a:spcPct val="100000"/>
                        </a:lnSpc>
                        <a:spcAft>
                          <a:spcPts val="1800"/>
                        </a:spcAft>
                        <a:buFont typeface="Trebuchet MS" panose="020B0603020202020204" pitchFamily="34" charset="0"/>
                        <a:buChar char="•"/>
                      </a:pPr>
                      <a:r>
                        <a:rPr lang="en-GB" sz="1400" dirty="0">
                          <a:effectLst/>
                          <a:latin typeface="Trebuchet MS" panose="020B0603020202020204" pitchFamily="34" charset="0"/>
                          <a:ea typeface="Calibri" panose="020F0502020204030204" pitchFamily="34" charset="0"/>
                          <a:cs typeface="Arial" panose="020B0604020202020204" pitchFamily="34" charset="0"/>
                        </a:rPr>
                        <a:t>Provides a content platform that enables content to be consumed in one fixed format</a:t>
                      </a:r>
                    </a:p>
                    <a:p>
                      <a:pPr marL="327660" indent="-269875">
                        <a:lnSpc>
                          <a:spcPct val="100000"/>
                        </a:lnSpc>
                        <a:spcAft>
                          <a:spcPts val="1800"/>
                        </a:spcAft>
                        <a:buNone/>
                      </a:pPr>
                      <a:r>
                        <a:rPr lang="en-GB" sz="1400" dirty="0">
                          <a:effectLst/>
                          <a:latin typeface="Trebuchet MS" panose="020B0603020202020204" pitchFamily="34" charset="0"/>
                          <a:ea typeface="Calibri" panose="020F0502020204030204" pitchFamily="34" charset="0"/>
                          <a:cs typeface="Arial" panose="020B0604020202020204" pitchFamily="34" charset="0"/>
                        </a:rPr>
                        <a:t> </a:t>
                      </a:r>
                    </a:p>
                  </a:txBody>
                  <a:tcPr marL="68580" marR="68580" marT="0" marB="0"/>
                </a:tc>
                <a:extLst>
                  <a:ext uri="{0D108BD9-81ED-4DB2-BD59-A6C34878D82A}">
                    <a16:rowId xmlns:a16="http://schemas.microsoft.com/office/drawing/2014/main" val="3825189142"/>
                  </a:ext>
                </a:extLst>
              </a:tr>
            </a:tbl>
          </a:graphicData>
        </a:graphic>
      </p:graphicFrame>
    </p:spTree>
    <p:extLst>
      <p:ext uri="{BB962C8B-B14F-4D97-AF65-F5344CB8AC3E}">
        <p14:creationId xmlns:p14="http://schemas.microsoft.com/office/powerpoint/2010/main" val="2533702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CA98D-4D48-2437-C1A1-BE28C4083C3D}"/>
              </a:ext>
            </a:extLst>
          </p:cNvPr>
          <p:cNvSpPr>
            <a:spLocks noGrp="1"/>
          </p:cNvSpPr>
          <p:nvPr>
            <p:ph type="title"/>
          </p:nvPr>
        </p:nvSpPr>
        <p:spPr>
          <a:xfrm>
            <a:off x="178760" y="1433085"/>
            <a:ext cx="5583406" cy="421114"/>
          </a:xfrm>
        </p:spPr>
        <p:txBody>
          <a:bodyPr/>
          <a:lstStyle/>
          <a:p>
            <a:r>
              <a:rPr lang="en-US" dirty="0"/>
              <a:t>Lessons learned</a:t>
            </a:r>
          </a:p>
        </p:txBody>
      </p:sp>
      <p:sp>
        <p:nvSpPr>
          <p:cNvPr id="4" name="Text Placeholder 3">
            <a:extLst>
              <a:ext uri="{FF2B5EF4-FFF2-40B4-BE49-F238E27FC236}">
                <a16:creationId xmlns:a16="http://schemas.microsoft.com/office/drawing/2014/main" id="{C3A35662-5EA8-164F-7A45-1795B8FF629A}"/>
              </a:ext>
            </a:extLst>
          </p:cNvPr>
          <p:cNvSpPr>
            <a:spLocks noGrp="1"/>
          </p:cNvSpPr>
          <p:nvPr>
            <p:ph type="body" sz="half" idx="2"/>
          </p:nvPr>
        </p:nvSpPr>
        <p:spPr>
          <a:xfrm>
            <a:off x="178760" y="1929385"/>
            <a:ext cx="5917240" cy="4690872"/>
          </a:xfrm>
        </p:spPr>
        <p:txBody>
          <a:bodyPr>
            <a:noAutofit/>
          </a:bodyPr>
          <a:lstStyle/>
          <a:p>
            <a:pPr marL="342900" indent="-342900">
              <a:buFont typeface="Arial" panose="020B0604020202020204" pitchFamily="34" charset="0"/>
              <a:buChar char="•"/>
            </a:pPr>
            <a:r>
              <a:rPr lang="en-US" dirty="0"/>
              <a:t>Introductions (videos) staff &amp; students</a:t>
            </a:r>
          </a:p>
          <a:p>
            <a:pPr marL="342900" indent="-342900">
              <a:buFont typeface="Arial" panose="020B0604020202020204" pitchFamily="34" charset="0"/>
              <a:buChar char="•"/>
            </a:pPr>
            <a:r>
              <a:rPr lang="en-US" dirty="0"/>
              <a:t>Live sessions</a:t>
            </a:r>
          </a:p>
          <a:p>
            <a:pPr marL="342900" indent="-342900">
              <a:buFont typeface="Arial" panose="020B0604020202020204" pitchFamily="34" charset="0"/>
              <a:buChar char="•"/>
            </a:pPr>
            <a:r>
              <a:rPr lang="en-US" dirty="0"/>
              <a:t>Group work</a:t>
            </a:r>
          </a:p>
          <a:p>
            <a:pPr marL="342900" indent="-342900">
              <a:buFont typeface="Arial" panose="020B0604020202020204" pitchFamily="34" charset="0"/>
              <a:buChar char="•"/>
            </a:pPr>
            <a:r>
              <a:rPr lang="en-US" dirty="0"/>
              <a:t>Replying to student interactions </a:t>
            </a:r>
          </a:p>
          <a:p>
            <a:pPr marL="342900" indent="-342900">
              <a:buFont typeface="Arial" panose="020B0604020202020204" pitchFamily="34" charset="0"/>
              <a:buChar char="•"/>
            </a:pPr>
            <a:r>
              <a:rPr lang="en-US" dirty="0"/>
              <a:t>Creating a community all voices valid</a:t>
            </a:r>
          </a:p>
          <a:p>
            <a:pPr marL="342900" indent="-342900">
              <a:buFont typeface="Arial" panose="020B0604020202020204" pitchFamily="34" charset="0"/>
              <a:buChar char="•"/>
            </a:pPr>
            <a:r>
              <a:rPr lang="en-US" dirty="0"/>
              <a:t>Students feeding into course evaluation</a:t>
            </a:r>
          </a:p>
          <a:p>
            <a:pPr marL="342900" indent="-342900">
              <a:buFont typeface="Arial" panose="020B0604020202020204" pitchFamily="34" charset="0"/>
              <a:buChar char="•"/>
            </a:pPr>
            <a:r>
              <a:rPr lang="en-US" dirty="0"/>
              <a:t>Being considerate of time zone and work / life balance for students</a:t>
            </a:r>
          </a:p>
          <a:p>
            <a:pPr marL="342900" indent="-342900">
              <a:buFont typeface="Arial" panose="020B0604020202020204" pitchFamily="34" charset="0"/>
              <a:buChar char="•"/>
            </a:pPr>
            <a:r>
              <a:rPr lang="en-US" dirty="0"/>
              <a:t>Spaces for students: peer connection</a:t>
            </a:r>
          </a:p>
          <a:p>
            <a:pPr marL="342900" indent="-342900">
              <a:buFont typeface="Arial" panose="020B0604020202020204" pitchFamily="34" charset="0"/>
              <a:buChar char="•"/>
            </a:pPr>
            <a:r>
              <a:rPr lang="en-US" dirty="0"/>
              <a:t>Alternative formats / flexible content</a:t>
            </a:r>
          </a:p>
          <a:p>
            <a:endParaRPr lang="en-US" dirty="0"/>
          </a:p>
        </p:txBody>
      </p:sp>
      <p:pic>
        <p:nvPicPr>
          <p:cNvPr id="5" name="Graphic 4">
            <a:extLst>
              <a:ext uri="{FF2B5EF4-FFF2-40B4-BE49-F238E27FC236}">
                <a16:creationId xmlns:a16="http://schemas.microsoft.com/office/drawing/2014/main" id="{F8606388-55F9-7191-D449-886BD556D0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0" y="0"/>
            <a:ext cx="2970463" cy="1603375"/>
          </a:xfrm>
          <a:prstGeom prst="rect">
            <a:avLst/>
          </a:prstGeom>
        </p:spPr>
      </p:pic>
      <p:pic>
        <p:nvPicPr>
          <p:cNvPr id="13" name="Picture Placeholder 12">
            <a:extLst>
              <a:ext uri="{FF2B5EF4-FFF2-40B4-BE49-F238E27FC236}">
                <a16:creationId xmlns:a16="http://schemas.microsoft.com/office/drawing/2014/main" id="{A039BDFA-445D-E68D-6B15-1EBDE24F938C}"/>
              </a:ext>
            </a:extLst>
          </p:cNvPr>
          <p:cNvPicPr>
            <a:picLocks noGrp="1" noChangeAspect="1"/>
          </p:cNvPicPr>
          <p:nvPr>
            <p:ph type="pic" idx="1"/>
          </p:nvPr>
        </p:nvPicPr>
        <p:blipFill>
          <a:blip r:embed="rId4" cstate="email">
            <a:extLst>
              <a:ext uri="{28A0092B-C50C-407E-A947-70E740481C1C}">
                <a14:useLocalDpi xmlns:a14="http://schemas.microsoft.com/office/drawing/2010/main"/>
              </a:ext>
            </a:extLst>
          </a:blip>
          <a:srcRect r="-819"/>
          <a:stretch>
            <a:fillRect/>
          </a:stretch>
        </p:blipFill>
        <p:spPr>
          <a:xfrm>
            <a:off x="6192035" y="0"/>
            <a:ext cx="5999965" cy="6857999"/>
          </a:xfrm>
          <a:prstGeom prst="rect">
            <a:avLst/>
          </a:prstGeom>
          <a:solidFill>
            <a:srgbClr val="FFFFFF"/>
          </a:solidFill>
        </p:spPr>
      </p:pic>
    </p:spTree>
    <p:extLst>
      <p:ext uri="{BB962C8B-B14F-4D97-AF65-F5344CB8AC3E}">
        <p14:creationId xmlns:p14="http://schemas.microsoft.com/office/powerpoint/2010/main" val="3667999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07384-AAB7-38CE-7389-29608535D76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5F5197-604B-3C92-20A6-118FD549B24A}"/>
              </a:ext>
            </a:extLst>
          </p:cNvPr>
          <p:cNvSpPr>
            <a:spLocks noGrp="1"/>
          </p:cNvSpPr>
          <p:nvPr>
            <p:ph type="title"/>
          </p:nvPr>
        </p:nvSpPr>
        <p:spPr>
          <a:xfrm>
            <a:off x="1485231" y="1860169"/>
            <a:ext cx="8334715" cy="3137662"/>
          </a:xfrm>
        </p:spPr>
        <p:txBody>
          <a:bodyPr/>
          <a:lstStyle/>
          <a:p>
            <a:r>
              <a:rPr lang="en-US" dirty="0"/>
              <a:t>Question: </a:t>
            </a:r>
            <a:r>
              <a:rPr lang="en-GB" dirty="0"/>
              <a:t>Is there anything you are going to put into practice?</a:t>
            </a:r>
            <a:br>
              <a:rPr lang="en-GB" dirty="0"/>
            </a:br>
            <a:br>
              <a:rPr lang="en-GB" dirty="0"/>
            </a:br>
            <a:r>
              <a:rPr lang="en-GB" dirty="0"/>
              <a:t>Have you got any additional top tips for encouraging belonging?</a:t>
            </a:r>
            <a:br>
              <a:rPr lang="en-GB" dirty="0"/>
            </a:br>
            <a:endParaRPr lang="en-US" dirty="0"/>
          </a:p>
        </p:txBody>
      </p:sp>
      <p:pic>
        <p:nvPicPr>
          <p:cNvPr id="2" name="Graphic 1">
            <a:extLst>
              <a:ext uri="{FF2B5EF4-FFF2-40B4-BE49-F238E27FC236}">
                <a16:creationId xmlns:a16="http://schemas.microsoft.com/office/drawing/2014/main" id="{14F793A5-1404-C41B-740B-EAE00AA123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0" y="0"/>
            <a:ext cx="2970463" cy="1603375"/>
          </a:xfrm>
          <a:prstGeom prst="rect">
            <a:avLst/>
          </a:prstGeom>
        </p:spPr>
      </p:pic>
    </p:spTree>
    <p:extLst>
      <p:ext uri="{BB962C8B-B14F-4D97-AF65-F5344CB8AC3E}">
        <p14:creationId xmlns:p14="http://schemas.microsoft.com/office/powerpoint/2010/main" val="759431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B6861-6CDC-6036-F147-243870A9DBE6}"/>
              </a:ext>
            </a:extLst>
          </p:cNvPr>
          <p:cNvSpPr>
            <a:spLocks noGrp="1"/>
          </p:cNvSpPr>
          <p:nvPr>
            <p:ph type="title"/>
          </p:nvPr>
        </p:nvSpPr>
        <p:spPr/>
        <p:txBody>
          <a:bodyPr/>
          <a:lstStyle/>
          <a:p>
            <a:r>
              <a:rPr lang="en-US" dirty="0"/>
              <a:t>Background / methods</a:t>
            </a:r>
          </a:p>
        </p:txBody>
      </p:sp>
      <p:pic>
        <p:nvPicPr>
          <p:cNvPr id="7" name="Picture Placeholder 6" descr="The Gilbert Scott Building">
            <a:extLst>
              <a:ext uri="{FF2B5EF4-FFF2-40B4-BE49-F238E27FC236}">
                <a16:creationId xmlns:a16="http://schemas.microsoft.com/office/drawing/2014/main" id="{85F238D9-8703-D427-3827-23AFE6CF2BF4}"/>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F9AAE62F-9D00-ABB2-89ED-8E8A76A76FA6}"/>
              </a:ext>
            </a:extLst>
          </p:cNvPr>
          <p:cNvSpPr>
            <a:spLocks noGrp="1"/>
          </p:cNvSpPr>
          <p:nvPr>
            <p:ph type="body" sz="half" idx="2"/>
          </p:nvPr>
        </p:nvSpPr>
        <p:spPr/>
        <p:txBody>
          <a:bodyPr>
            <a:noAutofit/>
          </a:bodyPr>
          <a:lstStyle/>
          <a:p>
            <a:pPr marL="342900" indent="-342900">
              <a:buFont typeface="Arial" panose="020B0604020202020204" pitchFamily="34" charset="0"/>
              <a:buChar char="•"/>
            </a:pPr>
            <a:r>
              <a:rPr lang="en-US" kern="0" dirty="0"/>
              <a:t>Background</a:t>
            </a:r>
          </a:p>
          <a:p>
            <a:pPr marL="342900" indent="-342900">
              <a:buFont typeface="Arial" panose="020B0604020202020204" pitchFamily="34" charset="0"/>
              <a:buChar char="•"/>
            </a:pPr>
            <a:r>
              <a:rPr lang="en-US" kern="0" dirty="0"/>
              <a:t>28 online interviews</a:t>
            </a:r>
          </a:p>
          <a:p>
            <a:pPr marL="342900" indent="-342900">
              <a:buFont typeface="Arial" panose="020B0604020202020204" pitchFamily="34" charset="0"/>
              <a:buChar char="•"/>
            </a:pPr>
            <a:r>
              <a:rPr lang="en-US" kern="0" dirty="0"/>
              <a:t>Approx 30 mins each</a:t>
            </a:r>
          </a:p>
          <a:p>
            <a:pPr marL="342900" indent="-342900">
              <a:buFont typeface="Arial" panose="020B0604020202020204" pitchFamily="34" charset="0"/>
              <a:buChar char="•"/>
            </a:pPr>
            <a:r>
              <a:rPr lang="en-US" kern="0" dirty="0"/>
              <a:t>Phenomenography</a:t>
            </a:r>
          </a:p>
          <a:p>
            <a:pPr marL="342900" indent="-342900">
              <a:buFont typeface="Arial" panose="020B0604020202020204" pitchFamily="34" charset="0"/>
              <a:buChar char="•"/>
            </a:pPr>
            <a:r>
              <a:rPr lang="en-US" kern="0" dirty="0"/>
              <a:t>Population</a:t>
            </a:r>
          </a:p>
        </p:txBody>
      </p:sp>
      <p:pic>
        <p:nvPicPr>
          <p:cNvPr id="3" name="Graphic 2">
            <a:extLst>
              <a:ext uri="{FF2B5EF4-FFF2-40B4-BE49-F238E27FC236}">
                <a16:creationId xmlns:a16="http://schemas.microsoft.com/office/drawing/2014/main" id="{9DD87100-88FC-4FF8-D94D-0BEA2ADA1A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0" y="0"/>
            <a:ext cx="2970463" cy="1603375"/>
          </a:xfrm>
          <a:prstGeom prst="rect">
            <a:avLst/>
          </a:prstGeom>
        </p:spPr>
      </p:pic>
    </p:spTree>
    <p:extLst>
      <p:ext uri="{BB962C8B-B14F-4D97-AF65-F5344CB8AC3E}">
        <p14:creationId xmlns:p14="http://schemas.microsoft.com/office/powerpoint/2010/main" val="1098366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04001-2F9B-9BE1-2059-933DB20596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7DF3842-4764-7EF7-1CC9-5BB6179179D4}"/>
              </a:ext>
            </a:extLst>
          </p:cNvPr>
          <p:cNvSpPr>
            <a:spLocks noGrp="1"/>
          </p:cNvSpPr>
          <p:nvPr>
            <p:ph type="title"/>
          </p:nvPr>
        </p:nvSpPr>
        <p:spPr/>
        <p:txBody>
          <a:bodyPr/>
          <a:lstStyle/>
          <a:p>
            <a:r>
              <a:rPr lang="en-US" dirty="0"/>
              <a:t>References</a:t>
            </a:r>
          </a:p>
        </p:txBody>
      </p:sp>
      <p:sp>
        <p:nvSpPr>
          <p:cNvPr id="5" name="Text Placeholder 4">
            <a:extLst>
              <a:ext uri="{FF2B5EF4-FFF2-40B4-BE49-F238E27FC236}">
                <a16:creationId xmlns:a16="http://schemas.microsoft.com/office/drawing/2014/main" id="{6D8547B4-0B1A-EBD8-1875-9BF3EAAF6FAC}"/>
              </a:ext>
            </a:extLst>
          </p:cNvPr>
          <p:cNvSpPr>
            <a:spLocks noGrp="1"/>
          </p:cNvSpPr>
          <p:nvPr>
            <p:ph type="body" sz="half" idx="2"/>
          </p:nvPr>
        </p:nvSpPr>
        <p:spPr>
          <a:xfrm>
            <a:off x="416560" y="1408176"/>
            <a:ext cx="11635232" cy="5266943"/>
          </a:xfrm>
        </p:spPr>
        <p:txBody>
          <a:bodyPr/>
          <a:lstStyle/>
          <a:p>
            <a:r>
              <a:rPr lang="en-US" sz="1600" dirty="0"/>
              <a:t>Cousin, G. (2008). Strategies for researching learning in higher education: an introduction to contemporary methods and approaches. Routledge.</a:t>
            </a:r>
            <a:endParaRPr lang="en-GB" sz="1600" dirty="0"/>
          </a:p>
          <a:p>
            <a:r>
              <a:rPr lang="en-GB" sz="1600" dirty="0"/>
              <a:t>DiGiacomo, D. K., Usher, E. L., Han, J., Abney, J. M., Cole, A. E., &amp; Patterson, J. T. (2023). The benefits of belonging: Students’ perceptions of their online learning experiences. </a:t>
            </a:r>
            <a:r>
              <a:rPr lang="en-GB" sz="1600" i="1" dirty="0"/>
              <a:t>Distance Education</a:t>
            </a:r>
            <a:r>
              <a:rPr lang="en-GB" sz="1600" dirty="0"/>
              <a:t>,</a:t>
            </a:r>
            <a:r>
              <a:rPr lang="en-GB" sz="1600" i="1" dirty="0"/>
              <a:t> 44</a:t>
            </a:r>
            <a:r>
              <a:rPr lang="en-GB" sz="1600" dirty="0"/>
              <a:t>(1), 24-39. </a:t>
            </a:r>
            <a:r>
              <a:rPr lang="en-GB" sz="1600" u="sng" dirty="0">
                <a:hlinkClick r:id="rId2"/>
              </a:rPr>
              <a:t>https://doi.org/10.1080/01587919.2022.2155615</a:t>
            </a:r>
            <a:endParaRPr lang="en-GB" sz="1600" dirty="0"/>
          </a:p>
          <a:p>
            <a:r>
              <a:rPr lang="en-GB" sz="1600" dirty="0"/>
              <a:t>Marton, F. (1994). Phenomenography. In T. </a:t>
            </a:r>
            <a:r>
              <a:rPr lang="en-GB" sz="1600" dirty="0" err="1"/>
              <a:t>Husén</a:t>
            </a:r>
            <a:r>
              <a:rPr lang="en-GB" sz="1600" dirty="0"/>
              <a:t> &amp; T. N. Postlethwaite (Eds.), </a:t>
            </a:r>
            <a:r>
              <a:rPr lang="en-GB" sz="1600" i="1" dirty="0"/>
              <a:t>The International </a:t>
            </a:r>
            <a:r>
              <a:rPr lang="en-GB" sz="1600" i="1" dirty="0" err="1"/>
              <a:t>encyclopedia</a:t>
            </a:r>
            <a:r>
              <a:rPr lang="en-GB" sz="1600" i="1" dirty="0"/>
              <a:t> of education</a:t>
            </a:r>
            <a:r>
              <a:rPr lang="en-GB" sz="1600" dirty="0"/>
              <a:t> (2nd ed., Vol. 8, pp. 4424-4429). Pergamon ; New York : Elsevier Science.</a:t>
            </a:r>
          </a:p>
          <a:p>
            <a:r>
              <a:rPr lang="en-US" sz="1600" dirty="0"/>
              <a:t>Moore, A., Barreto, A., </a:t>
            </a:r>
            <a:r>
              <a:rPr lang="en-US" sz="1600" dirty="0" err="1"/>
              <a:t>Bridi</a:t>
            </a:r>
            <a:r>
              <a:rPr lang="en-US" sz="1600" dirty="0"/>
              <a:t>, L., Dunn, Z. S., Taylor, V., &amp; Vanni, A. (2025). How Online Learning Environments During COVID-19 Impacted University Students’ Sense of Belonging: A Qualitative Analysis. </a:t>
            </a:r>
            <a:r>
              <a:rPr lang="en-US" sz="1600" i="1" dirty="0"/>
              <a:t>The journal of educators online</a:t>
            </a:r>
            <a:r>
              <a:rPr lang="en-US" sz="1600" dirty="0"/>
              <a:t>,</a:t>
            </a:r>
            <a:r>
              <a:rPr lang="en-US" sz="1600" i="1" dirty="0"/>
              <a:t> 22</a:t>
            </a:r>
            <a:r>
              <a:rPr lang="en-US" sz="1600" dirty="0"/>
              <a:t>(1). </a:t>
            </a:r>
            <a:r>
              <a:rPr lang="en-US" sz="1600" u="sng" dirty="0">
                <a:hlinkClick r:id="rId3"/>
              </a:rPr>
              <a:t>https://doi.org/10.9743/JEO.2025.22.1.16</a:t>
            </a:r>
            <a:endParaRPr lang="en-US" sz="1600" u="sng" dirty="0"/>
          </a:p>
          <a:p>
            <a:r>
              <a:rPr lang="en-US" sz="1600" dirty="0"/>
              <a:t>Rovai, A. P. (2001). Building classroom community at a distance: A case study. </a:t>
            </a:r>
            <a:r>
              <a:rPr lang="en-US" sz="1600" i="1" dirty="0"/>
              <a:t>Educational Technology Research and Development</a:t>
            </a:r>
            <a:r>
              <a:rPr lang="en-US" sz="1600" dirty="0"/>
              <a:t>,</a:t>
            </a:r>
            <a:r>
              <a:rPr lang="en-US" sz="1600" i="1" dirty="0"/>
              <a:t> 49</a:t>
            </a:r>
            <a:r>
              <a:rPr lang="en-US" sz="1600" dirty="0"/>
              <a:t>(4), 33-48. </a:t>
            </a:r>
            <a:r>
              <a:rPr lang="en-US" sz="1600" u="sng" dirty="0">
                <a:hlinkClick r:id="rId4"/>
              </a:rPr>
              <a:t>https://doi.org/10.1007/BF02504946</a:t>
            </a:r>
            <a:r>
              <a:rPr lang="en-US" sz="1600" dirty="0"/>
              <a:t> </a:t>
            </a:r>
            <a:endParaRPr lang="en-GB" sz="1600" dirty="0"/>
          </a:p>
          <a:p>
            <a:r>
              <a:rPr lang="en-US" sz="1600" dirty="0"/>
              <a:t>Stenfors-Hayes, T., Hult, H., &amp; Dahlgren, M. A. (2013). A phenomenographic approach to research in medical education. </a:t>
            </a:r>
            <a:r>
              <a:rPr lang="en-US" sz="1600" i="1" dirty="0"/>
              <a:t>Medical Education</a:t>
            </a:r>
            <a:r>
              <a:rPr lang="en-US" sz="1600" dirty="0"/>
              <a:t>,</a:t>
            </a:r>
            <a:r>
              <a:rPr lang="en-US" sz="1600" i="1" dirty="0"/>
              <a:t> 47</a:t>
            </a:r>
            <a:r>
              <a:rPr lang="en-US" sz="1600" dirty="0"/>
              <a:t>(3), 261-270. </a:t>
            </a:r>
            <a:r>
              <a:rPr lang="en-US" sz="1600" u="sng" dirty="0">
                <a:hlinkClick r:id="rId5"/>
              </a:rPr>
              <a:t>https://doi.org/10.1111/medu.12101</a:t>
            </a:r>
            <a:endParaRPr lang="en-US" sz="1600" u="sng" dirty="0"/>
          </a:p>
          <a:p>
            <a:r>
              <a:rPr lang="en-GB" sz="1600" dirty="0"/>
              <a:t>Strayhorn, T. L. (2012). </a:t>
            </a:r>
            <a:r>
              <a:rPr lang="en-GB" sz="1600" i="1" dirty="0"/>
              <a:t>College students' sense of belonging: a key to educational success for all students</a:t>
            </a:r>
            <a:r>
              <a:rPr lang="en-GB" sz="1600" dirty="0"/>
              <a:t>. Routledge. </a:t>
            </a:r>
          </a:p>
          <a:p>
            <a:r>
              <a:rPr lang="en-US" sz="1600" dirty="0"/>
              <a:t>Strayhorn, T. L. (2018). </a:t>
            </a:r>
            <a:r>
              <a:rPr lang="en-US" sz="1600" i="1" dirty="0"/>
              <a:t>College Students' Sense of Belonging</a:t>
            </a:r>
            <a:r>
              <a:rPr lang="en-US" sz="1600" dirty="0"/>
              <a:t>  [paperback]. Routledge.</a:t>
            </a:r>
          </a:p>
          <a:p>
            <a:endParaRPr lang="en-US" dirty="0"/>
          </a:p>
        </p:txBody>
      </p:sp>
      <p:pic>
        <p:nvPicPr>
          <p:cNvPr id="2" name="Graphic 1">
            <a:extLst>
              <a:ext uri="{FF2B5EF4-FFF2-40B4-BE49-F238E27FC236}">
                <a16:creationId xmlns:a16="http://schemas.microsoft.com/office/drawing/2014/main" id="{AA743EF2-AF5E-030C-BCBE-15F66CF487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6"/>
              </a:ext>
            </a:extLst>
          </a:blip>
          <a:stretch>
            <a:fillRect/>
          </a:stretch>
        </p:blipFill>
        <p:spPr>
          <a:xfrm>
            <a:off x="0" y="0"/>
            <a:ext cx="2970463" cy="1603375"/>
          </a:xfrm>
          <a:prstGeom prst="rect">
            <a:avLst/>
          </a:prstGeom>
        </p:spPr>
      </p:pic>
    </p:spTree>
    <p:extLst>
      <p:ext uri="{BB962C8B-B14F-4D97-AF65-F5344CB8AC3E}">
        <p14:creationId xmlns:p14="http://schemas.microsoft.com/office/powerpoint/2010/main" val="2273155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4" descr="A group of people posing for a photo&#10;&#10;AI-generated content may be incorrect.">
            <a:extLst>
              <a:ext uri="{FF2B5EF4-FFF2-40B4-BE49-F238E27FC236}">
                <a16:creationId xmlns:a16="http://schemas.microsoft.com/office/drawing/2014/main" id="{DD045815-8A8D-E289-C9C1-C0A87D6037AC}"/>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a:xfrm>
            <a:off x="4517308" y="1"/>
            <a:ext cx="7887128" cy="6857999"/>
          </a:xfrm>
          <a:prstGeom prst="rect">
            <a:avLst/>
          </a:prstGeom>
        </p:spPr>
      </p:pic>
      <p:sp>
        <p:nvSpPr>
          <p:cNvPr id="20" name="Text Placeholder 19">
            <a:extLst>
              <a:ext uri="{FF2B5EF4-FFF2-40B4-BE49-F238E27FC236}">
                <a16:creationId xmlns:a16="http://schemas.microsoft.com/office/drawing/2014/main" id="{F2DE97EE-33FD-61EB-2714-5AC695189B99}"/>
              </a:ext>
            </a:extLst>
          </p:cNvPr>
          <p:cNvSpPr>
            <a:spLocks noGrp="1"/>
          </p:cNvSpPr>
          <p:nvPr>
            <p:ph type="body" sz="half" idx="2"/>
          </p:nvPr>
        </p:nvSpPr>
        <p:spPr>
          <a:xfrm>
            <a:off x="211864" y="2527442"/>
            <a:ext cx="4232120" cy="3828907"/>
          </a:xfrm>
        </p:spPr>
        <p:txBody>
          <a:bodyPr/>
          <a:lstStyle/>
          <a:p>
            <a:r>
              <a:rPr lang="en-US" dirty="0"/>
              <a:t>Jenny Crow: PhD student &amp;</a:t>
            </a:r>
          </a:p>
          <a:p>
            <a:r>
              <a:rPr lang="en-US" dirty="0"/>
              <a:t>Digital Education Team Manager (MVLS)</a:t>
            </a:r>
          </a:p>
          <a:p>
            <a:r>
              <a:rPr lang="en-US" sz="2000" dirty="0">
                <a:solidFill>
                  <a:srgbClr val="011451"/>
                </a:solidFill>
                <a:hlinkClick r:id="rId3">
                  <a:extLst>
                    <a:ext uri="{A12FA001-AC4F-418D-AE19-62706E023703}">
                      <ahyp:hlinkClr xmlns:ahyp="http://schemas.microsoft.com/office/drawing/2018/hyperlinkcolor" val="tx"/>
                    </a:ext>
                  </a:extLst>
                </a:hlinkClick>
              </a:rPr>
              <a:t>Jenny.crow@glasgow.ac.uk</a:t>
            </a:r>
            <a:endParaRPr lang="en-US" sz="2000" dirty="0">
              <a:solidFill>
                <a:srgbClr val="011451"/>
              </a:solidFill>
            </a:endParaRPr>
          </a:p>
          <a:p>
            <a:r>
              <a:rPr lang="en-US" sz="2000" dirty="0"/>
              <a:t>LinkedIn: jenny-crow-77581a16</a:t>
            </a:r>
          </a:p>
          <a:p>
            <a:r>
              <a:rPr lang="en-US" sz="2000" dirty="0"/>
              <a:t>PhD supervisors: </a:t>
            </a:r>
          </a:p>
          <a:p>
            <a:r>
              <a:rPr lang="en-US" sz="2000" dirty="0"/>
              <a:t>Prof Keith Smyth, Dr Vicki Dale, Prof Jo-Anne Murray &amp; Dr Michelle Bellingham​</a:t>
            </a:r>
          </a:p>
        </p:txBody>
      </p:sp>
      <p:sp>
        <p:nvSpPr>
          <p:cNvPr id="19" name="Title 18">
            <a:extLst>
              <a:ext uri="{FF2B5EF4-FFF2-40B4-BE49-F238E27FC236}">
                <a16:creationId xmlns:a16="http://schemas.microsoft.com/office/drawing/2014/main" id="{112FDE80-0553-0121-017C-596589BCEC95}"/>
              </a:ext>
            </a:extLst>
          </p:cNvPr>
          <p:cNvSpPr>
            <a:spLocks noGrp="1"/>
          </p:cNvSpPr>
          <p:nvPr>
            <p:ph type="title"/>
          </p:nvPr>
        </p:nvSpPr>
        <p:spPr>
          <a:xfrm>
            <a:off x="211864" y="1603559"/>
            <a:ext cx="4305444" cy="736307"/>
          </a:xfrm>
        </p:spPr>
        <p:txBody>
          <a:bodyPr/>
          <a:lstStyle/>
          <a:p>
            <a:r>
              <a:rPr lang="en-US" dirty="0"/>
              <a:t>Thanks &amp; questions	</a:t>
            </a:r>
          </a:p>
        </p:txBody>
      </p:sp>
    </p:spTree>
    <p:extLst>
      <p:ext uri="{BB962C8B-B14F-4D97-AF65-F5344CB8AC3E}">
        <p14:creationId xmlns:p14="http://schemas.microsoft.com/office/powerpoint/2010/main" val="2682307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1C880-90C4-2DC0-9366-3371CD61CF6B}"/>
              </a:ext>
            </a:extLst>
          </p:cNvPr>
          <p:cNvSpPr>
            <a:spLocks noGrp="1"/>
          </p:cNvSpPr>
          <p:nvPr>
            <p:ph type="title"/>
          </p:nvPr>
        </p:nvSpPr>
        <p:spPr/>
        <p:txBody>
          <a:bodyPr/>
          <a:lstStyle/>
          <a:p>
            <a:r>
              <a:rPr lang="en-GB" dirty="0"/>
              <a:t>Phenomenography</a:t>
            </a:r>
          </a:p>
        </p:txBody>
      </p:sp>
      <p:pic>
        <p:nvPicPr>
          <p:cNvPr id="8" name="Picture Placeholder 7" descr="Earth with flight paths coming from Glasgow">
            <a:extLst>
              <a:ext uri="{FF2B5EF4-FFF2-40B4-BE49-F238E27FC236}">
                <a16:creationId xmlns:a16="http://schemas.microsoft.com/office/drawing/2014/main" id="{0D558D5E-63EF-A692-3212-47DC850F2650}"/>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p:blipFill>
        <p:spPr>
          <a:xfrm>
            <a:off x="8011691" y="1"/>
            <a:ext cx="5999965" cy="6857999"/>
          </a:xfrm>
        </p:spPr>
      </p:pic>
      <p:sp>
        <p:nvSpPr>
          <p:cNvPr id="4" name="Text Placeholder 3">
            <a:extLst>
              <a:ext uri="{FF2B5EF4-FFF2-40B4-BE49-F238E27FC236}">
                <a16:creationId xmlns:a16="http://schemas.microsoft.com/office/drawing/2014/main" id="{11A7FC50-E4A2-F1D5-E756-2D1AC013CE14}"/>
              </a:ext>
            </a:extLst>
          </p:cNvPr>
          <p:cNvSpPr>
            <a:spLocks noGrp="1"/>
          </p:cNvSpPr>
          <p:nvPr>
            <p:ph type="body" sz="half" idx="2"/>
          </p:nvPr>
        </p:nvSpPr>
        <p:spPr>
          <a:xfrm>
            <a:off x="416560" y="2155371"/>
            <a:ext cx="7401560" cy="4200979"/>
          </a:xfrm>
        </p:spPr>
        <p:txBody>
          <a:bodyPr>
            <a:noAutofit/>
          </a:bodyPr>
          <a:lstStyle/>
          <a:p>
            <a:r>
              <a:rPr lang="en-US" dirty="0"/>
              <a:t>“study of the limited number of qualitatively different ways in which various phenomena […] are experienced, conceptualized, understood, perceived, and apprehended”.</a:t>
            </a:r>
          </a:p>
          <a:p>
            <a:r>
              <a:rPr lang="en-GB" dirty="0"/>
              <a:t>				Marton (1994, p.4424)</a:t>
            </a:r>
          </a:p>
          <a:p>
            <a:pPr marL="342900" indent="-342900">
              <a:buFont typeface="Arial" panose="020B0604020202020204" pitchFamily="34" charset="0"/>
              <a:buChar char="•"/>
            </a:pPr>
            <a:r>
              <a:rPr lang="en-US" dirty="0"/>
              <a:t>Constructivism and interpretivism</a:t>
            </a:r>
          </a:p>
          <a:p>
            <a:r>
              <a:rPr lang="en-US" dirty="0"/>
              <a:t>Cousin (2008, p.192), Stenfors-Hayes et al. (2013)</a:t>
            </a:r>
          </a:p>
          <a:p>
            <a:endParaRPr lang="en-US" dirty="0"/>
          </a:p>
        </p:txBody>
      </p:sp>
      <p:pic>
        <p:nvPicPr>
          <p:cNvPr id="5" name="Graphic 4">
            <a:extLst>
              <a:ext uri="{FF2B5EF4-FFF2-40B4-BE49-F238E27FC236}">
                <a16:creationId xmlns:a16="http://schemas.microsoft.com/office/drawing/2014/main" id="{DC277234-FE5B-D934-DE4B-E6774B9E3A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0" y="0"/>
            <a:ext cx="2970463" cy="1603375"/>
          </a:xfrm>
          <a:prstGeom prst="rect">
            <a:avLst/>
          </a:prstGeom>
        </p:spPr>
      </p:pic>
    </p:spTree>
    <p:extLst>
      <p:ext uri="{BB962C8B-B14F-4D97-AF65-F5344CB8AC3E}">
        <p14:creationId xmlns:p14="http://schemas.microsoft.com/office/powerpoint/2010/main" val="2453100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001DE-61BE-7D2B-A41C-22D325C8E167}"/>
              </a:ext>
            </a:extLst>
          </p:cNvPr>
          <p:cNvSpPr>
            <a:spLocks noGrp="1"/>
          </p:cNvSpPr>
          <p:nvPr>
            <p:ph type="title"/>
          </p:nvPr>
        </p:nvSpPr>
        <p:spPr>
          <a:xfrm>
            <a:off x="246888" y="1647173"/>
            <a:ext cx="5753079" cy="421114"/>
          </a:xfrm>
        </p:spPr>
        <p:txBody>
          <a:bodyPr/>
          <a:lstStyle/>
          <a:p>
            <a:r>
              <a:rPr lang="en-US" dirty="0">
                <a:solidFill>
                  <a:schemeClr val="tx1"/>
                </a:solidFill>
              </a:rPr>
              <a:t>Belonging</a:t>
            </a:r>
            <a:endParaRPr lang="en-US" dirty="0"/>
          </a:p>
        </p:txBody>
      </p:sp>
      <p:sp>
        <p:nvSpPr>
          <p:cNvPr id="4" name="Text Placeholder 3">
            <a:extLst>
              <a:ext uri="{FF2B5EF4-FFF2-40B4-BE49-F238E27FC236}">
                <a16:creationId xmlns:a16="http://schemas.microsoft.com/office/drawing/2014/main" id="{B877FAC9-1CC1-1240-9554-4514B101B925}"/>
              </a:ext>
            </a:extLst>
          </p:cNvPr>
          <p:cNvSpPr>
            <a:spLocks noGrp="1"/>
          </p:cNvSpPr>
          <p:nvPr>
            <p:ph type="body" sz="half" idx="2"/>
          </p:nvPr>
        </p:nvSpPr>
        <p:spPr>
          <a:xfrm>
            <a:off x="246888" y="2155371"/>
            <a:ext cx="6373368" cy="4200979"/>
          </a:xfrm>
        </p:spPr>
        <p:txBody>
          <a:bodyPr>
            <a:noAutofit/>
          </a:bodyPr>
          <a:lstStyle/>
          <a:p>
            <a:pPr marL="0" indent="0">
              <a:buFont typeface="Arial" panose="020B0604020202020204" pitchFamily="34" charset="0"/>
              <a:buNone/>
            </a:pPr>
            <a:r>
              <a:rPr lang="en-US" dirty="0">
                <a:solidFill>
                  <a:srgbClr val="011451"/>
                </a:solidFill>
              </a:rPr>
              <a:t>“students’ perceived social support on campus, a feeling or sensation of connectedness, and the experience of mattering […] accepted, respected, valued by, […] faculty, staff and peers.”</a:t>
            </a:r>
          </a:p>
          <a:p>
            <a:r>
              <a:rPr lang="en-US" dirty="0">
                <a:solidFill>
                  <a:srgbClr val="011451"/>
                </a:solidFill>
              </a:rPr>
              <a:t>			Strayhorn (2018, p.4)</a:t>
            </a:r>
          </a:p>
          <a:p>
            <a:r>
              <a:rPr lang="en-US" dirty="0">
                <a:solidFill>
                  <a:srgbClr val="011451"/>
                </a:solidFill>
              </a:rPr>
              <a:t>Examples of factors impacting belonging:</a:t>
            </a:r>
          </a:p>
          <a:p>
            <a:pPr marL="342900" indent="-342900">
              <a:buFont typeface="Arial" panose="020B0604020202020204" pitchFamily="34" charset="0"/>
              <a:buChar char="•"/>
            </a:pPr>
            <a:r>
              <a:rPr lang="en-US" sz="2000" dirty="0">
                <a:solidFill>
                  <a:srgbClr val="011451"/>
                </a:solidFill>
              </a:rPr>
              <a:t>Ethnicity (</a:t>
            </a:r>
            <a:r>
              <a:rPr lang="en-GB" sz="2000" dirty="0">
                <a:solidFill>
                  <a:srgbClr val="011451"/>
                </a:solidFill>
              </a:rPr>
              <a:t>Strayhorn, 2012</a:t>
            </a:r>
            <a:r>
              <a:rPr lang="en-US" sz="2000" dirty="0">
                <a:solidFill>
                  <a:srgbClr val="011451"/>
                </a:solidFill>
              </a:rPr>
              <a:t>) </a:t>
            </a:r>
          </a:p>
          <a:p>
            <a:pPr marL="342900" indent="-342900">
              <a:buFont typeface="Arial" panose="020B0604020202020204" pitchFamily="34" charset="0"/>
              <a:buChar char="•"/>
            </a:pPr>
            <a:r>
              <a:rPr lang="en-US" sz="2000" dirty="0">
                <a:solidFill>
                  <a:srgbClr val="011451"/>
                </a:solidFill>
              </a:rPr>
              <a:t>Disability (</a:t>
            </a:r>
            <a:r>
              <a:rPr lang="en-GB" sz="2000" dirty="0">
                <a:solidFill>
                  <a:srgbClr val="011451"/>
                </a:solidFill>
              </a:rPr>
              <a:t>Rovai, 2001</a:t>
            </a:r>
            <a:r>
              <a:rPr lang="en-US" sz="2000" dirty="0">
                <a:solidFill>
                  <a:srgbClr val="011451"/>
                </a:solidFill>
              </a:rPr>
              <a:t>)</a:t>
            </a:r>
          </a:p>
          <a:p>
            <a:pPr marL="342900" indent="-342900">
              <a:buFont typeface="Arial" panose="020B0604020202020204" pitchFamily="34" charset="0"/>
              <a:buChar char="•"/>
            </a:pPr>
            <a:r>
              <a:rPr lang="en-US" sz="2000" dirty="0">
                <a:solidFill>
                  <a:srgbClr val="011451"/>
                </a:solidFill>
              </a:rPr>
              <a:t>Gender (</a:t>
            </a:r>
            <a:r>
              <a:rPr lang="en-GB" sz="2000" dirty="0">
                <a:solidFill>
                  <a:srgbClr val="011451"/>
                </a:solidFill>
              </a:rPr>
              <a:t>DiGiacomo et al., 2023</a:t>
            </a:r>
            <a:r>
              <a:rPr lang="en-US" sz="2000" dirty="0">
                <a:solidFill>
                  <a:srgbClr val="011451"/>
                </a:solidFill>
              </a:rPr>
              <a:t>)</a:t>
            </a:r>
          </a:p>
          <a:p>
            <a:pPr marL="342900" indent="-342900">
              <a:buFont typeface="Arial" panose="020B0604020202020204" pitchFamily="34" charset="0"/>
              <a:buChar char="•"/>
            </a:pPr>
            <a:r>
              <a:rPr lang="en-US" sz="2000" dirty="0">
                <a:solidFill>
                  <a:srgbClr val="011451"/>
                </a:solidFill>
              </a:rPr>
              <a:t>Postgraduate students (</a:t>
            </a:r>
            <a:r>
              <a:rPr lang="en-GB" sz="2000" dirty="0">
                <a:solidFill>
                  <a:srgbClr val="011451"/>
                </a:solidFill>
              </a:rPr>
              <a:t>Moore et al., 2025)</a:t>
            </a:r>
            <a:endParaRPr lang="en-US" sz="2000" dirty="0">
              <a:solidFill>
                <a:srgbClr val="011451"/>
              </a:solidFill>
            </a:endParaRPr>
          </a:p>
        </p:txBody>
      </p:sp>
      <p:pic>
        <p:nvPicPr>
          <p:cNvPr id="5" name="Graphic 4">
            <a:extLst>
              <a:ext uri="{FF2B5EF4-FFF2-40B4-BE49-F238E27FC236}">
                <a16:creationId xmlns:a16="http://schemas.microsoft.com/office/drawing/2014/main" id="{7A7C7E69-E523-E724-D6C1-03CB100D847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0" y="0"/>
            <a:ext cx="2970463" cy="1603375"/>
          </a:xfrm>
          <a:prstGeom prst="rect">
            <a:avLst/>
          </a:prstGeom>
        </p:spPr>
      </p:pic>
      <p:pic>
        <p:nvPicPr>
          <p:cNvPr id="14" name="Picture Placeholder 13">
            <a:extLst>
              <a:ext uri="{FF2B5EF4-FFF2-40B4-BE49-F238E27FC236}">
                <a16:creationId xmlns:a16="http://schemas.microsoft.com/office/drawing/2014/main" id="{38BE5158-4A3A-C9E2-4CD2-572573C75220}"/>
              </a:ext>
            </a:extLst>
          </p:cNvPr>
          <p:cNvPicPr>
            <a:picLocks noGrp="1" noChangeAspect="1"/>
          </p:cNvPicPr>
          <p:nvPr>
            <p:ph type="pic" idx="1"/>
          </p:nvPr>
        </p:nvPicPr>
        <p:blipFill>
          <a:blip r:embed="rId4" cstate="email">
            <a:extLst>
              <a:ext uri="{28A0092B-C50C-407E-A947-70E740481C1C}">
                <a14:useLocalDpi xmlns:a14="http://schemas.microsoft.com/office/drawing/2010/main"/>
              </a:ext>
            </a:extLst>
          </a:blip>
          <a:srcRect/>
          <a:stretch>
            <a:fillRect/>
          </a:stretch>
        </p:blipFill>
        <p:spPr>
          <a:prstGeom prst="rect">
            <a:avLst/>
          </a:prstGeom>
          <a:solidFill>
            <a:srgbClr val="FFFFFF"/>
          </a:solidFill>
        </p:spPr>
      </p:pic>
    </p:spTree>
    <p:extLst>
      <p:ext uri="{BB962C8B-B14F-4D97-AF65-F5344CB8AC3E}">
        <p14:creationId xmlns:p14="http://schemas.microsoft.com/office/powerpoint/2010/main" val="3683441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408FA-E118-D109-978B-FBD8E25ACCE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DFAAA9F-9F33-CEEE-C3BC-A67EE1E38F9F}"/>
              </a:ext>
            </a:extLst>
          </p:cNvPr>
          <p:cNvSpPr>
            <a:spLocks noGrp="1"/>
          </p:cNvSpPr>
          <p:nvPr>
            <p:ph type="title"/>
          </p:nvPr>
        </p:nvSpPr>
        <p:spPr>
          <a:xfrm>
            <a:off x="356616" y="2787650"/>
            <a:ext cx="11521440" cy="1427734"/>
          </a:xfrm>
        </p:spPr>
        <p:txBody>
          <a:bodyPr/>
          <a:lstStyle/>
          <a:p>
            <a:r>
              <a:rPr lang="en-US" dirty="0"/>
              <a:t>Question: </a:t>
            </a:r>
            <a:r>
              <a:rPr lang="en-GB" dirty="0"/>
              <a:t>What ways do you try to encourage belonging with your students?</a:t>
            </a:r>
            <a:br>
              <a:rPr lang="en-GB" dirty="0"/>
            </a:br>
            <a:r>
              <a:rPr lang="en-US" dirty="0"/>
              <a:t> </a:t>
            </a:r>
          </a:p>
        </p:txBody>
      </p:sp>
      <p:pic>
        <p:nvPicPr>
          <p:cNvPr id="2" name="Graphic 1">
            <a:extLst>
              <a:ext uri="{FF2B5EF4-FFF2-40B4-BE49-F238E27FC236}">
                <a16:creationId xmlns:a16="http://schemas.microsoft.com/office/drawing/2014/main" id="{DA36A6D5-3B9F-D55F-CDC6-1112FF5E70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tretch>
            <a:fillRect/>
          </a:stretch>
        </p:blipFill>
        <p:spPr>
          <a:xfrm>
            <a:off x="0" y="0"/>
            <a:ext cx="2970463" cy="1603375"/>
          </a:xfrm>
          <a:prstGeom prst="rect">
            <a:avLst/>
          </a:prstGeom>
        </p:spPr>
      </p:pic>
    </p:spTree>
    <p:extLst>
      <p:ext uri="{BB962C8B-B14F-4D97-AF65-F5344CB8AC3E}">
        <p14:creationId xmlns:p14="http://schemas.microsoft.com/office/powerpoint/2010/main" val="1246177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6699B-DF14-32BA-C450-56C72EF00B9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18EE9F-6B6B-6C48-4ABE-203D97EF724F}"/>
              </a:ext>
            </a:extLst>
          </p:cNvPr>
          <p:cNvSpPr>
            <a:spLocks noGrp="1"/>
          </p:cNvSpPr>
          <p:nvPr>
            <p:ph type="title"/>
          </p:nvPr>
        </p:nvSpPr>
        <p:spPr/>
        <p:txBody>
          <a:bodyPr/>
          <a:lstStyle/>
          <a:p>
            <a:r>
              <a:rPr lang="en-US" dirty="0"/>
              <a:t>How students manage their engagement</a:t>
            </a:r>
          </a:p>
        </p:txBody>
      </p:sp>
      <p:sp>
        <p:nvSpPr>
          <p:cNvPr id="5" name="Text Placeholder 4">
            <a:extLst>
              <a:ext uri="{FF2B5EF4-FFF2-40B4-BE49-F238E27FC236}">
                <a16:creationId xmlns:a16="http://schemas.microsoft.com/office/drawing/2014/main" id="{F33FC9CC-5469-B765-1D4B-792119A73D33}"/>
              </a:ext>
            </a:extLst>
          </p:cNvPr>
          <p:cNvSpPr>
            <a:spLocks noGrp="1"/>
          </p:cNvSpPr>
          <p:nvPr>
            <p:ph type="body" sz="half" idx="2"/>
          </p:nvPr>
        </p:nvSpPr>
        <p:spPr/>
        <p:txBody>
          <a:bodyPr/>
          <a:lstStyle/>
          <a:p>
            <a:endParaRPr lang="en-US"/>
          </a:p>
        </p:txBody>
      </p:sp>
      <p:pic>
        <p:nvPicPr>
          <p:cNvPr id="2" name="Graphic 1">
            <a:extLst>
              <a:ext uri="{FF2B5EF4-FFF2-40B4-BE49-F238E27FC236}">
                <a16:creationId xmlns:a16="http://schemas.microsoft.com/office/drawing/2014/main" id="{91E82258-7BC8-9E3E-747D-C1406AA529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2"/>
              </a:ext>
            </a:extLst>
          </a:blip>
          <a:stretch>
            <a:fillRect/>
          </a:stretch>
        </p:blipFill>
        <p:spPr>
          <a:xfrm>
            <a:off x="0" y="0"/>
            <a:ext cx="2970463" cy="1603375"/>
          </a:xfrm>
          <a:prstGeom prst="rect">
            <a:avLst/>
          </a:prstGeom>
        </p:spPr>
      </p:pic>
      <p:graphicFrame>
        <p:nvGraphicFramePr>
          <p:cNvPr id="3" name="Table 2">
            <a:extLst>
              <a:ext uri="{FF2B5EF4-FFF2-40B4-BE49-F238E27FC236}">
                <a16:creationId xmlns:a16="http://schemas.microsoft.com/office/drawing/2014/main" id="{5722C8FC-05E6-C726-F86A-978BE3E71ECE}"/>
              </a:ext>
            </a:extLst>
          </p:cNvPr>
          <p:cNvGraphicFramePr>
            <a:graphicFrameLocks noGrp="1"/>
          </p:cNvGraphicFramePr>
          <p:nvPr/>
        </p:nvGraphicFramePr>
        <p:xfrm>
          <a:off x="252000" y="1692000"/>
          <a:ext cx="11611392" cy="4206240"/>
        </p:xfrm>
        <a:graphic>
          <a:graphicData uri="http://schemas.openxmlformats.org/drawingml/2006/table">
            <a:tbl>
              <a:tblPr bandRow="1">
                <a:tableStyleId>{5C22544A-7EE6-4342-B048-85BDC9FD1C3A}</a:tableStyleId>
              </a:tblPr>
              <a:tblGrid>
                <a:gridCol w="11611392">
                  <a:extLst>
                    <a:ext uri="{9D8B030D-6E8A-4147-A177-3AD203B41FA5}">
                      <a16:colId xmlns:a16="http://schemas.microsoft.com/office/drawing/2014/main" val="517388153"/>
                    </a:ext>
                  </a:extLst>
                </a:gridCol>
              </a:tblGrid>
              <a:tr h="4440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0" dirty="0">
                          <a:solidFill>
                            <a:srgbClr val="003560"/>
                          </a:solidFill>
                          <a:latin typeface="+mn-lt"/>
                          <a:ea typeface="Arial" charset="0"/>
                          <a:cs typeface="Arial" charset="0"/>
                        </a:rPr>
                        <a:t>“</a:t>
                      </a:r>
                      <a:r>
                        <a:rPr lang="en-US" kern="0" dirty="0">
                          <a:solidFill>
                            <a:schemeClr val="tx1"/>
                          </a:solidFill>
                          <a:latin typeface="+mn-lt"/>
                          <a:ea typeface="Arial" charset="0"/>
                          <a:cs typeface="Arial" charset="0"/>
                        </a:rPr>
                        <a:t>you're trying to squeeze this into a </a:t>
                      </a:r>
                      <a:r>
                        <a:rPr lang="en-US" b="1" kern="0" dirty="0">
                          <a:solidFill>
                            <a:schemeClr val="tx1"/>
                          </a:solidFill>
                          <a:latin typeface="+mn-lt"/>
                          <a:ea typeface="Arial" charset="0"/>
                          <a:cs typeface="Arial" charset="0"/>
                        </a:rPr>
                        <a:t>full-time job </a:t>
                      </a:r>
                      <a:r>
                        <a:rPr lang="en-US" kern="0" dirty="0">
                          <a:solidFill>
                            <a:schemeClr val="tx1"/>
                          </a:solidFill>
                          <a:latin typeface="+mn-lt"/>
                          <a:ea typeface="Arial" charset="0"/>
                          <a:cs typeface="Arial" charset="0"/>
                        </a:rPr>
                        <a:t>and all the </a:t>
                      </a:r>
                      <a:r>
                        <a:rPr lang="en-US" b="1" kern="0" dirty="0">
                          <a:solidFill>
                            <a:schemeClr val="tx1"/>
                          </a:solidFill>
                          <a:latin typeface="+mn-lt"/>
                          <a:ea typeface="Arial" charset="0"/>
                          <a:cs typeface="Arial" charset="0"/>
                        </a:rPr>
                        <a:t>other things </a:t>
                      </a:r>
                      <a:r>
                        <a:rPr lang="en-US" kern="0" dirty="0">
                          <a:solidFill>
                            <a:schemeClr val="tx1"/>
                          </a:solidFill>
                          <a:latin typeface="+mn-lt"/>
                          <a:ea typeface="Arial" charset="0"/>
                          <a:cs typeface="Arial" charset="0"/>
                        </a:rPr>
                        <a:t>that life throws at you, sometimes </a:t>
                      </a:r>
                      <a:r>
                        <a:rPr lang="en-US" b="1" kern="0" dirty="0">
                          <a:solidFill>
                            <a:schemeClr val="tx1"/>
                          </a:solidFill>
                          <a:latin typeface="+mn-lt"/>
                          <a:ea typeface="Arial" charset="0"/>
                          <a:cs typeface="Arial" charset="0"/>
                        </a:rPr>
                        <a:t>your effort could be more</a:t>
                      </a:r>
                      <a:r>
                        <a:rPr lang="en-US" kern="0" dirty="0">
                          <a:solidFill>
                            <a:schemeClr val="tx1"/>
                          </a:solidFill>
                          <a:latin typeface="+mn-lt"/>
                          <a:ea typeface="Arial" charset="0"/>
                          <a:cs typeface="Arial" charset="0"/>
                        </a:rPr>
                        <a:t>, but you just </a:t>
                      </a:r>
                      <a:r>
                        <a:rPr lang="en-US" b="1" kern="0" dirty="0">
                          <a:solidFill>
                            <a:schemeClr val="tx1"/>
                          </a:solidFill>
                          <a:latin typeface="+mn-lt"/>
                          <a:ea typeface="Arial" charset="0"/>
                          <a:cs typeface="Arial" charset="0"/>
                        </a:rPr>
                        <a:t>don't have any time” </a:t>
                      </a:r>
                      <a:r>
                        <a:rPr lang="en-US" b="0" kern="0" dirty="0">
                          <a:solidFill>
                            <a:schemeClr val="tx1"/>
                          </a:solidFill>
                          <a:latin typeface="+mn-lt"/>
                          <a:ea typeface="Arial" charset="0"/>
                          <a:cs typeface="Arial" charset="0"/>
                        </a:rPr>
                        <a:t>[INT07]</a:t>
                      </a:r>
                      <a:endParaRPr lang="en-US" sz="1800" b="0" kern="1200" dirty="0">
                        <a:solidFill>
                          <a:schemeClr val="dk1"/>
                        </a:solidFill>
                        <a:effectLst/>
                        <a:latin typeface="+mn-lt"/>
                        <a:ea typeface="+mn-ea"/>
                        <a:cs typeface="+mn-cs"/>
                      </a:endParaRPr>
                    </a:p>
                    <a:p>
                      <a:endParaRPr lang="en-US" sz="1800" kern="1200" dirty="0">
                        <a:solidFill>
                          <a:schemeClr val="dk1"/>
                        </a:solidFill>
                        <a:effectLst/>
                        <a:latin typeface="+mn-lt"/>
                        <a:ea typeface="+mn-ea"/>
                        <a:cs typeface="+mn-cs"/>
                      </a:endParaRPr>
                    </a:p>
                    <a:p>
                      <a:r>
                        <a:rPr lang="en-US" sz="1800" kern="1200" dirty="0">
                          <a:solidFill>
                            <a:schemeClr val="dk1"/>
                          </a:solidFill>
                          <a:effectLst/>
                          <a:latin typeface="+mn-lt"/>
                          <a:ea typeface="+mn-ea"/>
                          <a:cs typeface="+mn-cs"/>
                        </a:rPr>
                        <a:t>“And then the other thing about the technology it's... And it's not the technology, I suppose, but just the </a:t>
                      </a:r>
                      <a:r>
                        <a:rPr lang="en-US" sz="1800" b="1" kern="1200" dirty="0">
                          <a:solidFill>
                            <a:schemeClr val="dk1"/>
                          </a:solidFill>
                          <a:effectLst/>
                          <a:latin typeface="+mn-lt"/>
                          <a:ea typeface="+mn-ea"/>
                          <a:cs typeface="+mn-cs"/>
                        </a:rPr>
                        <a:t>time zone </a:t>
                      </a:r>
                      <a:r>
                        <a:rPr lang="en-US" sz="1800" kern="1200" dirty="0">
                          <a:solidFill>
                            <a:schemeClr val="dk1"/>
                          </a:solidFill>
                          <a:effectLst/>
                          <a:latin typeface="+mn-lt"/>
                          <a:ea typeface="+mn-ea"/>
                          <a:cs typeface="+mn-cs"/>
                        </a:rPr>
                        <a:t>difference and we can't do anything about that. So, I mean, sometimes there have been things that, and I guess this may not... Sometimes there have been the instructor will say, "Oh, there's this </a:t>
                      </a:r>
                      <a:r>
                        <a:rPr lang="en-US" sz="1800" b="1" kern="1200" dirty="0">
                          <a:solidFill>
                            <a:schemeClr val="dk1"/>
                          </a:solidFill>
                          <a:effectLst/>
                          <a:latin typeface="+mn-lt"/>
                          <a:ea typeface="+mn-ea"/>
                          <a:cs typeface="+mn-cs"/>
                        </a:rPr>
                        <a:t>presentation at this time</a:t>
                      </a:r>
                      <a:r>
                        <a:rPr lang="en-US" sz="1800" kern="1200" dirty="0">
                          <a:solidFill>
                            <a:schemeClr val="dk1"/>
                          </a:solidFill>
                          <a:effectLst/>
                          <a:latin typeface="+mn-lt"/>
                          <a:ea typeface="+mn-ea"/>
                          <a:cs typeface="+mn-cs"/>
                        </a:rPr>
                        <a:t>." And it's always... And lots of times it's maybe </a:t>
                      </a:r>
                      <a:r>
                        <a:rPr lang="en-US" sz="1800" b="1" kern="1200" dirty="0">
                          <a:solidFill>
                            <a:schemeClr val="dk1"/>
                          </a:solidFill>
                          <a:effectLst/>
                          <a:latin typeface="+mn-lt"/>
                          <a:ea typeface="+mn-ea"/>
                          <a:cs typeface="+mn-cs"/>
                        </a:rPr>
                        <a:t>10 o'clock in the morning </a:t>
                      </a:r>
                      <a:r>
                        <a:rPr lang="en-US" sz="1800" kern="1200" dirty="0">
                          <a:solidFill>
                            <a:schemeClr val="dk1"/>
                          </a:solidFill>
                          <a:effectLst/>
                          <a:latin typeface="+mn-lt"/>
                          <a:ea typeface="+mn-ea"/>
                          <a:cs typeface="+mn-cs"/>
                        </a:rPr>
                        <a:t>for you guys. Well, that's like </a:t>
                      </a:r>
                      <a:r>
                        <a:rPr lang="en-US" sz="1800" b="1" kern="1200" dirty="0">
                          <a:solidFill>
                            <a:schemeClr val="dk1"/>
                          </a:solidFill>
                          <a:effectLst/>
                          <a:latin typeface="+mn-lt"/>
                          <a:ea typeface="+mn-ea"/>
                          <a:cs typeface="+mn-cs"/>
                        </a:rPr>
                        <a:t>four o'clock in the morning for me</a:t>
                      </a:r>
                      <a:r>
                        <a:rPr lang="en-US" sz="1800" kern="1200" dirty="0">
                          <a:solidFill>
                            <a:schemeClr val="dk1"/>
                          </a:solidFill>
                          <a:effectLst/>
                          <a:latin typeface="+mn-lt"/>
                          <a:ea typeface="+mn-ea"/>
                          <a:cs typeface="+mn-cs"/>
                        </a:rPr>
                        <a:t>, at least.” [INT03]</a:t>
                      </a:r>
                    </a:p>
                    <a:p>
                      <a:endParaRPr lang="en-US"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“So in our first class, it was in [course name], there was one student that's like, "</a:t>
                      </a:r>
                      <a:r>
                        <a:rPr lang="en-GB" sz="1800" b="1" kern="1200" dirty="0">
                          <a:solidFill>
                            <a:schemeClr val="dk1"/>
                          </a:solidFill>
                          <a:effectLst/>
                          <a:latin typeface="+mn-lt"/>
                          <a:ea typeface="+mn-ea"/>
                          <a:cs typeface="+mn-cs"/>
                        </a:rPr>
                        <a:t>Let's do a WhatsApp group</a:t>
                      </a:r>
                      <a:r>
                        <a:rPr lang="en-GB" sz="1800" kern="1200" dirty="0">
                          <a:solidFill>
                            <a:schemeClr val="dk1"/>
                          </a:solidFill>
                          <a:effectLst/>
                          <a:latin typeface="+mn-lt"/>
                          <a:ea typeface="+mn-ea"/>
                          <a:cs typeface="+mn-cs"/>
                        </a:rPr>
                        <a:t>." So we all had a WhatsApp group and we supported each other. We said, "Oh, where can we find this?" And somebody would like send a link…I like that I </a:t>
                      </a:r>
                      <a:r>
                        <a:rPr lang="en-GB" sz="1800" b="1" kern="1200" dirty="0">
                          <a:solidFill>
                            <a:schemeClr val="dk1"/>
                          </a:solidFill>
                          <a:effectLst/>
                          <a:latin typeface="+mn-lt"/>
                          <a:ea typeface="+mn-ea"/>
                          <a:cs typeface="+mn-cs"/>
                        </a:rPr>
                        <a:t>can put up a question and somebody will answer</a:t>
                      </a:r>
                      <a:r>
                        <a:rPr lang="en-GB" sz="1800" kern="1200" dirty="0">
                          <a:solidFill>
                            <a:schemeClr val="dk1"/>
                          </a:solidFill>
                          <a:effectLst/>
                          <a:latin typeface="+mn-lt"/>
                          <a:ea typeface="+mn-ea"/>
                          <a:cs typeface="+mn-cs"/>
                        </a:rPr>
                        <a:t>. And since </a:t>
                      </a:r>
                      <a:r>
                        <a:rPr lang="en-GB" sz="1800" b="1" kern="1200" dirty="0">
                          <a:solidFill>
                            <a:schemeClr val="dk1"/>
                          </a:solidFill>
                          <a:effectLst/>
                          <a:latin typeface="+mn-lt"/>
                          <a:ea typeface="+mn-ea"/>
                          <a:cs typeface="+mn-cs"/>
                        </a:rPr>
                        <a:t>everybody's in a different time zone</a:t>
                      </a:r>
                      <a:r>
                        <a:rPr lang="en-GB" sz="1800" kern="1200" dirty="0">
                          <a:solidFill>
                            <a:schemeClr val="dk1"/>
                          </a:solidFill>
                          <a:effectLst/>
                          <a:latin typeface="+mn-lt"/>
                          <a:ea typeface="+mn-ea"/>
                          <a:cs typeface="+mn-cs"/>
                        </a:rPr>
                        <a:t>, we would have somebody from who's awake, who reply to you randomly at 2:00 AM or something like that. So it felt good, it really felt good.” [INT12]</a:t>
                      </a:r>
                    </a:p>
                    <a:p>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548502802"/>
                  </a:ext>
                </a:extLst>
              </a:tr>
            </a:tbl>
          </a:graphicData>
        </a:graphic>
      </p:graphicFrame>
    </p:spTree>
    <p:extLst>
      <p:ext uri="{BB962C8B-B14F-4D97-AF65-F5344CB8AC3E}">
        <p14:creationId xmlns:p14="http://schemas.microsoft.com/office/powerpoint/2010/main" val="608710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231FF-B387-1A6F-A6E9-2CA2C1F4EE4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1FC265C-8E9C-0CB0-0496-2B1A105693DF}"/>
              </a:ext>
            </a:extLst>
          </p:cNvPr>
          <p:cNvSpPr>
            <a:spLocks noGrp="1"/>
          </p:cNvSpPr>
          <p:nvPr>
            <p:ph type="title"/>
          </p:nvPr>
        </p:nvSpPr>
        <p:spPr/>
        <p:txBody>
          <a:bodyPr/>
          <a:lstStyle/>
          <a:p>
            <a:r>
              <a:rPr lang="en-US" dirty="0"/>
              <a:t>Staff presence at key stages of the course</a:t>
            </a:r>
          </a:p>
        </p:txBody>
      </p:sp>
      <p:sp>
        <p:nvSpPr>
          <p:cNvPr id="5" name="Text Placeholder 4">
            <a:extLst>
              <a:ext uri="{FF2B5EF4-FFF2-40B4-BE49-F238E27FC236}">
                <a16:creationId xmlns:a16="http://schemas.microsoft.com/office/drawing/2014/main" id="{6A382D74-885B-D369-00CD-80BBEE5B392A}"/>
              </a:ext>
            </a:extLst>
          </p:cNvPr>
          <p:cNvSpPr>
            <a:spLocks noGrp="1"/>
          </p:cNvSpPr>
          <p:nvPr>
            <p:ph type="body" sz="half" idx="2"/>
          </p:nvPr>
        </p:nvSpPr>
        <p:spPr/>
        <p:txBody>
          <a:bodyPr/>
          <a:lstStyle/>
          <a:p>
            <a:endParaRPr lang="en-US"/>
          </a:p>
        </p:txBody>
      </p:sp>
      <p:pic>
        <p:nvPicPr>
          <p:cNvPr id="2" name="Graphic 1">
            <a:extLst>
              <a:ext uri="{FF2B5EF4-FFF2-40B4-BE49-F238E27FC236}">
                <a16:creationId xmlns:a16="http://schemas.microsoft.com/office/drawing/2014/main" id="{9DCFB8DB-0A91-9998-8F2A-B493558FE02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0" y="0"/>
            <a:ext cx="2970463" cy="1603375"/>
          </a:xfrm>
          <a:prstGeom prst="rect">
            <a:avLst/>
          </a:prstGeom>
        </p:spPr>
      </p:pic>
      <p:graphicFrame>
        <p:nvGraphicFramePr>
          <p:cNvPr id="3" name="Table 2">
            <a:extLst>
              <a:ext uri="{FF2B5EF4-FFF2-40B4-BE49-F238E27FC236}">
                <a16:creationId xmlns:a16="http://schemas.microsoft.com/office/drawing/2014/main" id="{E680B474-5938-4AE3-A6E7-0084BF4F324F}"/>
              </a:ext>
            </a:extLst>
          </p:cNvPr>
          <p:cNvGraphicFramePr>
            <a:graphicFrameLocks noGrp="1"/>
          </p:cNvGraphicFramePr>
          <p:nvPr>
            <p:extLst>
              <p:ext uri="{D42A27DB-BD31-4B8C-83A1-F6EECF244321}">
                <p14:modId xmlns:p14="http://schemas.microsoft.com/office/powerpoint/2010/main" val="2566449434"/>
              </p:ext>
            </p:extLst>
          </p:nvPr>
        </p:nvGraphicFramePr>
        <p:xfrm>
          <a:off x="252000" y="1692000"/>
          <a:ext cx="11834221" cy="4206240"/>
        </p:xfrm>
        <a:graphic>
          <a:graphicData uri="http://schemas.openxmlformats.org/drawingml/2006/table">
            <a:tbl>
              <a:tblPr bandRow="1">
                <a:tableStyleId>{5C22544A-7EE6-4342-B048-85BDC9FD1C3A}</a:tableStyleId>
              </a:tblPr>
              <a:tblGrid>
                <a:gridCol w="11834221">
                  <a:extLst>
                    <a:ext uri="{9D8B030D-6E8A-4147-A177-3AD203B41FA5}">
                      <a16:colId xmlns:a16="http://schemas.microsoft.com/office/drawing/2014/main" val="517388153"/>
                    </a:ext>
                  </a:extLst>
                </a:gridCol>
              </a:tblGrid>
              <a:tr h="22018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 I think even with induction, if you have more </a:t>
                      </a:r>
                      <a:r>
                        <a:rPr lang="en-GB" sz="1800" b="1" kern="1200" dirty="0">
                          <a:solidFill>
                            <a:schemeClr val="dk1"/>
                          </a:solidFill>
                          <a:effectLst/>
                          <a:latin typeface="+mn-lt"/>
                          <a:ea typeface="+mn-ea"/>
                          <a:cs typeface="+mn-cs"/>
                        </a:rPr>
                        <a:t>FaceTime</a:t>
                      </a:r>
                      <a:r>
                        <a:rPr lang="en-GB" sz="1800" kern="1200" dirty="0">
                          <a:solidFill>
                            <a:schemeClr val="dk1"/>
                          </a:solidFill>
                          <a:effectLst/>
                          <a:latin typeface="+mn-lt"/>
                          <a:ea typeface="+mn-ea"/>
                          <a:cs typeface="+mn-cs"/>
                        </a:rPr>
                        <a:t>, or on-the-phone discussion, and if they could maybe just point out exactly what to do, I think that would make it a little easier.” [INT25]</a:t>
                      </a:r>
                      <a:endParaRPr lang="en-US" sz="1800" kern="0" dirty="0">
                        <a:solidFill>
                          <a:srgbClr val="003560"/>
                        </a:solidFill>
                        <a:effectLst/>
                        <a:latin typeface="+mn-lt"/>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dirty="0">
                        <a:solidFill>
                          <a:srgbClr val="003560"/>
                        </a:solidFill>
                        <a:effectLst/>
                        <a:latin typeface="+mn-lt"/>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solidFill>
                            <a:srgbClr val="003560"/>
                          </a:solidFill>
                          <a:effectLst/>
                          <a:latin typeface="+mn-lt"/>
                          <a:ea typeface="+mn-ea"/>
                          <a:cs typeface="Arial" charset="0"/>
                        </a:rPr>
                        <a:t>“[…] the staff do play a big role in that because they set the precedent for how </a:t>
                      </a:r>
                      <a:r>
                        <a:rPr lang="en-US" sz="1800" b="1" kern="0" dirty="0">
                          <a:solidFill>
                            <a:srgbClr val="003560"/>
                          </a:solidFill>
                          <a:effectLst/>
                          <a:latin typeface="+mn-lt"/>
                          <a:ea typeface="+mn-ea"/>
                          <a:cs typeface="Arial" charset="0"/>
                        </a:rPr>
                        <a:t>welcome you feel</a:t>
                      </a:r>
                      <a:r>
                        <a:rPr lang="en-US" sz="1800" kern="0" dirty="0">
                          <a:solidFill>
                            <a:srgbClr val="003560"/>
                          </a:solidFill>
                          <a:effectLst/>
                          <a:latin typeface="+mn-lt"/>
                          <a:ea typeface="+mn-ea"/>
                          <a:cs typeface="Arial" charset="0"/>
                        </a:rPr>
                        <a:t>, how connected you feel to them. […] Yeah, I would see that their </a:t>
                      </a:r>
                      <a:r>
                        <a:rPr lang="en-US" sz="1800" b="1" kern="0" dirty="0">
                          <a:solidFill>
                            <a:srgbClr val="003560"/>
                          </a:solidFill>
                          <a:effectLst/>
                          <a:latin typeface="+mn-lt"/>
                          <a:ea typeface="+mn-ea"/>
                          <a:cs typeface="Arial" charset="0"/>
                        </a:rPr>
                        <a:t>attitude and accessibility </a:t>
                      </a:r>
                      <a:r>
                        <a:rPr lang="en-US" sz="1800" kern="0" dirty="0">
                          <a:solidFill>
                            <a:srgbClr val="003560"/>
                          </a:solidFill>
                          <a:effectLst/>
                          <a:latin typeface="+mn-lt"/>
                          <a:ea typeface="+mn-ea"/>
                          <a:cs typeface="Arial" charset="0"/>
                        </a:rPr>
                        <a:t>definitely helps you </a:t>
                      </a:r>
                      <a:r>
                        <a:rPr lang="en-US" sz="1800" b="1" kern="0" dirty="0">
                          <a:solidFill>
                            <a:srgbClr val="003560"/>
                          </a:solidFill>
                          <a:effectLst/>
                          <a:latin typeface="+mn-lt"/>
                          <a:ea typeface="+mn-ea"/>
                          <a:cs typeface="Arial" charset="0"/>
                        </a:rPr>
                        <a:t>feel that you belong</a:t>
                      </a:r>
                      <a:r>
                        <a:rPr lang="en-US" sz="1800" kern="0" dirty="0">
                          <a:solidFill>
                            <a:srgbClr val="003560"/>
                          </a:solidFill>
                          <a:effectLst/>
                          <a:latin typeface="+mn-lt"/>
                          <a:ea typeface="+mn-ea"/>
                          <a:cs typeface="Arial" charset="0"/>
                        </a:rPr>
                        <a:t> more. [INT31]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dirty="0">
                        <a:solidFill>
                          <a:srgbClr val="003560"/>
                        </a:solidFill>
                        <a:effectLst/>
                        <a:latin typeface="+mn-lt"/>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solidFill>
                            <a:srgbClr val="003560"/>
                          </a:solidFill>
                          <a:effectLst/>
                          <a:latin typeface="+mn-lt"/>
                          <a:ea typeface="+mn-ea"/>
                          <a:cs typeface="Arial" charset="0"/>
                        </a:rPr>
                        <a:t>“I think completely [inclusive of different voices] […] Well, for example, when we have live lessons, I think the teachers, the </a:t>
                      </a:r>
                      <a:r>
                        <a:rPr lang="en-US" sz="1800" b="1" kern="0" dirty="0">
                          <a:solidFill>
                            <a:srgbClr val="003560"/>
                          </a:solidFill>
                          <a:effectLst/>
                          <a:latin typeface="+mn-lt"/>
                          <a:ea typeface="+mn-ea"/>
                          <a:cs typeface="Arial" charset="0"/>
                        </a:rPr>
                        <a:t>lecturers don't make any difference between people and their beliefs</a:t>
                      </a:r>
                      <a:r>
                        <a:rPr lang="en-US" sz="1800" kern="0" dirty="0">
                          <a:solidFill>
                            <a:srgbClr val="003560"/>
                          </a:solidFill>
                          <a:effectLst/>
                          <a:latin typeface="+mn-lt"/>
                          <a:ea typeface="+mn-ea"/>
                          <a:cs typeface="Arial" charset="0"/>
                        </a:rPr>
                        <a:t>. So, for example, I'm from [a country outside the UK], and I know I have an accent, but they don't judge me for that, for example […]” [On how does this </a:t>
                      </a:r>
                      <a:r>
                        <a:rPr lang="en-US" sz="1800" b="1" kern="0" dirty="0">
                          <a:solidFill>
                            <a:srgbClr val="003560"/>
                          </a:solidFill>
                          <a:effectLst/>
                          <a:latin typeface="+mn-lt"/>
                          <a:ea typeface="+mn-ea"/>
                          <a:cs typeface="Arial" charset="0"/>
                        </a:rPr>
                        <a:t>impact the participant’s sense of belonging] “Very much. Yeah, in a good way</a:t>
                      </a:r>
                      <a:r>
                        <a:rPr lang="en-US" sz="1800" kern="0" dirty="0">
                          <a:solidFill>
                            <a:srgbClr val="003560"/>
                          </a:solidFill>
                          <a:effectLst/>
                          <a:latin typeface="+mn-lt"/>
                          <a:ea typeface="+mn-ea"/>
                          <a:cs typeface="Arial" charset="0"/>
                        </a:rPr>
                        <a:t>.” [INT15]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dirty="0">
                        <a:solidFill>
                          <a:srgbClr val="003560"/>
                        </a:solidFill>
                        <a:effectLst/>
                        <a:latin typeface="+mn-lt"/>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dirty="0">
                        <a:solidFill>
                          <a:srgbClr val="003560"/>
                        </a:solidFill>
                        <a:effectLst/>
                        <a:latin typeface="+mn-lt"/>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dirty="0">
                        <a:solidFill>
                          <a:srgbClr val="003560"/>
                        </a:solidFill>
                        <a:effectLst/>
                        <a:latin typeface="+mn-lt"/>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effectLst/>
                        <a:latin typeface="+mn-lt"/>
                        <a:ea typeface="+mn-ea"/>
                        <a:cs typeface="+mn-cs"/>
                      </a:endParaRPr>
                    </a:p>
                  </a:txBody>
                  <a:tcPr/>
                </a:tc>
                <a:extLst>
                  <a:ext uri="{0D108BD9-81ED-4DB2-BD59-A6C34878D82A}">
                    <a16:rowId xmlns:a16="http://schemas.microsoft.com/office/drawing/2014/main" val="548502802"/>
                  </a:ext>
                </a:extLst>
              </a:tr>
            </a:tbl>
          </a:graphicData>
        </a:graphic>
      </p:graphicFrame>
    </p:spTree>
    <p:extLst>
      <p:ext uri="{BB962C8B-B14F-4D97-AF65-F5344CB8AC3E}">
        <p14:creationId xmlns:p14="http://schemas.microsoft.com/office/powerpoint/2010/main" val="233953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9F4BD5-C51A-AF19-BF92-2786E82CD653}"/>
              </a:ext>
            </a:extLst>
          </p:cNvPr>
          <p:cNvSpPr>
            <a:spLocks noGrp="1"/>
          </p:cNvSpPr>
          <p:nvPr>
            <p:ph type="title"/>
          </p:nvPr>
        </p:nvSpPr>
        <p:spPr/>
        <p:txBody>
          <a:bodyPr/>
          <a:lstStyle/>
          <a:p>
            <a:r>
              <a:rPr lang="en-US" dirty="0"/>
              <a:t>Differing staff presence</a:t>
            </a:r>
          </a:p>
        </p:txBody>
      </p:sp>
      <p:sp>
        <p:nvSpPr>
          <p:cNvPr id="5" name="Text Placeholder 4">
            <a:extLst>
              <a:ext uri="{FF2B5EF4-FFF2-40B4-BE49-F238E27FC236}">
                <a16:creationId xmlns:a16="http://schemas.microsoft.com/office/drawing/2014/main" id="{6850DDB1-56C6-24B9-F373-3DB7F82F5460}"/>
              </a:ext>
            </a:extLst>
          </p:cNvPr>
          <p:cNvSpPr>
            <a:spLocks noGrp="1"/>
          </p:cNvSpPr>
          <p:nvPr>
            <p:ph type="body" sz="half" idx="2"/>
          </p:nvPr>
        </p:nvSpPr>
        <p:spPr/>
        <p:txBody>
          <a:bodyPr/>
          <a:lstStyle/>
          <a:p>
            <a:endParaRPr lang="en-US"/>
          </a:p>
        </p:txBody>
      </p:sp>
      <p:pic>
        <p:nvPicPr>
          <p:cNvPr id="2" name="Graphic 1">
            <a:extLst>
              <a:ext uri="{FF2B5EF4-FFF2-40B4-BE49-F238E27FC236}">
                <a16:creationId xmlns:a16="http://schemas.microsoft.com/office/drawing/2014/main" id="{17709FAF-803F-0B03-B7D2-71EAA9DCB63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0" y="0"/>
            <a:ext cx="2970463" cy="1603375"/>
          </a:xfrm>
          <a:prstGeom prst="rect">
            <a:avLst/>
          </a:prstGeom>
        </p:spPr>
      </p:pic>
      <p:graphicFrame>
        <p:nvGraphicFramePr>
          <p:cNvPr id="3" name="Table 2">
            <a:extLst>
              <a:ext uri="{FF2B5EF4-FFF2-40B4-BE49-F238E27FC236}">
                <a16:creationId xmlns:a16="http://schemas.microsoft.com/office/drawing/2014/main" id="{DA930697-2518-ABA3-70AA-26C9574A336F}"/>
              </a:ext>
            </a:extLst>
          </p:cNvPr>
          <p:cNvGraphicFramePr>
            <a:graphicFrameLocks noGrp="1"/>
          </p:cNvGraphicFramePr>
          <p:nvPr>
            <p:extLst>
              <p:ext uri="{D42A27DB-BD31-4B8C-83A1-F6EECF244321}">
                <p14:modId xmlns:p14="http://schemas.microsoft.com/office/powerpoint/2010/main" val="3280973822"/>
              </p:ext>
            </p:extLst>
          </p:nvPr>
        </p:nvGraphicFramePr>
        <p:xfrm>
          <a:off x="252000" y="1692000"/>
          <a:ext cx="11834221" cy="3657600"/>
        </p:xfrm>
        <a:graphic>
          <a:graphicData uri="http://schemas.openxmlformats.org/drawingml/2006/table">
            <a:tbl>
              <a:tblPr bandRow="1">
                <a:tableStyleId>{5C22544A-7EE6-4342-B048-85BDC9FD1C3A}</a:tableStyleId>
              </a:tblPr>
              <a:tblGrid>
                <a:gridCol w="11834221">
                  <a:extLst>
                    <a:ext uri="{9D8B030D-6E8A-4147-A177-3AD203B41FA5}">
                      <a16:colId xmlns:a16="http://schemas.microsoft.com/office/drawing/2014/main" val="517388153"/>
                    </a:ext>
                  </a:extLst>
                </a:gridCol>
              </a:tblGrid>
              <a:tr h="22018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solidFill>
                            <a:srgbClr val="003560"/>
                          </a:solidFill>
                          <a:effectLst/>
                          <a:latin typeface="+mn-lt"/>
                          <a:ea typeface="+mn-ea"/>
                          <a:cs typeface="Arial" charset="0"/>
                        </a:rPr>
                        <a:t>“I think just </a:t>
                      </a:r>
                      <a:r>
                        <a:rPr lang="en-US" sz="1800" b="1" kern="0" dirty="0">
                          <a:solidFill>
                            <a:srgbClr val="003560"/>
                          </a:solidFill>
                          <a:effectLst/>
                          <a:latin typeface="+mn-lt"/>
                          <a:ea typeface="+mn-ea"/>
                          <a:cs typeface="Arial" charset="0"/>
                        </a:rPr>
                        <a:t>engaging regularly</a:t>
                      </a:r>
                      <a:r>
                        <a:rPr lang="en-US" sz="1800" kern="0" dirty="0">
                          <a:solidFill>
                            <a:srgbClr val="003560"/>
                          </a:solidFill>
                          <a:effectLst/>
                          <a:latin typeface="+mn-lt"/>
                          <a:ea typeface="+mn-ea"/>
                          <a:cs typeface="Arial" charset="0"/>
                        </a:rPr>
                        <a:t>, offering to do stuff, whether it's </a:t>
                      </a:r>
                      <a:r>
                        <a:rPr lang="en-US" sz="1800" b="1" kern="0" dirty="0">
                          <a:solidFill>
                            <a:srgbClr val="003560"/>
                          </a:solidFill>
                          <a:effectLst/>
                          <a:latin typeface="+mn-lt"/>
                          <a:ea typeface="+mn-ea"/>
                          <a:cs typeface="Arial" charset="0"/>
                        </a:rPr>
                        <a:t>Zoom calls </a:t>
                      </a:r>
                      <a:r>
                        <a:rPr lang="en-US" sz="1800" kern="0" dirty="0">
                          <a:solidFill>
                            <a:srgbClr val="003560"/>
                          </a:solidFill>
                          <a:effectLst/>
                          <a:latin typeface="+mn-lt"/>
                          <a:ea typeface="+mn-ea"/>
                          <a:cs typeface="Arial" charset="0"/>
                        </a:rPr>
                        <a:t>rather than just recorded stuff. Probably showing a bit more of a </a:t>
                      </a:r>
                      <a:r>
                        <a:rPr lang="en-US" sz="1800" b="1" kern="0" dirty="0">
                          <a:solidFill>
                            <a:srgbClr val="003560"/>
                          </a:solidFill>
                          <a:effectLst/>
                          <a:latin typeface="+mn-lt"/>
                          <a:ea typeface="+mn-ea"/>
                          <a:cs typeface="Arial" charset="0"/>
                        </a:rPr>
                        <a:t>human side</a:t>
                      </a:r>
                      <a:r>
                        <a:rPr lang="en-US" sz="1800" kern="0" dirty="0">
                          <a:solidFill>
                            <a:srgbClr val="003560"/>
                          </a:solidFill>
                          <a:effectLst/>
                          <a:latin typeface="+mn-lt"/>
                          <a:ea typeface="+mn-ea"/>
                          <a:cs typeface="Arial" charset="0"/>
                        </a:rPr>
                        <a:t> to them [staff] as well. Actually like </a:t>
                      </a:r>
                      <a:r>
                        <a:rPr lang="en-US" sz="1800" b="1" kern="0" dirty="0">
                          <a:solidFill>
                            <a:srgbClr val="003560"/>
                          </a:solidFill>
                          <a:effectLst/>
                          <a:latin typeface="+mn-lt"/>
                          <a:ea typeface="+mn-ea"/>
                          <a:cs typeface="Arial" charset="0"/>
                        </a:rPr>
                        <a:t>making jokes </a:t>
                      </a:r>
                      <a:r>
                        <a:rPr lang="en-US" sz="1800" kern="0" dirty="0">
                          <a:solidFill>
                            <a:srgbClr val="003560"/>
                          </a:solidFill>
                          <a:effectLst/>
                          <a:latin typeface="+mn-lt"/>
                          <a:ea typeface="+mn-ea"/>
                          <a:cs typeface="Arial" charset="0"/>
                        </a:rPr>
                        <a:t>about whatever, their </a:t>
                      </a:r>
                      <a:r>
                        <a:rPr lang="en-US" sz="1800" b="1" kern="0" dirty="0">
                          <a:solidFill>
                            <a:srgbClr val="003560"/>
                          </a:solidFill>
                          <a:effectLst/>
                          <a:latin typeface="+mn-lt"/>
                          <a:ea typeface="+mn-ea"/>
                          <a:cs typeface="Arial" charset="0"/>
                        </a:rPr>
                        <a:t>personal lives </a:t>
                      </a:r>
                      <a:r>
                        <a:rPr lang="en-US" sz="1800" kern="0" dirty="0">
                          <a:solidFill>
                            <a:srgbClr val="003560"/>
                          </a:solidFill>
                          <a:effectLst/>
                          <a:latin typeface="+mn-lt"/>
                          <a:ea typeface="+mn-ea"/>
                          <a:cs typeface="Arial" charset="0"/>
                        </a:rPr>
                        <a:t>when they're posting. It takes away that kind of tension of that formality, I guess. So it opens you up a little bit to them.” [INT11]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0" dirty="0">
                        <a:solidFill>
                          <a:srgbClr val="003560"/>
                        </a:solidFill>
                        <a:effectLst/>
                        <a:latin typeface="+mn-lt"/>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 there's quite a big difference in the modules in terms of how they're run. […] So the two differences, one of them is the course tutor of that particular module. So I've had two modules where the course tutor has been extremely present. It's been very interactive. And as a result of that, it's been actually great fun. […] when we had the </a:t>
                      </a:r>
                      <a:r>
                        <a:rPr lang="en-GB" sz="1800" b="1" kern="1200" dirty="0">
                          <a:solidFill>
                            <a:schemeClr val="dk1"/>
                          </a:solidFill>
                          <a:effectLst/>
                          <a:latin typeface="+mn-lt"/>
                          <a:ea typeface="+mn-ea"/>
                          <a:cs typeface="+mn-cs"/>
                        </a:rPr>
                        <a:t>very interactive course tutor</a:t>
                      </a:r>
                      <a:r>
                        <a:rPr lang="en-GB" sz="1800" kern="1200" dirty="0">
                          <a:solidFill>
                            <a:schemeClr val="dk1"/>
                          </a:solidFill>
                          <a:effectLst/>
                          <a:latin typeface="+mn-lt"/>
                          <a:ea typeface="+mn-ea"/>
                          <a:cs typeface="+mn-cs"/>
                        </a:rPr>
                        <a:t>, the </a:t>
                      </a:r>
                      <a:r>
                        <a:rPr lang="en-GB" sz="1800" b="1" kern="1200" dirty="0">
                          <a:solidFill>
                            <a:schemeClr val="dk1"/>
                          </a:solidFill>
                          <a:effectLst/>
                          <a:latin typeface="+mn-lt"/>
                          <a:ea typeface="+mn-ea"/>
                          <a:cs typeface="+mn-cs"/>
                        </a:rPr>
                        <a:t>students themselves were also more interactive</a:t>
                      </a:r>
                      <a:r>
                        <a:rPr lang="en-GB" sz="1800" kern="1200" dirty="0">
                          <a:solidFill>
                            <a:schemeClr val="dk1"/>
                          </a:solidFill>
                          <a:effectLst/>
                          <a:latin typeface="+mn-lt"/>
                          <a:ea typeface="+mn-ea"/>
                          <a:cs typeface="+mn-cs"/>
                        </a:rPr>
                        <a:t>”. [INT01]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 sometimes you never hear anything at all when you're like... Not a, "Why am I doing it?" You're doing it for your own learning, but is anyone seeing it? If I'm putting something really, really wrong or down the </a:t>
                      </a:r>
                      <a:r>
                        <a:rPr lang="en-GB" sz="1800" b="1" kern="1200" dirty="0">
                          <a:solidFill>
                            <a:schemeClr val="dk1"/>
                          </a:solidFill>
                          <a:effectLst/>
                          <a:latin typeface="+mn-lt"/>
                          <a:ea typeface="+mn-ea"/>
                          <a:cs typeface="+mn-cs"/>
                        </a:rPr>
                        <a:t>wrong path is anybody telling me</a:t>
                      </a:r>
                      <a:r>
                        <a:rPr lang="en-GB" sz="1800" kern="1200" dirty="0">
                          <a:solidFill>
                            <a:schemeClr val="dk1"/>
                          </a:solidFill>
                          <a:effectLst/>
                          <a:latin typeface="+mn-lt"/>
                          <a:ea typeface="+mn-ea"/>
                          <a:cs typeface="+mn-cs"/>
                        </a:rPr>
                        <a:t>.” [INT13]</a:t>
                      </a:r>
                    </a:p>
                  </a:txBody>
                  <a:tcPr/>
                </a:tc>
                <a:extLst>
                  <a:ext uri="{0D108BD9-81ED-4DB2-BD59-A6C34878D82A}">
                    <a16:rowId xmlns:a16="http://schemas.microsoft.com/office/drawing/2014/main" val="548502802"/>
                  </a:ext>
                </a:extLst>
              </a:tr>
            </a:tbl>
          </a:graphicData>
        </a:graphic>
      </p:graphicFrame>
    </p:spTree>
    <p:extLst>
      <p:ext uri="{BB962C8B-B14F-4D97-AF65-F5344CB8AC3E}">
        <p14:creationId xmlns:p14="http://schemas.microsoft.com/office/powerpoint/2010/main" val="3799137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EB652-BDB0-7395-8989-A7C40487974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CBBA784-8370-4DF0-3BFF-E3F02169AFE4}"/>
              </a:ext>
            </a:extLst>
          </p:cNvPr>
          <p:cNvSpPr>
            <a:spLocks noGrp="1"/>
          </p:cNvSpPr>
          <p:nvPr>
            <p:ph type="title"/>
          </p:nvPr>
        </p:nvSpPr>
        <p:spPr/>
        <p:txBody>
          <a:bodyPr/>
          <a:lstStyle/>
          <a:p>
            <a:r>
              <a:rPr lang="en-US" dirty="0"/>
              <a:t>Building connections with staff and peers</a:t>
            </a:r>
          </a:p>
        </p:txBody>
      </p:sp>
      <p:sp>
        <p:nvSpPr>
          <p:cNvPr id="5" name="Text Placeholder 4">
            <a:extLst>
              <a:ext uri="{FF2B5EF4-FFF2-40B4-BE49-F238E27FC236}">
                <a16:creationId xmlns:a16="http://schemas.microsoft.com/office/drawing/2014/main" id="{A3186D72-5331-B4DC-DD31-425EDECCFEA3}"/>
              </a:ext>
            </a:extLst>
          </p:cNvPr>
          <p:cNvSpPr>
            <a:spLocks noGrp="1"/>
          </p:cNvSpPr>
          <p:nvPr>
            <p:ph type="body" sz="half" idx="2"/>
          </p:nvPr>
        </p:nvSpPr>
        <p:spPr/>
        <p:txBody>
          <a:bodyPr/>
          <a:lstStyle/>
          <a:p>
            <a:endParaRPr lang="en-US"/>
          </a:p>
        </p:txBody>
      </p:sp>
      <p:pic>
        <p:nvPicPr>
          <p:cNvPr id="2" name="Graphic 1">
            <a:extLst>
              <a:ext uri="{FF2B5EF4-FFF2-40B4-BE49-F238E27FC236}">
                <a16:creationId xmlns:a16="http://schemas.microsoft.com/office/drawing/2014/main" id="{FFB808B6-803E-501C-2397-883F036B84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0" y="0"/>
            <a:ext cx="2970463" cy="1603375"/>
          </a:xfrm>
          <a:prstGeom prst="rect">
            <a:avLst/>
          </a:prstGeom>
        </p:spPr>
      </p:pic>
      <p:graphicFrame>
        <p:nvGraphicFramePr>
          <p:cNvPr id="3" name="Table 2">
            <a:extLst>
              <a:ext uri="{FF2B5EF4-FFF2-40B4-BE49-F238E27FC236}">
                <a16:creationId xmlns:a16="http://schemas.microsoft.com/office/drawing/2014/main" id="{C353EFB4-5F75-E1C4-3712-6CFC2E3C5870}"/>
              </a:ext>
            </a:extLst>
          </p:cNvPr>
          <p:cNvGraphicFramePr>
            <a:graphicFrameLocks noGrp="1"/>
          </p:cNvGraphicFramePr>
          <p:nvPr>
            <p:extLst>
              <p:ext uri="{D42A27DB-BD31-4B8C-83A1-F6EECF244321}">
                <p14:modId xmlns:p14="http://schemas.microsoft.com/office/powerpoint/2010/main" val="1529967089"/>
              </p:ext>
            </p:extLst>
          </p:nvPr>
        </p:nvGraphicFramePr>
        <p:xfrm>
          <a:off x="252000" y="1692000"/>
          <a:ext cx="11836368" cy="4663440"/>
        </p:xfrm>
        <a:graphic>
          <a:graphicData uri="http://schemas.openxmlformats.org/drawingml/2006/table">
            <a:tbl>
              <a:tblPr bandRow="1">
                <a:tableStyleId>{5C22544A-7EE6-4342-B048-85BDC9FD1C3A}</a:tableStyleId>
              </a:tblPr>
              <a:tblGrid>
                <a:gridCol w="11836368">
                  <a:extLst>
                    <a:ext uri="{9D8B030D-6E8A-4147-A177-3AD203B41FA5}">
                      <a16:colId xmlns:a16="http://schemas.microsoft.com/office/drawing/2014/main" val="517388153"/>
                    </a:ext>
                  </a:extLst>
                </a:gridCol>
              </a:tblGrid>
              <a:tr h="444018">
                <a:tc>
                  <a:txBody>
                    <a:bodyPr/>
                    <a:lstStyle/>
                    <a:p>
                      <a:r>
                        <a:rPr lang="en-US" sz="1800" kern="0" dirty="0">
                          <a:solidFill>
                            <a:srgbClr val="003560"/>
                          </a:solidFill>
                          <a:effectLst/>
                          <a:latin typeface="+mn-lt"/>
                          <a:ea typeface="+mn-ea"/>
                          <a:cs typeface="Arial" charset="0"/>
                        </a:rPr>
                        <a:t>“</a:t>
                      </a:r>
                      <a:r>
                        <a:rPr lang="en-US" sz="1800" b="1" kern="0" dirty="0">
                          <a:solidFill>
                            <a:srgbClr val="003560"/>
                          </a:solidFill>
                          <a:effectLst/>
                          <a:latin typeface="+mn-lt"/>
                          <a:ea typeface="+mn-ea"/>
                          <a:cs typeface="Arial" charset="0"/>
                        </a:rPr>
                        <a:t>Disconnected</a:t>
                      </a:r>
                      <a:r>
                        <a:rPr lang="en-US" sz="1800" kern="0" dirty="0">
                          <a:solidFill>
                            <a:srgbClr val="003560"/>
                          </a:solidFill>
                          <a:effectLst/>
                          <a:latin typeface="+mn-lt"/>
                          <a:ea typeface="+mn-ea"/>
                          <a:cs typeface="Arial" charset="0"/>
                        </a:rPr>
                        <a:t>, I suppose, in a sense that I couldn't put my hand in my heart and say, yeah, a hundred percent I felt belonged in that respect. It's not until those moments of actually </a:t>
                      </a:r>
                      <a:r>
                        <a:rPr lang="en-US" sz="1800" b="1" kern="0" dirty="0">
                          <a:solidFill>
                            <a:srgbClr val="003560"/>
                          </a:solidFill>
                          <a:effectLst/>
                          <a:latin typeface="+mn-lt"/>
                          <a:ea typeface="+mn-ea"/>
                          <a:cs typeface="Arial" charset="0"/>
                        </a:rPr>
                        <a:t>seeing someone's face</a:t>
                      </a:r>
                      <a:r>
                        <a:rPr lang="en-US" sz="1800" kern="0" dirty="0">
                          <a:solidFill>
                            <a:srgbClr val="003560"/>
                          </a:solidFill>
                          <a:effectLst/>
                          <a:latin typeface="+mn-lt"/>
                          <a:ea typeface="+mn-ea"/>
                          <a:cs typeface="Arial" charset="0"/>
                        </a:rPr>
                        <a:t>. And I'm </a:t>
                      </a:r>
                      <a:r>
                        <a:rPr lang="en-US" sz="1800" b="1" kern="0" dirty="0">
                          <a:solidFill>
                            <a:srgbClr val="003560"/>
                          </a:solidFill>
                          <a:effectLst/>
                          <a:latin typeface="+mn-lt"/>
                          <a:ea typeface="+mn-ea"/>
                          <a:cs typeface="Arial" charset="0"/>
                        </a:rPr>
                        <a:t>not talking </a:t>
                      </a:r>
                      <a:r>
                        <a:rPr lang="en-US" sz="1800" kern="0" dirty="0">
                          <a:solidFill>
                            <a:srgbClr val="003560"/>
                          </a:solidFill>
                          <a:effectLst/>
                          <a:latin typeface="+mn-lt"/>
                          <a:ea typeface="+mn-ea"/>
                          <a:cs typeface="Arial" charset="0"/>
                        </a:rPr>
                        <a:t>about Moodle where you </a:t>
                      </a:r>
                      <a:r>
                        <a:rPr lang="en-US" sz="1800" b="1" kern="0" dirty="0">
                          <a:solidFill>
                            <a:srgbClr val="003560"/>
                          </a:solidFill>
                          <a:effectLst/>
                          <a:latin typeface="+mn-lt"/>
                          <a:ea typeface="+mn-ea"/>
                          <a:cs typeface="Arial" charset="0"/>
                        </a:rPr>
                        <a:t>write an email or feedback</a:t>
                      </a:r>
                      <a:r>
                        <a:rPr lang="en-US" sz="1800" kern="0" dirty="0">
                          <a:solidFill>
                            <a:srgbClr val="003560"/>
                          </a:solidFill>
                          <a:effectLst/>
                          <a:latin typeface="+mn-lt"/>
                          <a:ea typeface="+mn-ea"/>
                          <a:cs typeface="Arial" charset="0"/>
                        </a:rPr>
                        <a:t>, which is again written, but I think having a little bit more sort of </a:t>
                      </a:r>
                      <a:r>
                        <a:rPr lang="en-US" sz="1800" b="1" kern="0" dirty="0">
                          <a:solidFill>
                            <a:srgbClr val="003560"/>
                          </a:solidFill>
                          <a:effectLst/>
                          <a:latin typeface="+mn-lt"/>
                          <a:ea typeface="+mn-ea"/>
                          <a:cs typeface="Arial" charset="0"/>
                        </a:rPr>
                        <a:t>FaceTime</a:t>
                      </a:r>
                      <a:r>
                        <a:rPr lang="en-US" sz="1800" kern="0" dirty="0">
                          <a:solidFill>
                            <a:srgbClr val="003560"/>
                          </a:solidFill>
                          <a:effectLst/>
                          <a:latin typeface="+mn-lt"/>
                          <a:ea typeface="+mn-ea"/>
                          <a:cs typeface="Arial" charset="0"/>
                        </a:rPr>
                        <a:t>, even through technology, </a:t>
                      </a:r>
                      <a:r>
                        <a:rPr lang="en-US" sz="1800" b="1" kern="0" dirty="0">
                          <a:solidFill>
                            <a:srgbClr val="003560"/>
                          </a:solidFill>
                          <a:effectLst/>
                          <a:latin typeface="+mn-lt"/>
                          <a:ea typeface="+mn-ea"/>
                          <a:cs typeface="Arial" charset="0"/>
                        </a:rPr>
                        <a:t>would've increased a sense of belonging</a:t>
                      </a:r>
                      <a:r>
                        <a:rPr lang="en-US" sz="1800" kern="0" dirty="0">
                          <a:solidFill>
                            <a:srgbClr val="003560"/>
                          </a:solidFill>
                          <a:effectLst/>
                          <a:latin typeface="+mn-lt"/>
                          <a:ea typeface="+mn-ea"/>
                          <a:cs typeface="Arial" charset="0"/>
                        </a:rPr>
                        <a:t>.” [INT29]</a:t>
                      </a:r>
                    </a:p>
                    <a:p>
                      <a:endParaRPr lang="en-US" sz="1000" b="0" kern="0" dirty="0">
                        <a:solidFill>
                          <a:srgbClr val="003560"/>
                        </a:solidFill>
                        <a:effectLst/>
                        <a:latin typeface="+mn-lt"/>
                        <a:ea typeface="+mn-ea"/>
                        <a:cs typeface="Arial" charset="0"/>
                      </a:endParaRPr>
                    </a:p>
                    <a:p>
                      <a:r>
                        <a:rPr lang="en-GB" sz="1800" kern="1200" dirty="0">
                          <a:solidFill>
                            <a:schemeClr val="dk1"/>
                          </a:solidFill>
                          <a:effectLst/>
                          <a:latin typeface="+mn-lt"/>
                          <a:ea typeface="+mn-ea"/>
                          <a:cs typeface="+mn-cs"/>
                        </a:rPr>
                        <a:t>[On experience at start of the programme] “It was good. […] once I got accepted and the </a:t>
                      </a:r>
                      <a:r>
                        <a:rPr lang="en-GB" sz="1800" b="1" kern="1200" dirty="0">
                          <a:solidFill>
                            <a:schemeClr val="dk1"/>
                          </a:solidFill>
                          <a:effectLst/>
                          <a:latin typeface="+mn-lt"/>
                          <a:ea typeface="+mn-ea"/>
                          <a:cs typeface="+mn-cs"/>
                        </a:rPr>
                        <a:t>induction started</a:t>
                      </a:r>
                      <a:r>
                        <a:rPr lang="en-GB" sz="1800" kern="1200" dirty="0">
                          <a:solidFill>
                            <a:schemeClr val="dk1"/>
                          </a:solidFill>
                          <a:effectLst/>
                          <a:latin typeface="+mn-lt"/>
                          <a:ea typeface="+mn-ea"/>
                          <a:cs typeface="+mn-cs"/>
                        </a:rPr>
                        <a:t>, it was then transferred to the </a:t>
                      </a:r>
                      <a:r>
                        <a:rPr lang="en-GB" sz="1800" b="1" kern="1200" dirty="0">
                          <a:solidFill>
                            <a:schemeClr val="dk1"/>
                          </a:solidFill>
                          <a:effectLst/>
                          <a:latin typeface="+mn-lt"/>
                          <a:ea typeface="+mn-ea"/>
                          <a:cs typeface="+mn-cs"/>
                        </a:rPr>
                        <a:t>student support team</a:t>
                      </a:r>
                      <a:r>
                        <a:rPr lang="en-GB" sz="1800" kern="1200" dirty="0">
                          <a:solidFill>
                            <a:schemeClr val="dk1"/>
                          </a:solidFill>
                          <a:effectLst/>
                          <a:latin typeface="+mn-lt"/>
                          <a:ea typeface="+mn-ea"/>
                          <a:cs typeface="+mn-cs"/>
                        </a:rPr>
                        <a:t>, who </a:t>
                      </a:r>
                      <a:r>
                        <a:rPr lang="en-GB" sz="1800" b="1" kern="1200" dirty="0">
                          <a:solidFill>
                            <a:schemeClr val="dk1"/>
                          </a:solidFill>
                          <a:effectLst/>
                          <a:latin typeface="+mn-lt"/>
                          <a:ea typeface="+mn-ea"/>
                          <a:cs typeface="+mn-cs"/>
                        </a:rPr>
                        <a:t>phoned me </a:t>
                      </a:r>
                      <a:r>
                        <a:rPr lang="en-GB" sz="1800" kern="1200" dirty="0">
                          <a:solidFill>
                            <a:schemeClr val="dk1"/>
                          </a:solidFill>
                          <a:effectLst/>
                          <a:latin typeface="+mn-lt"/>
                          <a:ea typeface="+mn-ea"/>
                          <a:cs typeface="+mn-cs"/>
                        </a:rPr>
                        <a:t>within the first couple of weeks and </a:t>
                      </a:r>
                      <a:r>
                        <a:rPr lang="en-GB" sz="1800" b="1" kern="1200" dirty="0">
                          <a:solidFill>
                            <a:schemeClr val="dk1"/>
                          </a:solidFill>
                          <a:effectLst/>
                          <a:latin typeface="+mn-lt"/>
                          <a:ea typeface="+mn-ea"/>
                          <a:cs typeface="+mn-cs"/>
                        </a:rPr>
                        <a:t>made sure I was doing okay</a:t>
                      </a:r>
                      <a:r>
                        <a:rPr lang="en-GB" sz="1800" kern="1200" dirty="0">
                          <a:solidFill>
                            <a:schemeClr val="dk1"/>
                          </a:solidFill>
                          <a:effectLst/>
                          <a:latin typeface="+mn-lt"/>
                          <a:ea typeface="+mn-ea"/>
                          <a:cs typeface="+mn-cs"/>
                        </a:rPr>
                        <a:t>.” [INT17]</a:t>
                      </a:r>
                    </a:p>
                    <a:p>
                      <a:endParaRPr lang="en-GB" sz="1000" b="0" kern="1200" dirty="0">
                        <a:solidFill>
                          <a:schemeClr val="dk1"/>
                        </a:solidFill>
                        <a:effectLst/>
                        <a:latin typeface="+mn-lt"/>
                        <a:ea typeface="+mn-ea"/>
                        <a:cs typeface="+mn-cs"/>
                      </a:endParaRPr>
                    </a:p>
                    <a:p>
                      <a:r>
                        <a:rPr lang="en-GB" sz="1800" b="0" kern="1200" dirty="0">
                          <a:solidFill>
                            <a:schemeClr val="dk1"/>
                          </a:solidFill>
                          <a:effectLst/>
                          <a:latin typeface="+mn-lt"/>
                          <a:ea typeface="+mn-ea"/>
                          <a:cs typeface="+mn-cs"/>
                        </a:rPr>
                        <a:t>“</a:t>
                      </a:r>
                      <a:r>
                        <a:rPr lang="en-US" sz="1800" b="0" kern="1200" dirty="0">
                          <a:solidFill>
                            <a:schemeClr val="dk1"/>
                          </a:solidFill>
                          <a:effectLst/>
                          <a:latin typeface="+mn-lt"/>
                          <a:ea typeface="+mn-ea"/>
                          <a:cs typeface="+mn-cs"/>
                        </a:rPr>
                        <a:t>I think </a:t>
                      </a:r>
                      <a:r>
                        <a:rPr lang="en-US" sz="1800" b="1" kern="1200" dirty="0">
                          <a:solidFill>
                            <a:schemeClr val="dk1"/>
                          </a:solidFill>
                          <a:effectLst/>
                          <a:latin typeface="+mn-lt"/>
                          <a:ea typeface="+mn-ea"/>
                          <a:cs typeface="+mn-cs"/>
                        </a:rPr>
                        <a:t>they [staff] make a good effort </a:t>
                      </a:r>
                      <a:r>
                        <a:rPr lang="en-US" sz="1800" b="0" kern="1200" dirty="0">
                          <a:solidFill>
                            <a:schemeClr val="dk1"/>
                          </a:solidFill>
                          <a:effectLst/>
                          <a:latin typeface="+mn-lt"/>
                          <a:ea typeface="+mn-ea"/>
                          <a:cs typeface="+mn-cs"/>
                        </a:rPr>
                        <a:t>really to kind of try and </a:t>
                      </a:r>
                      <a:r>
                        <a:rPr lang="en-US" sz="1800" b="1" kern="1200" dirty="0">
                          <a:solidFill>
                            <a:schemeClr val="dk1"/>
                          </a:solidFill>
                          <a:effectLst/>
                          <a:latin typeface="+mn-lt"/>
                          <a:ea typeface="+mn-ea"/>
                          <a:cs typeface="+mn-cs"/>
                        </a:rPr>
                        <a:t>involve people</a:t>
                      </a:r>
                      <a:r>
                        <a:rPr lang="en-US" sz="1800" b="0" kern="1200" dirty="0">
                          <a:solidFill>
                            <a:schemeClr val="dk1"/>
                          </a:solidFill>
                          <a:effectLst/>
                          <a:latin typeface="+mn-lt"/>
                          <a:ea typeface="+mn-ea"/>
                          <a:cs typeface="+mn-cs"/>
                        </a:rPr>
                        <a:t> and particularly the group discussions on the chat. […] with the messaging boards, they try and </a:t>
                      </a:r>
                      <a:r>
                        <a:rPr lang="en-US" sz="1800" b="1" kern="1200" dirty="0">
                          <a:solidFill>
                            <a:schemeClr val="dk1"/>
                          </a:solidFill>
                          <a:effectLst/>
                          <a:latin typeface="+mn-lt"/>
                          <a:ea typeface="+mn-ea"/>
                          <a:cs typeface="+mn-cs"/>
                        </a:rPr>
                        <a:t>encourage discussion between people </a:t>
                      </a:r>
                      <a:r>
                        <a:rPr lang="en-US" sz="1800" b="0" kern="1200" dirty="0">
                          <a:solidFill>
                            <a:schemeClr val="dk1"/>
                          </a:solidFill>
                          <a:effectLst/>
                          <a:latin typeface="+mn-lt"/>
                          <a:ea typeface="+mn-ea"/>
                          <a:cs typeface="+mn-cs"/>
                        </a:rPr>
                        <a:t>as well as just people answering questions on their own. So you're interacting with other members who are other students who are also doing the course and trying to foster kind of good relations between students. I can't think of any examples of negative experiences with regards to belonging.” [INT26]</a:t>
                      </a:r>
                    </a:p>
                    <a:p>
                      <a:endParaRPr lang="en-US" sz="1000" b="0" kern="1200" dirty="0">
                        <a:solidFill>
                          <a:schemeClr val="dk1"/>
                        </a:solidFill>
                        <a:effectLst/>
                        <a:latin typeface="+mn-lt"/>
                        <a:ea typeface="+mn-ea"/>
                        <a:cs typeface="+mn-cs"/>
                      </a:endParaRPr>
                    </a:p>
                    <a:p>
                      <a:r>
                        <a:rPr lang="en-US" b="0" kern="0" dirty="0">
                          <a:solidFill>
                            <a:schemeClr val="tx1"/>
                          </a:solidFill>
                          <a:latin typeface="+mn-lt"/>
                          <a:ea typeface="Arial" charset="0"/>
                          <a:cs typeface="Arial" charset="0"/>
                        </a:rPr>
                        <a:t>“</a:t>
                      </a:r>
                      <a:r>
                        <a:rPr lang="en-US" b="1" kern="0" dirty="0">
                          <a:solidFill>
                            <a:schemeClr val="tx1"/>
                          </a:solidFill>
                          <a:latin typeface="+mn-lt"/>
                          <a:ea typeface="Arial" charset="0"/>
                          <a:cs typeface="Arial" charset="0"/>
                        </a:rPr>
                        <a:t>Not as connected as I should be</a:t>
                      </a:r>
                      <a:r>
                        <a:rPr lang="en-US" b="0" kern="0" dirty="0">
                          <a:solidFill>
                            <a:schemeClr val="tx1"/>
                          </a:solidFill>
                          <a:latin typeface="+mn-lt"/>
                          <a:ea typeface="Arial" charset="0"/>
                          <a:cs typeface="Arial" charset="0"/>
                        </a:rPr>
                        <a:t>, I feel. Year one, no problem. Year two, I'm </a:t>
                      </a:r>
                      <a:r>
                        <a:rPr lang="en-US" b="1" kern="0" dirty="0">
                          <a:solidFill>
                            <a:schemeClr val="tx1"/>
                          </a:solidFill>
                          <a:latin typeface="+mn-lt"/>
                          <a:ea typeface="Arial" charset="0"/>
                          <a:cs typeface="Arial" charset="0"/>
                        </a:rPr>
                        <a:t>struggling to get answers to emails</a:t>
                      </a:r>
                      <a:r>
                        <a:rPr lang="en-US" b="0" kern="0" dirty="0">
                          <a:solidFill>
                            <a:schemeClr val="tx1"/>
                          </a:solidFill>
                          <a:latin typeface="+mn-lt"/>
                          <a:ea typeface="Arial" charset="0"/>
                          <a:cs typeface="Arial" charset="0"/>
                        </a:rPr>
                        <a:t>. I'm struggling to get quite everything answered basically. There seems to be huge delays in the programme.” [INT04]</a:t>
                      </a:r>
                    </a:p>
                  </a:txBody>
                  <a:tcPr/>
                </a:tc>
                <a:extLst>
                  <a:ext uri="{0D108BD9-81ED-4DB2-BD59-A6C34878D82A}">
                    <a16:rowId xmlns:a16="http://schemas.microsoft.com/office/drawing/2014/main" val="548502802"/>
                  </a:ext>
                </a:extLst>
              </a:tr>
            </a:tbl>
          </a:graphicData>
        </a:graphic>
      </p:graphicFrame>
    </p:spTree>
    <p:extLst>
      <p:ext uri="{BB962C8B-B14F-4D97-AF65-F5344CB8AC3E}">
        <p14:creationId xmlns:p14="http://schemas.microsoft.com/office/powerpoint/2010/main" val="1697811037"/>
      </p:ext>
    </p:extLst>
  </p:cSld>
  <p:clrMapOvr>
    <a:masterClrMapping/>
  </p:clrMapOvr>
</p:sld>
</file>

<file path=ppt/theme/theme1.xml><?xml version="1.0" encoding="utf-8"?>
<a:theme xmlns:a="http://schemas.openxmlformats.org/drawingml/2006/main" name="Office Theme">
  <a:themeElements>
    <a:clrScheme name="University of Glasgow colours">
      <a:dk1>
        <a:srgbClr val="011451"/>
      </a:dk1>
      <a:lt1>
        <a:srgbClr val="FFFFFF"/>
      </a:lt1>
      <a:dk2>
        <a:srgbClr val="000000"/>
      </a:dk2>
      <a:lt2>
        <a:srgbClr val="E8E8E8"/>
      </a:lt2>
      <a:accent1>
        <a:srgbClr val="011451"/>
      </a:accent1>
      <a:accent2>
        <a:srgbClr val="F2D25C"/>
      </a:accent2>
      <a:accent3>
        <a:srgbClr val="4DBBC6"/>
      </a:accent3>
      <a:accent4>
        <a:srgbClr val="E98BAF"/>
      </a:accent4>
      <a:accent5>
        <a:srgbClr val="A5A1CE"/>
      </a:accent5>
      <a:accent6>
        <a:srgbClr val="81C071"/>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191890062859A41ACAC4820B7B58204" ma:contentTypeVersion="18" ma:contentTypeDescription="Create a new document." ma:contentTypeScope="" ma:versionID="1c08c18017351bebf06096968bb7aaf7">
  <xsd:schema xmlns:xsd="http://www.w3.org/2001/XMLSchema" xmlns:xs="http://www.w3.org/2001/XMLSchema" xmlns:p="http://schemas.microsoft.com/office/2006/metadata/properties" xmlns:ns2="cc563527-d7e2-475e-80f2-66a9b35ae042" xmlns:ns3="053dcef1-673f-4f2d-916f-92cecd73344c" targetNamespace="http://schemas.microsoft.com/office/2006/metadata/properties" ma:root="true" ma:fieldsID="3fb4a28e19fd24ebdfca32810f80ef56" ns2:_="" ns3:_="">
    <xsd:import namespace="cc563527-d7e2-475e-80f2-66a9b35ae042"/>
    <xsd:import namespace="053dcef1-673f-4f2d-916f-92cecd73344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Location" minOccurs="0"/>
                <xsd:element ref="ns2:MediaServiceObjectDetectorVersions" minOccurs="0"/>
                <xsd:element ref="ns2:MediaLengthInSecond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563527-d7e2-475e-80f2-66a9b35ae0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306b285-ac2c-4225-b56d-e54690cf9c97"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3dcef1-673f-4f2d-916f-92cecd73344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2f4e3c6-b2c8-47fa-8bce-381f409ed8c5}" ma:internalName="TaxCatchAll" ma:showField="CatchAllData" ma:web="053dcef1-673f-4f2d-916f-92cecd73344c">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c563527-d7e2-475e-80f2-66a9b35ae042">
      <Terms xmlns="http://schemas.microsoft.com/office/infopath/2007/PartnerControls"/>
    </lcf76f155ced4ddcb4097134ff3c332f>
    <TaxCatchAll xmlns="053dcef1-673f-4f2d-916f-92cecd73344c" xsi:nil="true"/>
  </documentManagement>
</p:properties>
</file>

<file path=customXml/itemProps1.xml><?xml version="1.0" encoding="utf-8"?>
<ds:datastoreItem xmlns:ds="http://schemas.openxmlformats.org/officeDocument/2006/customXml" ds:itemID="{32BF4232-FE7D-4B4B-B0D6-F57F3E06AA1D}">
  <ds:schemaRefs>
    <ds:schemaRef ds:uri="http://schemas.microsoft.com/sharepoint/v3/contenttype/forms"/>
  </ds:schemaRefs>
</ds:datastoreItem>
</file>

<file path=customXml/itemProps2.xml><?xml version="1.0" encoding="utf-8"?>
<ds:datastoreItem xmlns:ds="http://schemas.openxmlformats.org/officeDocument/2006/customXml" ds:itemID="{B24DDA57-FCB6-4A38-B5EF-C740072E32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563527-d7e2-475e-80f2-66a9b35ae042"/>
    <ds:schemaRef ds:uri="053dcef1-673f-4f2d-916f-92cecd7334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D166D0-649C-4FE9-B028-71D7F6D313F6}">
  <ds:schemaRefs>
    <ds:schemaRef ds:uri="http://schemas.microsoft.com/office/2006/metadata/properties"/>
    <ds:schemaRef ds:uri="http://schemas.microsoft.com/office/infopath/2007/PartnerControls"/>
    <ds:schemaRef ds:uri="cc563527-d7e2-475e-80f2-66a9b35ae042"/>
    <ds:schemaRef ds:uri="053dcef1-673f-4f2d-916f-92cecd73344c"/>
  </ds:schemaRefs>
</ds:datastoreItem>
</file>

<file path=docProps/app.xml><?xml version="1.0" encoding="utf-8"?>
<Properties xmlns="http://schemas.openxmlformats.org/officeDocument/2006/extended-properties" xmlns:vt="http://schemas.openxmlformats.org/officeDocument/2006/docPropsVTypes">
  <TotalTime>0</TotalTime>
  <Words>3415</Words>
  <Application>Microsoft Office PowerPoint</Application>
  <PresentationFormat>Widescreen</PresentationFormat>
  <Paragraphs>207</Paragraphs>
  <Slides>21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Arial</vt:lpstr>
      <vt:lpstr>Symbol</vt:lpstr>
      <vt:lpstr>Trebuchet MS</vt:lpstr>
      <vt:lpstr>Office Theme</vt:lpstr>
      <vt:lpstr>Student perspectives on belonging:  human connections enabled by technology</vt:lpstr>
      <vt:lpstr>Background / methods</vt:lpstr>
      <vt:lpstr>Phenomenography</vt:lpstr>
      <vt:lpstr>Belonging</vt:lpstr>
      <vt:lpstr>Question: What ways do you try to encourage belonging with your students?  </vt:lpstr>
      <vt:lpstr>How students manage their engagement</vt:lpstr>
      <vt:lpstr>Staff presence at key stages of the course</vt:lpstr>
      <vt:lpstr>Differing staff presence</vt:lpstr>
      <vt:lpstr>Building connections with staff and peers</vt:lpstr>
      <vt:lpstr>Question: What ways are you present in your courses? </vt:lpstr>
      <vt:lpstr>Methods of encouraging peer support / Peer support</vt:lpstr>
      <vt:lpstr>System affordances / Flexibility of content</vt:lpstr>
      <vt:lpstr>Conversation enablers and barriers</vt:lpstr>
      <vt:lpstr>Outcome Space</vt:lpstr>
      <vt:lpstr>Outcome space - Student</vt:lpstr>
      <vt:lpstr>Outcome Space - Staff</vt:lpstr>
      <vt:lpstr>Outcome Space - Institution</vt:lpstr>
      <vt:lpstr>Lessons learned</vt:lpstr>
      <vt:lpstr>Question: Is there anything you are going to put into practice?  Have you got any additional top tips for encouraging belonging? </vt:lpstr>
      <vt:lpstr>References</vt:lpstr>
      <vt:lpstr>Thanks &amp;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Hedvanio Bezerra</dc:creator>
  <cp:lastModifiedBy>Jenny Crow</cp:lastModifiedBy>
  <cp:revision>49</cp:revision>
  <dcterms:created xsi:type="dcterms:W3CDTF">2024-08-08T12:20:54Z</dcterms:created>
  <dcterms:modified xsi:type="dcterms:W3CDTF">2026-07-15T10:53:25Z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0x010100B191890062859A41ACAC4820B7B58204</vt:lpwstr>
  </property>
  <property fmtid="{D5CDD505-2E9C-101B-9397-08002B2CF9AE}" pid="3" name="MediaServiceImageTags">
    <vt:lpwstr/>
  </property>
</Properties>
</file>