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1"/>
  </p:sldMasterIdLst>
  <p:notesMasterIdLst>
    <p:notesMasterId r:id="rId36"/>
  </p:notesMasterIdLst>
  <p:sldIdLst>
    <p:sldId id="256" r:id="rId2"/>
    <p:sldId id="479" r:id="rId3"/>
    <p:sldId id="480" r:id="rId4"/>
    <p:sldId id="507" r:id="rId5"/>
    <p:sldId id="509" r:id="rId6"/>
    <p:sldId id="515" r:id="rId7"/>
    <p:sldId id="510" r:id="rId8"/>
    <p:sldId id="511" r:id="rId9"/>
    <p:sldId id="512" r:id="rId10"/>
    <p:sldId id="513" r:id="rId11"/>
    <p:sldId id="485" r:id="rId12"/>
    <p:sldId id="524" r:id="rId13"/>
    <p:sldId id="534" r:id="rId14"/>
    <p:sldId id="525" r:id="rId15"/>
    <p:sldId id="495" r:id="rId16"/>
    <p:sldId id="497" r:id="rId17"/>
    <p:sldId id="516" r:id="rId18"/>
    <p:sldId id="518" r:id="rId19"/>
    <p:sldId id="519" r:id="rId20"/>
    <p:sldId id="520" r:id="rId21"/>
    <p:sldId id="521" r:id="rId22"/>
    <p:sldId id="526" r:id="rId23"/>
    <p:sldId id="527" r:id="rId24"/>
    <p:sldId id="522" r:id="rId25"/>
    <p:sldId id="500" r:id="rId26"/>
    <p:sldId id="501" r:id="rId27"/>
    <p:sldId id="502" r:id="rId28"/>
    <p:sldId id="528" r:id="rId29"/>
    <p:sldId id="529" r:id="rId30"/>
    <p:sldId id="530" r:id="rId31"/>
    <p:sldId id="531" r:id="rId32"/>
    <p:sldId id="532" r:id="rId33"/>
    <p:sldId id="533" r:id="rId34"/>
    <p:sldId id="27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8A30AA7-7E12-48D2-BAE4-C9207C61B533}" v="20" dt="2026-09-24T16:23:27.4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8056" autoAdjust="0"/>
    <p:restoredTop sz="96357" autoAdjust="0"/>
  </p:normalViewPr>
  <p:slideViewPr>
    <p:cSldViewPr snapToGrid="0">
      <p:cViewPr varScale="1">
        <p:scale>
          <a:sx n="68" d="100"/>
          <a:sy n="68" d="100"/>
        </p:scale>
        <p:origin x="120" y="78"/>
      </p:cViewPr>
      <p:guideLst/>
    </p:cSldViewPr>
  </p:slideViewPr>
  <p:outlineViewPr>
    <p:cViewPr>
      <p:scale>
        <a:sx n="30" d="100"/>
        <a:sy n="30" d="100"/>
      </p:scale>
      <p:origin x="0" y="-8748"/>
    </p:cViewPr>
  </p:outlineViewPr>
  <p:notesTextViewPr>
    <p:cViewPr>
      <p:scale>
        <a:sx n="3" d="2"/>
        <a:sy n="3" d="2"/>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ynn Irvine" userId="279c8e93-51ef-4dc5-b8a5-ff9d60f651fc" providerId="ADAL" clId="{C739B9A8-F04E-45CF-B434-B36D6054D2E6}"/>
    <pc:docChg chg="modSld">
      <pc:chgData name="Lynn Irvine" userId="279c8e93-51ef-4dc5-b8a5-ff9d60f651fc" providerId="ADAL" clId="{C739B9A8-F04E-45CF-B434-B36D6054D2E6}" dt="2026-09-24T16:23:23.669" v="5"/>
      <pc:docMkLst>
        <pc:docMk/>
      </pc:docMkLst>
      <pc:sldChg chg="modSp">
        <pc:chgData name="Lynn Irvine" userId="279c8e93-51ef-4dc5-b8a5-ff9d60f651fc" providerId="ADAL" clId="{C739B9A8-F04E-45CF-B434-B36D6054D2E6}" dt="2026-09-24T16:21:46.451" v="4"/>
        <pc:sldMkLst>
          <pc:docMk/>
          <pc:sldMk cId="413477412" sldId="500"/>
        </pc:sldMkLst>
        <pc:spChg chg="mod">
          <ac:chgData name="Lynn Irvine" userId="279c8e93-51ef-4dc5-b8a5-ff9d60f651fc" providerId="ADAL" clId="{C739B9A8-F04E-45CF-B434-B36D6054D2E6}" dt="2026-09-24T16:21:46.451" v="4"/>
          <ac:spMkLst>
            <pc:docMk/>
            <pc:sldMk cId="413477412" sldId="500"/>
            <ac:spMk id="3" creationId="{CE1D042F-868F-834F-96EA-D677E5DCBC3A}"/>
          </ac:spMkLst>
        </pc:spChg>
      </pc:sldChg>
      <pc:sldChg chg="modSp">
        <pc:chgData name="Lynn Irvine" userId="279c8e93-51ef-4dc5-b8a5-ff9d60f651fc" providerId="ADAL" clId="{C739B9A8-F04E-45CF-B434-B36D6054D2E6}" dt="2026-09-24T15:34:08.633" v="0" actId="20577"/>
        <pc:sldMkLst>
          <pc:docMk/>
          <pc:sldMk cId="2113306603" sldId="510"/>
        </pc:sldMkLst>
        <pc:spChg chg="mod">
          <ac:chgData name="Lynn Irvine" userId="279c8e93-51ef-4dc5-b8a5-ff9d60f651fc" providerId="ADAL" clId="{C739B9A8-F04E-45CF-B434-B36D6054D2E6}" dt="2026-09-24T15:34:08.633" v="0" actId="20577"/>
          <ac:spMkLst>
            <pc:docMk/>
            <pc:sldMk cId="2113306603" sldId="510"/>
            <ac:spMk id="7" creationId="{61A42042-B2BC-400C-BB3D-18CF819FEF25}"/>
          </ac:spMkLst>
        </pc:spChg>
      </pc:sldChg>
      <pc:sldChg chg="addSp modSp">
        <pc:chgData name="Lynn Irvine" userId="279c8e93-51ef-4dc5-b8a5-ff9d60f651fc" providerId="ADAL" clId="{C739B9A8-F04E-45CF-B434-B36D6054D2E6}" dt="2026-09-24T16:02:03.627" v="1" actId="767"/>
        <pc:sldMkLst>
          <pc:docMk/>
          <pc:sldMk cId="1255794258" sldId="519"/>
        </pc:sldMkLst>
        <pc:spChg chg="add mod">
          <ac:chgData name="Lynn Irvine" userId="279c8e93-51ef-4dc5-b8a5-ff9d60f651fc" providerId="ADAL" clId="{C739B9A8-F04E-45CF-B434-B36D6054D2E6}" dt="2026-09-24T16:02:03.627" v="1" actId="767"/>
          <ac:spMkLst>
            <pc:docMk/>
            <pc:sldMk cId="1255794258" sldId="519"/>
            <ac:spMk id="7" creationId="{80A8C6FA-551E-5159-7AB5-F582FC29E333}"/>
          </ac:spMkLst>
        </pc:spChg>
      </pc:sldChg>
      <pc:sldChg chg="modSp">
        <pc:chgData name="Lynn Irvine" userId="279c8e93-51ef-4dc5-b8a5-ff9d60f651fc" providerId="ADAL" clId="{C739B9A8-F04E-45CF-B434-B36D6054D2E6}" dt="2026-09-24T16:23:23.669" v="5"/>
        <pc:sldMkLst>
          <pc:docMk/>
          <pc:sldMk cId="2919654061" sldId="530"/>
        </pc:sldMkLst>
        <pc:spChg chg="mod">
          <ac:chgData name="Lynn Irvine" userId="279c8e93-51ef-4dc5-b8a5-ff9d60f651fc" providerId="ADAL" clId="{C739B9A8-F04E-45CF-B434-B36D6054D2E6}" dt="2026-09-24T16:23:23.669" v="5"/>
          <ac:spMkLst>
            <pc:docMk/>
            <pc:sldMk cId="2919654061" sldId="530"/>
            <ac:spMk id="5" creationId="{30CE1222-0C98-468E-9388-CA24283D4A2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7AE6792-F03C-5348-89E8-89A124800310}" type="doc">
      <dgm:prSet loTypeId="urn:microsoft.com/office/officeart/2005/8/layout/hChevron3" loCatId="" qsTypeId="urn:microsoft.com/office/officeart/2005/8/quickstyle/simple1#1" qsCatId="simple" csTypeId="urn:microsoft.com/office/officeart/2005/8/colors/colorful4#1" csCatId="colorful" phldr="1"/>
      <dgm:spPr/>
      <dgm:t>
        <a:bodyPr/>
        <a:lstStyle/>
        <a:p>
          <a:endParaRPr lang="en-US"/>
        </a:p>
      </dgm:t>
    </dgm:pt>
    <dgm:pt modelId="{02F741E3-95F8-8248-B93D-D4E96D14A71C}" type="pres">
      <dgm:prSet presAssocID="{D7AE6792-F03C-5348-89E8-89A124800310}" presName="Name0" presStyleCnt="0">
        <dgm:presLayoutVars>
          <dgm:dir/>
          <dgm:resizeHandles val="exact"/>
        </dgm:presLayoutVars>
      </dgm:prSet>
      <dgm:spPr/>
    </dgm:pt>
  </dgm:ptLst>
  <dgm:cxnLst>
    <dgm:cxn modelId="{39A91709-A4B1-AF4C-82A2-72629BC189C2}" type="presOf" srcId="{D7AE6792-F03C-5348-89E8-89A124800310}" destId="{02F741E3-95F8-8248-B93D-D4E96D14A71C}" srcOrd="0" destOrd="0" presId="urn:microsoft.com/office/officeart/2005/8/layout/hChevro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295AE2-43AC-144B-AE88-DCB376799F11}"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24E5BB-E6B0-B84A-ABCD-9A3E9C2D78CB}" type="slidenum">
              <a:rPr lang="en-US" smtClean="0"/>
              <a:t>‹#›</a:t>
            </a:fld>
            <a:endParaRPr lang="en-US"/>
          </a:p>
        </p:txBody>
      </p:sp>
    </p:spTree>
    <p:extLst>
      <p:ext uri="{BB962C8B-B14F-4D97-AF65-F5344CB8AC3E}">
        <p14:creationId xmlns:p14="http://schemas.microsoft.com/office/powerpoint/2010/main" val="2372742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a:t>
            </a:fld>
            <a:endParaRPr lang="en-US"/>
          </a:p>
        </p:txBody>
      </p:sp>
    </p:spTree>
    <p:extLst>
      <p:ext uri="{BB962C8B-B14F-4D97-AF65-F5344CB8AC3E}">
        <p14:creationId xmlns:p14="http://schemas.microsoft.com/office/powerpoint/2010/main" val="17659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3</a:t>
            </a:fld>
            <a:endParaRPr lang="en-US"/>
          </a:p>
        </p:txBody>
      </p:sp>
    </p:spTree>
    <p:extLst>
      <p:ext uri="{BB962C8B-B14F-4D97-AF65-F5344CB8AC3E}">
        <p14:creationId xmlns:p14="http://schemas.microsoft.com/office/powerpoint/2010/main" val="3573105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24E5BB-E6B0-B84A-ABCD-9A3E9C2D78CB}" type="slidenum">
              <a:rPr lang="en-US" smtClean="0"/>
              <a:t>4</a:t>
            </a:fld>
            <a:endParaRPr lang="en-US" dirty="0"/>
          </a:p>
        </p:txBody>
      </p:sp>
    </p:spTree>
    <p:extLst>
      <p:ext uri="{BB962C8B-B14F-4D97-AF65-F5344CB8AC3E}">
        <p14:creationId xmlns:p14="http://schemas.microsoft.com/office/powerpoint/2010/main" val="35793732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6</a:t>
            </a:fld>
            <a:endParaRPr lang="en-US"/>
          </a:p>
        </p:txBody>
      </p:sp>
    </p:spTree>
    <p:extLst>
      <p:ext uri="{BB962C8B-B14F-4D97-AF65-F5344CB8AC3E}">
        <p14:creationId xmlns:p14="http://schemas.microsoft.com/office/powerpoint/2010/main" val="1578293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24E5BB-E6B0-B84A-ABCD-9A3E9C2D78CB}" type="slidenum">
              <a:rPr lang="en-US" smtClean="0"/>
              <a:t>8</a:t>
            </a:fld>
            <a:endParaRPr lang="en-US" dirty="0"/>
          </a:p>
        </p:txBody>
      </p:sp>
    </p:spTree>
    <p:extLst>
      <p:ext uri="{BB962C8B-B14F-4D97-AF65-F5344CB8AC3E}">
        <p14:creationId xmlns:p14="http://schemas.microsoft.com/office/powerpoint/2010/main" val="1145902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24E5BB-E6B0-B84A-ABCD-9A3E9C2D78CB}" type="slidenum">
              <a:rPr lang="en-US" smtClean="0"/>
              <a:t>10</a:t>
            </a:fld>
            <a:endParaRPr lang="en-US" dirty="0"/>
          </a:p>
        </p:txBody>
      </p:sp>
    </p:spTree>
    <p:extLst>
      <p:ext uri="{BB962C8B-B14F-4D97-AF65-F5344CB8AC3E}">
        <p14:creationId xmlns:p14="http://schemas.microsoft.com/office/powerpoint/2010/main" val="101350182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11</a:t>
            </a:fld>
            <a:endParaRPr lang="en-US"/>
          </a:p>
        </p:txBody>
      </p:sp>
    </p:spTree>
    <p:extLst>
      <p:ext uri="{BB962C8B-B14F-4D97-AF65-F5344CB8AC3E}">
        <p14:creationId xmlns:p14="http://schemas.microsoft.com/office/powerpoint/2010/main" val="3964191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15</a:t>
            </a:fld>
            <a:endParaRPr lang="en-US"/>
          </a:p>
        </p:txBody>
      </p:sp>
    </p:spTree>
    <p:extLst>
      <p:ext uri="{BB962C8B-B14F-4D97-AF65-F5344CB8AC3E}">
        <p14:creationId xmlns:p14="http://schemas.microsoft.com/office/powerpoint/2010/main" val="1423743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16</a:t>
            </a:fld>
            <a:endParaRPr lang="en-US"/>
          </a:p>
        </p:txBody>
      </p:sp>
    </p:spTree>
    <p:extLst>
      <p:ext uri="{BB962C8B-B14F-4D97-AF65-F5344CB8AC3E}">
        <p14:creationId xmlns:p14="http://schemas.microsoft.com/office/powerpoint/2010/main" val="38844734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24E5BB-E6B0-B84A-ABCD-9A3E9C2D78CB}" type="slidenum">
              <a:rPr lang="en-US" smtClean="0"/>
              <a:t>24</a:t>
            </a:fld>
            <a:endParaRPr lang="en-US" dirty="0"/>
          </a:p>
        </p:txBody>
      </p:sp>
    </p:spTree>
    <p:extLst>
      <p:ext uri="{BB962C8B-B14F-4D97-AF65-F5344CB8AC3E}">
        <p14:creationId xmlns:p14="http://schemas.microsoft.com/office/powerpoint/2010/main" val="14881797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25</a:t>
            </a:fld>
            <a:endParaRPr lang="en-US"/>
          </a:p>
        </p:txBody>
      </p:sp>
    </p:spTree>
    <p:extLst>
      <p:ext uri="{BB962C8B-B14F-4D97-AF65-F5344CB8AC3E}">
        <p14:creationId xmlns:p14="http://schemas.microsoft.com/office/powerpoint/2010/main" val="24580864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26</a:t>
            </a:fld>
            <a:endParaRPr lang="en-US"/>
          </a:p>
        </p:txBody>
      </p:sp>
    </p:spTree>
    <p:extLst>
      <p:ext uri="{BB962C8B-B14F-4D97-AF65-F5344CB8AC3E}">
        <p14:creationId xmlns:p14="http://schemas.microsoft.com/office/powerpoint/2010/main" val="3124224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27</a:t>
            </a:fld>
            <a:endParaRPr lang="en-US"/>
          </a:p>
        </p:txBody>
      </p:sp>
    </p:spTree>
    <p:extLst>
      <p:ext uri="{BB962C8B-B14F-4D97-AF65-F5344CB8AC3E}">
        <p14:creationId xmlns:p14="http://schemas.microsoft.com/office/powerpoint/2010/main" val="353271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F24E5BB-E6B0-B84A-ABCD-9A3E9C2D78CB}" type="slidenum">
              <a:rPr lang="en-US" smtClean="0"/>
              <a:t>30</a:t>
            </a:fld>
            <a:endParaRPr lang="en-US" dirty="0"/>
          </a:p>
        </p:txBody>
      </p:sp>
    </p:spTree>
    <p:extLst>
      <p:ext uri="{BB962C8B-B14F-4D97-AF65-F5344CB8AC3E}">
        <p14:creationId xmlns:p14="http://schemas.microsoft.com/office/powerpoint/2010/main" val="1263596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4A02F00-C535-204F-B4B5-528FB2DC4FE2}" type="slidenum">
              <a:rPr lang="en-US" smtClean="0"/>
              <a:t>33</a:t>
            </a:fld>
            <a:endParaRPr lang="en-US" dirty="0"/>
          </a:p>
        </p:txBody>
      </p:sp>
    </p:spTree>
    <p:extLst>
      <p:ext uri="{BB962C8B-B14F-4D97-AF65-F5344CB8AC3E}">
        <p14:creationId xmlns:p14="http://schemas.microsoft.com/office/powerpoint/2010/main" val="1133976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24E5BB-E6B0-B84A-ABCD-9A3E9C2D78CB}" type="slidenum">
              <a:rPr lang="en-US" smtClean="0"/>
              <a:t>34</a:t>
            </a:fld>
            <a:endParaRPr lang="en-US"/>
          </a:p>
        </p:txBody>
      </p:sp>
    </p:spTree>
    <p:extLst>
      <p:ext uri="{BB962C8B-B14F-4D97-AF65-F5344CB8AC3E}">
        <p14:creationId xmlns:p14="http://schemas.microsoft.com/office/powerpoint/2010/main" val="1727494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Standar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2559E32-3873-7D45-B9C6-C4F839B303D0}"/>
              </a:ext>
            </a:extLst>
          </p:cNvPr>
          <p:cNvSpPr>
            <a:spLocks noGrp="1"/>
          </p:cNvSpPr>
          <p:nvPr>
            <p:ph type="title"/>
          </p:nvPr>
        </p:nvSpPr>
        <p:spPr>
          <a:xfrm>
            <a:off x="2549236" y="533614"/>
            <a:ext cx="9210963" cy="888786"/>
          </a:xfrm>
        </p:spPr>
        <p:txBody>
          <a:bodyPr>
            <a:normAutofit/>
          </a:bodyPr>
          <a:lstStyle>
            <a:lvl1pPr algn="l">
              <a:defRPr sz="2800"/>
            </a:lvl1pPr>
          </a:lstStyle>
          <a:p>
            <a:r>
              <a:rPr lang="en-GB"/>
              <a:t>Click to edit Master title style</a:t>
            </a:r>
            <a:endParaRPr lang="en-GB" dirty="0"/>
          </a:p>
        </p:txBody>
      </p:sp>
      <p:sp>
        <p:nvSpPr>
          <p:cNvPr id="11" name="Picture Placeholder 2">
            <a:extLst>
              <a:ext uri="{FF2B5EF4-FFF2-40B4-BE49-F238E27FC236}">
                <a16:creationId xmlns:a16="http://schemas.microsoft.com/office/drawing/2014/main" id="{81BC6CA5-FB54-8746-B1B1-0D09602CEAEC}"/>
              </a:ext>
            </a:extLst>
          </p:cNvPr>
          <p:cNvSpPr>
            <a:spLocks noGrp="1"/>
          </p:cNvSpPr>
          <p:nvPr>
            <p:ph type="pic" sz="quarter" idx="13"/>
          </p:nvPr>
        </p:nvSpPr>
        <p:spPr>
          <a:xfrm>
            <a:off x="-1" y="1699336"/>
            <a:ext cx="2452283" cy="4575733"/>
          </a:xfrm>
          <a:prstGeom prst="rect">
            <a:avLst/>
          </a:prstGeom>
        </p:spPr>
        <p:txBody>
          <a:bodyPr/>
          <a:lstStyle>
            <a:lvl1pPr>
              <a:defRPr>
                <a:solidFill>
                  <a:srgbClr val="003560"/>
                </a:solidFill>
                <a:latin typeface="Arial" panose="020B0604020202020204" pitchFamily="34" charset="0"/>
                <a:cs typeface="Arial" panose="020B0604020202020204" pitchFamily="34" charset="0"/>
              </a:defRPr>
            </a:lvl1pPr>
          </a:lstStyle>
          <a:p>
            <a:r>
              <a:rPr lang="en-GB"/>
              <a:t>Click icon to add picture</a:t>
            </a:r>
            <a:endParaRPr lang="en-US" dirty="0"/>
          </a:p>
        </p:txBody>
      </p:sp>
      <p:sp>
        <p:nvSpPr>
          <p:cNvPr id="12" name="Text Placeholder 6">
            <a:extLst>
              <a:ext uri="{FF2B5EF4-FFF2-40B4-BE49-F238E27FC236}">
                <a16:creationId xmlns:a16="http://schemas.microsoft.com/office/drawing/2014/main" id="{1DECEF87-946C-834D-8550-61FE3D91A5E9}"/>
              </a:ext>
            </a:extLst>
          </p:cNvPr>
          <p:cNvSpPr>
            <a:spLocks noGrp="1"/>
          </p:cNvSpPr>
          <p:nvPr>
            <p:ph type="body" sz="quarter" idx="14" hasCustomPrompt="1"/>
          </p:nvPr>
        </p:nvSpPr>
        <p:spPr>
          <a:xfrm>
            <a:off x="2549235" y="1705343"/>
            <a:ext cx="9210963" cy="4526124"/>
          </a:xfrm>
          <a:prstGeom prst="rect">
            <a:avLst/>
          </a:prstGeom>
        </p:spPr>
        <p:txBody>
          <a:bodyPr/>
          <a:lstStyle>
            <a:lvl1pPr>
              <a:defRPr sz="2400">
                <a:solidFill>
                  <a:srgbClr val="003560"/>
                </a:solidFill>
                <a:latin typeface="Arial" panose="020B0604020202020204" pitchFamily="34" charset="0"/>
                <a:cs typeface="Arial" panose="020B0604020202020204" pitchFamily="34" charset="0"/>
              </a:defRPr>
            </a:lvl1pPr>
            <a:lvl2pPr>
              <a:defRPr sz="2400">
                <a:solidFill>
                  <a:srgbClr val="003560"/>
                </a:solidFill>
                <a:latin typeface="Arial" panose="020B0604020202020204" pitchFamily="34" charset="0"/>
                <a:cs typeface="Arial" panose="020B0604020202020204" pitchFamily="34" charset="0"/>
              </a:defRPr>
            </a:lvl2pPr>
            <a:lvl3pPr>
              <a:defRPr sz="2400" b="0">
                <a:solidFill>
                  <a:srgbClr val="003560"/>
                </a:solidFill>
                <a:latin typeface="Arial" panose="020B0604020202020204" pitchFamily="34" charset="0"/>
                <a:cs typeface="Arial" panose="020B0604020202020204" pitchFamily="34" charset="0"/>
              </a:defRPr>
            </a:lvl3pPr>
            <a:lvl4pPr>
              <a:defRPr sz="2400">
                <a:solidFill>
                  <a:srgbClr val="003560"/>
                </a:solidFill>
                <a:latin typeface="Arial" panose="020B0604020202020204" pitchFamily="34" charset="0"/>
                <a:cs typeface="Arial" panose="020B0604020202020204" pitchFamily="34" charset="0"/>
              </a:defRPr>
            </a:lvl4pPr>
            <a:lvl5pPr>
              <a:defRPr sz="2400">
                <a:solidFill>
                  <a:srgbClr val="003560"/>
                </a:solidFill>
                <a:latin typeface="Arial" panose="020B0604020202020204" pitchFamily="34" charset="0"/>
                <a:cs typeface="Arial" panose="020B0604020202020204" pitchFamily="34" charset="0"/>
              </a:defRPr>
            </a:lvl5pPr>
          </a:lstStyle>
          <a:p>
            <a:pPr lvl="0"/>
            <a:r>
              <a:rPr lang="en-GB" dirty="0"/>
              <a:t>Body text Arial 24pt</a:t>
            </a:r>
            <a:endParaRPr lang="en-US" dirty="0"/>
          </a:p>
        </p:txBody>
      </p:sp>
    </p:spTree>
    <p:extLst>
      <p:ext uri="{BB962C8B-B14F-4D97-AF65-F5344CB8AC3E}">
        <p14:creationId xmlns:p14="http://schemas.microsoft.com/office/powerpoint/2010/main" val="2810816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ull imag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3BB4406-02B4-284F-84C5-A21F22E6BA49}"/>
              </a:ext>
            </a:extLst>
          </p:cNvPr>
          <p:cNvSpPr>
            <a:spLocks noGrp="1"/>
          </p:cNvSpPr>
          <p:nvPr>
            <p:ph type="title"/>
          </p:nvPr>
        </p:nvSpPr>
        <p:spPr>
          <a:xfrm>
            <a:off x="2549236" y="533614"/>
            <a:ext cx="9210963" cy="888786"/>
          </a:xfrm>
        </p:spPr>
        <p:txBody>
          <a:bodyPr>
            <a:normAutofit/>
          </a:bodyPr>
          <a:lstStyle>
            <a:lvl1pPr algn="l">
              <a:defRPr sz="2800"/>
            </a:lvl1pPr>
          </a:lstStyle>
          <a:p>
            <a:r>
              <a:rPr lang="en-GB"/>
              <a:t>Click to edit Master title style</a:t>
            </a:r>
            <a:endParaRPr lang="en-GB" dirty="0"/>
          </a:p>
        </p:txBody>
      </p:sp>
      <p:sp>
        <p:nvSpPr>
          <p:cNvPr id="11" name="Content Placeholder 7">
            <a:extLst>
              <a:ext uri="{FF2B5EF4-FFF2-40B4-BE49-F238E27FC236}">
                <a16:creationId xmlns:a16="http://schemas.microsoft.com/office/drawing/2014/main" id="{5FEA054A-F191-E34B-8C26-BA11F3F0C090}"/>
              </a:ext>
            </a:extLst>
          </p:cNvPr>
          <p:cNvSpPr>
            <a:spLocks noGrp="1"/>
          </p:cNvSpPr>
          <p:nvPr>
            <p:ph sz="quarter" idx="13"/>
          </p:nvPr>
        </p:nvSpPr>
        <p:spPr>
          <a:xfrm>
            <a:off x="285750" y="1627188"/>
            <a:ext cx="11474450" cy="46069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76892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ual content">
    <p:spTree>
      <p:nvGrpSpPr>
        <p:cNvPr id="1" name=""/>
        <p:cNvGrpSpPr/>
        <p:nvPr/>
      </p:nvGrpSpPr>
      <p:grpSpPr>
        <a:xfrm>
          <a:off x="0" y="0"/>
          <a:ext cx="0" cy="0"/>
          <a:chOff x="0" y="0"/>
          <a:chExt cx="0" cy="0"/>
        </a:xfrm>
      </p:grpSpPr>
      <p:sp>
        <p:nvSpPr>
          <p:cNvPr id="2" name="Title 1"/>
          <p:cNvSpPr>
            <a:spLocks noGrp="1"/>
          </p:cNvSpPr>
          <p:nvPr>
            <p:ph type="title"/>
          </p:nvPr>
        </p:nvSpPr>
        <p:spPr>
          <a:xfrm>
            <a:off x="2640170" y="365126"/>
            <a:ext cx="8713630" cy="1040342"/>
          </a:xfrm>
        </p:spPr>
        <p:txBody>
          <a:bodyPr/>
          <a:lstStyle>
            <a:lvl1pPr algn="l">
              <a:defRPr/>
            </a:lvl1pPr>
          </a:lstStyle>
          <a:p>
            <a:r>
              <a:rPr lang="en-GB"/>
              <a:t>Click to edit Master title style</a:t>
            </a:r>
            <a:endParaRPr lang="en-GB" dirty="0"/>
          </a:p>
        </p:txBody>
      </p:sp>
      <p:sp>
        <p:nvSpPr>
          <p:cNvPr id="3" name="Content Placeholder 2"/>
          <p:cNvSpPr>
            <a:spLocks noGrp="1"/>
          </p:cNvSpPr>
          <p:nvPr>
            <p:ph sz="half" idx="1"/>
          </p:nvPr>
        </p:nvSpPr>
        <p:spPr>
          <a:xfrm>
            <a:off x="838200" y="1608667"/>
            <a:ext cx="5181600" cy="456829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608667"/>
            <a:ext cx="5181600" cy="4568296"/>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412524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653048" y="365125"/>
            <a:ext cx="8702339" cy="1325563"/>
          </a:xfrm>
        </p:spPr>
        <p:txBody>
          <a:bodyPr/>
          <a:lstStyle>
            <a:lvl1pPr algn="l">
              <a:defRPr/>
            </a:lvl1pPr>
          </a:lstStyle>
          <a:p>
            <a:r>
              <a:rPr lang="en-GB"/>
              <a:t>Click to edit Master title style</a:t>
            </a:r>
            <a:endParaRPr lang="en-GB"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2249408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90418" y="1657926"/>
            <a:ext cx="6629400" cy="789709"/>
          </a:xfrm>
        </p:spPr>
        <p:txBody>
          <a:bodyPr anchor="t">
            <a:normAutofit/>
          </a:bodyPr>
          <a:lstStyle>
            <a:lvl1pPr algn="l">
              <a:defRPr sz="2800">
                <a:solidFill>
                  <a:schemeClr val="accent1">
                    <a:lumMod val="50000"/>
                  </a:schemeClr>
                </a:solidFill>
                <a:latin typeface="Arial" panose="020B0604020202020204" pitchFamily="34" charset="0"/>
                <a:cs typeface="Arial" panose="020B0604020202020204" pitchFamily="34" charset="0"/>
              </a:defRPr>
            </a:lvl1pPr>
          </a:lstStyle>
          <a:p>
            <a:r>
              <a:rPr lang="en-GB"/>
              <a:t>Click to edit Master title style</a:t>
            </a:r>
            <a:endParaRPr lang="en-GB" dirty="0"/>
          </a:p>
        </p:txBody>
      </p:sp>
      <p:sp>
        <p:nvSpPr>
          <p:cNvPr id="3" name="Subtitle 2"/>
          <p:cNvSpPr>
            <a:spLocks noGrp="1"/>
          </p:cNvSpPr>
          <p:nvPr>
            <p:ph type="subTitle" idx="1"/>
          </p:nvPr>
        </p:nvSpPr>
        <p:spPr>
          <a:xfrm>
            <a:off x="690418" y="3015529"/>
            <a:ext cx="5680364" cy="623598"/>
          </a:xfrm>
        </p:spPr>
        <p:txBody>
          <a:bodyPr>
            <a:normAutofit/>
          </a:bodyPr>
          <a:lstStyle>
            <a:lvl1pPr marL="0" indent="0" algn="l">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GB" dirty="0"/>
          </a:p>
        </p:txBody>
      </p:sp>
    </p:spTree>
    <p:extLst>
      <p:ext uri="{BB962C8B-B14F-4D97-AF65-F5344CB8AC3E}">
        <p14:creationId xmlns:p14="http://schemas.microsoft.com/office/powerpoint/2010/main" val="11842734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Header only">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97420DD-2415-454D-AA0F-DBDA719CBDF3}"/>
              </a:ext>
            </a:extLst>
          </p:cNvPr>
          <p:cNvSpPr>
            <a:spLocks noGrp="1"/>
          </p:cNvSpPr>
          <p:nvPr>
            <p:ph type="title"/>
          </p:nvPr>
        </p:nvSpPr>
        <p:spPr>
          <a:xfrm>
            <a:off x="2549236" y="533614"/>
            <a:ext cx="9210963" cy="888786"/>
          </a:xfrm>
        </p:spPr>
        <p:txBody>
          <a:bodyPr>
            <a:normAutofit/>
          </a:bodyPr>
          <a:lstStyle>
            <a:lvl1pPr algn="l">
              <a:defRPr sz="2800"/>
            </a:lvl1pPr>
          </a:lstStyle>
          <a:p>
            <a:r>
              <a:rPr lang="en-GB"/>
              <a:t>Click to edit Master title style</a:t>
            </a:r>
            <a:endParaRPr lang="en-GB" dirty="0"/>
          </a:p>
        </p:txBody>
      </p:sp>
    </p:spTree>
    <p:extLst>
      <p:ext uri="{BB962C8B-B14F-4D97-AF65-F5344CB8AC3E}">
        <p14:creationId xmlns:p14="http://schemas.microsoft.com/office/powerpoint/2010/main" val="11012830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2B56C0B-E29B-4842-B417-82BD0105AAEE}"/>
              </a:ext>
            </a:extLst>
          </p:cNvPr>
          <p:cNvSpPr>
            <a:spLocks noGrp="1"/>
          </p:cNvSpPr>
          <p:nvPr>
            <p:ph type="title"/>
          </p:nvPr>
        </p:nvSpPr>
        <p:spPr>
          <a:xfrm>
            <a:off x="2549236" y="533614"/>
            <a:ext cx="9210963" cy="888786"/>
          </a:xfrm>
        </p:spPr>
        <p:txBody>
          <a:bodyPr>
            <a:normAutofit/>
          </a:bodyPr>
          <a:lstStyle>
            <a:lvl1pPr algn="l">
              <a:defRPr sz="2800"/>
            </a:lvl1pPr>
          </a:lstStyle>
          <a:p>
            <a:r>
              <a:rPr lang="en-GB"/>
              <a:t>Click to edit Master title style</a:t>
            </a:r>
            <a:endParaRPr lang="en-GB" dirty="0"/>
          </a:p>
        </p:txBody>
      </p:sp>
      <p:sp>
        <p:nvSpPr>
          <p:cNvPr id="9" name="Text Placeholder 6">
            <a:extLst>
              <a:ext uri="{FF2B5EF4-FFF2-40B4-BE49-F238E27FC236}">
                <a16:creationId xmlns:a16="http://schemas.microsoft.com/office/drawing/2014/main" id="{F41A95EC-0528-8A4C-BE96-445CDE1B347E}"/>
              </a:ext>
            </a:extLst>
          </p:cNvPr>
          <p:cNvSpPr>
            <a:spLocks noGrp="1"/>
          </p:cNvSpPr>
          <p:nvPr>
            <p:ph type="body" sz="quarter" idx="14" hasCustomPrompt="1"/>
          </p:nvPr>
        </p:nvSpPr>
        <p:spPr>
          <a:xfrm>
            <a:off x="273133" y="1705342"/>
            <a:ext cx="11487066" cy="4932963"/>
          </a:xfrm>
          <a:prstGeom prst="rect">
            <a:avLst/>
          </a:prstGeom>
        </p:spPr>
        <p:txBody>
          <a:bodyPr/>
          <a:lstStyle>
            <a:lvl1pPr>
              <a:defRPr sz="2400">
                <a:solidFill>
                  <a:srgbClr val="003560"/>
                </a:solidFill>
                <a:latin typeface="Arial" panose="020B0604020202020204" pitchFamily="34" charset="0"/>
                <a:cs typeface="Arial" panose="020B0604020202020204" pitchFamily="34" charset="0"/>
              </a:defRPr>
            </a:lvl1pPr>
            <a:lvl2pPr>
              <a:defRPr sz="2400">
                <a:solidFill>
                  <a:srgbClr val="003560"/>
                </a:solidFill>
                <a:latin typeface="Arial" panose="020B0604020202020204" pitchFamily="34" charset="0"/>
                <a:cs typeface="Arial" panose="020B0604020202020204" pitchFamily="34" charset="0"/>
              </a:defRPr>
            </a:lvl2pPr>
            <a:lvl3pPr>
              <a:defRPr sz="2400" b="0">
                <a:solidFill>
                  <a:srgbClr val="003560"/>
                </a:solidFill>
                <a:latin typeface="Arial" panose="020B0604020202020204" pitchFamily="34" charset="0"/>
                <a:cs typeface="Arial" panose="020B0604020202020204" pitchFamily="34" charset="0"/>
              </a:defRPr>
            </a:lvl3pPr>
            <a:lvl4pPr>
              <a:defRPr sz="2400">
                <a:solidFill>
                  <a:srgbClr val="003560"/>
                </a:solidFill>
                <a:latin typeface="Arial" panose="020B0604020202020204" pitchFamily="34" charset="0"/>
                <a:cs typeface="Arial" panose="020B0604020202020204" pitchFamily="34" charset="0"/>
              </a:defRPr>
            </a:lvl4pPr>
            <a:lvl5pPr>
              <a:defRPr sz="2400">
                <a:solidFill>
                  <a:srgbClr val="003560"/>
                </a:solidFill>
                <a:latin typeface="Arial" panose="020B0604020202020204" pitchFamily="34" charset="0"/>
                <a:cs typeface="Arial" panose="020B0604020202020204" pitchFamily="34" charset="0"/>
              </a:defRPr>
            </a:lvl5pPr>
          </a:lstStyle>
          <a:p>
            <a:pPr lvl="0"/>
            <a:r>
              <a:rPr lang="en-GB" dirty="0"/>
              <a:t>Body text Arial 24pt</a:t>
            </a:r>
            <a:endParaRPr lang="en-US" dirty="0"/>
          </a:p>
        </p:txBody>
      </p:sp>
    </p:spTree>
    <p:extLst>
      <p:ext uri="{BB962C8B-B14F-4D97-AF65-F5344CB8AC3E}">
        <p14:creationId xmlns:p14="http://schemas.microsoft.com/office/powerpoint/2010/main" val="428151569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41680" y="2123676"/>
            <a:ext cx="4027169" cy="1600200"/>
          </a:xfrm>
        </p:spPr>
        <p:txBody>
          <a:bodyPr anchor="t">
            <a:normAutofit/>
          </a:bodyPr>
          <a:lstStyle>
            <a:lvl1pPr algn="l">
              <a:defRPr sz="2800"/>
            </a:lvl1pPr>
          </a:lstStyle>
          <a:p>
            <a:r>
              <a:rPr lang="en-GB" dirty="0"/>
              <a:t>Click to edit Master title style</a:t>
            </a:r>
          </a:p>
        </p:txBody>
      </p:sp>
      <p:sp>
        <p:nvSpPr>
          <p:cNvPr id="4" name="Text Placeholder 3"/>
          <p:cNvSpPr>
            <a:spLocks noGrp="1"/>
          </p:cNvSpPr>
          <p:nvPr>
            <p:ph type="body" sz="half" idx="2"/>
          </p:nvPr>
        </p:nvSpPr>
        <p:spPr>
          <a:xfrm>
            <a:off x="741680" y="3934224"/>
            <a:ext cx="4030345" cy="1934763"/>
          </a:xfrm>
        </p:spPr>
        <p:txBody>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3" name="Content Placeholder 2"/>
          <p:cNvSpPr>
            <a:spLocks noGrp="1"/>
          </p:cNvSpPr>
          <p:nvPr>
            <p:ph idx="1"/>
          </p:nvPr>
        </p:nvSpPr>
        <p:spPr>
          <a:xfrm>
            <a:off x="5183188" y="987425"/>
            <a:ext cx="6172200" cy="4873625"/>
          </a:xfrm>
        </p:spPr>
        <p:txBody>
          <a:bodyPr/>
          <a:lstStyle>
            <a:lvl1pPr>
              <a:defRPr sz="2400"/>
            </a:lvl1pPr>
            <a:lvl2pPr>
              <a:defRPr sz="2400"/>
            </a:lvl2pPr>
            <a:lvl3pPr>
              <a:defRPr sz="2400"/>
            </a:lvl3pPr>
            <a:lvl4pPr>
              <a:defRPr sz="2400"/>
            </a:lvl4pPr>
            <a:lvl5pPr>
              <a:defRPr sz="24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Tree>
    <p:extLst>
      <p:ext uri="{BB962C8B-B14F-4D97-AF65-F5344CB8AC3E}">
        <p14:creationId xmlns:p14="http://schemas.microsoft.com/office/powerpoint/2010/main" val="2328039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A65B24-645B-1746-9651-55C209C5E25D}"/>
              </a:ext>
            </a:extLst>
          </p:cNvPr>
          <p:cNvSpPr/>
          <p:nvPr userDrawn="1"/>
        </p:nvSpPr>
        <p:spPr>
          <a:xfrm>
            <a:off x="0" y="0"/>
            <a:ext cx="12192000" cy="68580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638103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511800" y="681037"/>
            <a:ext cx="5842000" cy="1009651"/>
          </a:xfrm>
          <a:prstGeom prst="rect">
            <a:avLst/>
          </a:prstGeom>
        </p:spPr>
        <p:txBody>
          <a:bodyPr vert="horz" lIns="91440" tIns="45720" rIns="91440" bIns="45720" rtlCol="0" anchor="t">
            <a:normAutofit/>
          </a:bodyPr>
          <a:lstStyle/>
          <a:p>
            <a:r>
              <a:rPr lang="en-GB"/>
              <a:t>Click to edit Master title style</a:t>
            </a:r>
            <a:endParaRPr lang="en-GB"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624FB1-CB24-4B4C-BFD4-AD276D9A4059}" type="datetimeFigureOut">
              <a:rPr lang="en-GB" smtClean="0"/>
              <a:t>24/09/2026</a:t>
            </a:fld>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19F3F6-C255-4AC5-91C2-3F61B6509B36}" type="slidenum">
              <a:rPr lang="en-GB" smtClean="0"/>
              <a:t>‹#›</a:t>
            </a:fld>
            <a:endParaRPr lang="en-GB"/>
          </a:p>
        </p:txBody>
      </p:sp>
      <p:pic>
        <p:nvPicPr>
          <p:cNvPr id="9" name="Picture 8">
            <a:extLst>
              <a:ext uri="{FF2B5EF4-FFF2-40B4-BE49-F238E27FC236}">
                <a16:creationId xmlns:a16="http://schemas.microsoft.com/office/drawing/2014/main" id="{46262A0F-9E49-6B4D-94F3-647B33A25AE7}"/>
              </a:ext>
              <a:ext uri="{C183D7F6-B498-43B3-948B-1728B52AA6E4}">
                <adec:decorative xmlns:adec="http://schemas.microsoft.com/office/drawing/2017/decorative" val="1"/>
              </a:ext>
            </a:extLst>
          </p:cNvPr>
          <p:cNvPicPr>
            <a:picLocks noChangeAspect="1"/>
          </p:cNvPicPr>
          <p:nvPr userDrawn="1"/>
        </p:nvPicPr>
        <p:blipFill>
          <a:blip r:embed="rId11">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635699181"/>
      </p:ext>
    </p:extLst>
  </p:cSld>
  <p:clrMap bg1="lt1" tx1="dk1" bg2="lt2" tx2="dk2" accent1="accent1" accent2="accent2" accent3="accent3" accent4="accent4" accent5="accent5" accent6="accent6" hlink="hlink" folHlink="folHlink"/>
  <p:sldLayoutIdLst>
    <p:sldLayoutId id="2147483688" r:id="rId1"/>
    <p:sldLayoutId id="2147483683" r:id="rId2"/>
    <p:sldLayoutId id="2147483689" r:id="rId3"/>
    <p:sldLayoutId id="2147483653" r:id="rId4"/>
    <p:sldLayoutId id="2147483649" r:id="rId5"/>
    <p:sldLayoutId id="2147483654" r:id="rId6"/>
    <p:sldLayoutId id="2147483687" r:id="rId7"/>
    <p:sldLayoutId id="2147483656" r:id="rId8"/>
    <p:sldLayoutId id="2147483684" r:id="rId9"/>
  </p:sldLayoutIdLst>
  <p:txStyles>
    <p:titleStyle>
      <a:lvl1pPr algn="r" defTabSz="914400" rtl="0" eaLnBrk="1" latinLnBrk="0" hangingPunct="1">
        <a:lnSpc>
          <a:spcPct val="90000"/>
        </a:lnSpc>
        <a:spcBef>
          <a:spcPct val="0"/>
        </a:spcBef>
        <a:buNone/>
        <a:defRPr sz="2800" b="1" kern="1200">
          <a:solidFill>
            <a:schemeClr val="accent1">
              <a:lumMod val="50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lumMod val="50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hyperlink" Target="https://gla.libguides.com/az/databases" TargetMode="External"/><Relationship Id="rId3" Type="http://schemas.openxmlformats.org/officeDocument/2006/relationships/hyperlink" Target="https://scholar.google.com/" TargetMode="External"/><Relationship Id="rId7" Type="http://schemas.openxmlformats.org/officeDocument/2006/relationships/hyperlink" Target="http://ezproxy.lib.gla.ac.uk/login?url=https://search.proquest.com?accountid=14540" TargetMode="External"/><Relationship Id="rId2" Type="http://schemas.openxmlformats.org/officeDocument/2006/relationships/hyperlink" Target="https://www.gla.ac.uk/myglasgow/library/" TargetMode="External"/><Relationship Id="rId1" Type="http://schemas.openxmlformats.org/officeDocument/2006/relationships/slideLayout" Target="../slideLayouts/slideLayout2.xml"/><Relationship Id="rId6" Type="http://schemas.openxmlformats.org/officeDocument/2006/relationships/hyperlink" Target="http://ezproxy.lib.gla.ac.uk/login?url=http://search.ebscohost.com/login.aspx?authtype=ip,shib&amp;profile=ehost" TargetMode="External"/><Relationship Id="rId5" Type="http://schemas.openxmlformats.org/officeDocument/2006/relationships/hyperlink" Target="https://login.uofglasgow.idm.oclc.org/login?url=https://www.webofscience.com/wos/woscc/basic-search" TargetMode="External"/><Relationship Id="rId4" Type="http://schemas.openxmlformats.org/officeDocument/2006/relationships/hyperlink" Target="https://login.uofglasgow.idm.oclc.org/login?url=https://www.scopu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login.uofglasgow.idm.oclc.org/login?url=https://search.ebscohost.com/login.aspx?authtype=ip,shib&amp;profile=ehost" TargetMode="External"/><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hyperlink" Target="https://login.uofglasgow.idm.oclc.org/login?url=https://www.webofscience.com/wos/woscc/basic-search" TargetMode="External"/><Relationship Id="rId5" Type="http://schemas.openxmlformats.org/officeDocument/2006/relationships/hyperlink" Target="https://login.uofglasgow.idm.oclc.org/login?url=https://www.scopus.com" TargetMode="External"/><Relationship Id="rId4" Type="http://schemas.openxmlformats.org/officeDocument/2006/relationships/hyperlink" Target="https://login.uofglasgow.idm.oclc.org/login?url=https://search.proquest.com?accountid=14540"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hyperlink" Target="https://unsplash.com/@beatriz_perez?utm_source=unsplash&amp;utm_medium=referral&amp;utm_content=creditCopyText" TargetMode="External"/><Relationship Id="rId2" Type="http://schemas.openxmlformats.org/officeDocument/2006/relationships/image" Target="../media/image16.jpg"/><Relationship Id="rId1" Type="http://schemas.openxmlformats.org/officeDocument/2006/relationships/slideLayout" Target="../slideLayouts/slideLayout1.xml"/><Relationship Id="rId4" Type="http://schemas.openxmlformats.org/officeDocument/2006/relationships/hyperlink" Target="https://unsplash.com/s/photos/papers?utm_source=unsplash&amp;utm_medium=referral&amp;utm_content=creditCopyText"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hyperlink" Target="https://about.ebsco.com/products/research-databases/education-source-ultimate" TargetMode="Externa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s://advance.lexis.com/nexis?federationidp=8K7S4M60073" TargetMode="External"/><Relationship Id="rId7" Type="http://schemas.openxmlformats.org/officeDocument/2006/relationships/hyperlink" Target="https://unsplash.com/s/photos/newspapers?utm_source=unsplash&amp;utm_medium=referral&amp;utm_content=creditCopyText" TargetMode="External"/><Relationship Id="rId2" Type="http://schemas.openxmlformats.org/officeDocument/2006/relationships/image" Target="../media/image21.jpg"/><Relationship Id="rId1" Type="http://schemas.openxmlformats.org/officeDocument/2006/relationships/slideLayout" Target="../slideLayouts/slideLayout3.xml"/><Relationship Id="rId6" Type="http://schemas.openxmlformats.org/officeDocument/2006/relationships/hyperlink" Target="https://unsplash.com/@iammrcup?utm_source=unsplash&amp;utm_medium=referral&amp;utm_content=creditCopyText" TargetMode="External"/><Relationship Id="rId5" Type="http://schemas.openxmlformats.org/officeDocument/2006/relationships/hyperlink" Target="https://www.gla.ac.uk/myglasgow/library/specificsearch/newspapers/" TargetMode="External"/><Relationship Id="rId4" Type="http://schemas.openxmlformats.org/officeDocument/2006/relationships/hyperlink" Target="https://login.uofglasgow.idm.oclc.org/login?url=https://infotrac.galegroup.com/itweb/glasuni?db=DVNW"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7" Type="http://schemas.openxmlformats.org/officeDocument/2006/relationships/hyperlink" Target="https://unsplash.com/photos/pile-of-printing-papers-tn57JI3CewI?utm_source=unsplash&amp;utm_medium=referral&amp;utm_content=creditCopyText"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hyperlink" Target="https://unsplash.com/@sharonmccutcheon?utm_source=unsplash&amp;utm_medium=referral&amp;utm_content=creditCopyText" TargetMode="External"/><Relationship Id="rId5" Type="http://schemas.openxmlformats.org/officeDocument/2006/relationships/hyperlink" Target="https://www.gla.ac.uk/myglasgow/research/managingyourpublications/sharingyourresearch/greyliterature/searchingevaluatinggreyliterature/" TargetMode="External"/><Relationship Id="rId4" Type="http://schemas.openxmlformats.org/officeDocument/2006/relationships/hyperlink" Target="https://login.uofglasgow.idm.oclc.org/login?url=https://policycommons.net/"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scholar.google.com/" TargetMode="External"/><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gla.ac.uk/myglasgow/library/interlibraryloans/"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www.gla.ac.uk/myglasgow/library/contact/forms/booksuggestionform/" TargetMode="External"/></Relationships>
</file>

<file path=ppt/slides/_rels/slide31.xml.rels><?xml version="1.0" encoding="UTF-8" standalone="yes"?>
<Relationships xmlns="http://schemas.openxmlformats.org/package/2006/relationships"><Relationship Id="rId8" Type="http://schemas.openxmlformats.org/officeDocument/2006/relationships/hyperlink" Target="https://unsplash.com/s/photos/academic?utm_source=unsplash&amp;utm_medium=referral&amp;utm_content=creditCopyText" TargetMode="External"/><Relationship Id="rId3" Type="http://schemas.openxmlformats.org/officeDocument/2006/relationships/hyperlink" Target="https://www.gla.ac.uk/myglasgow/it/software/bibliographic/" TargetMode="External"/><Relationship Id="rId7" Type="http://schemas.openxmlformats.org/officeDocument/2006/relationships/hyperlink" Target="https://unsplash.com/@tjerwin?utm_source=unsplash&amp;utm_medium=referral&amp;utm_content=creditCopyText" TargetMode="External"/><Relationship Id="rId2" Type="http://schemas.openxmlformats.org/officeDocument/2006/relationships/image" Target="../media/image27.jpeg"/><Relationship Id="rId1" Type="http://schemas.openxmlformats.org/officeDocument/2006/relationships/slideLayout" Target="../slideLayouts/slideLayout3.xml"/><Relationship Id="rId6" Type="http://schemas.openxmlformats.org/officeDocument/2006/relationships/hyperlink" Target="https://clarivate.libguides.com/endnote_training/home" TargetMode="External"/><Relationship Id="rId5" Type="http://schemas.openxmlformats.org/officeDocument/2006/relationships/hyperlink" Target="https://www.youtube.com/channel/UCdTDZ4RUT9Jl81oRhpEIIxA" TargetMode="External"/><Relationship Id="rId4" Type="http://schemas.openxmlformats.org/officeDocument/2006/relationships/hyperlink" Target="https://www.gla.ac.uk/myglasgow/library/help/endnote/" TargetMode="Externa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9.png"/><Relationship Id="rId7" Type="http://schemas.openxmlformats.org/officeDocument/2006/relationships/diagramColors" Target="../diagrams/colors1.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QuickStyle" Target="../diagrams/quickStyle1.xml"/><Relationship Id="rId11" Type="http://schemas.openxmlformats.org/officeDocument/2006/relationships/image" Target="../media/image30.png"/><Relationship Id="rId5" Type="http://schemas.openxmlformats.org/officeDocument/2006/relationships/diagramLayout" Target="../diagrams/layout1.xml"/><Relationship Id="rId10" Type="http://schemas.openxmlformats.org/officeDocument/2006/relationships/hyperlink" Target="mailto:library@glasgow.ac.uk" TargetMode="External"/><Relationship Id="rId4" Type="http://schemas.openxmlformats.org/officeDocument/2006/relationships/diagramData" Target="../diagrams/data1.xml"/><Relationship Id="rId9" Type="http://schemas.openxmlformats.org/officeDocument/2006/relationships/hyperlink" Target="https://www.gla.ac.uk/myglasgow/library/help/collegesupport/"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16.xml"/><Relationship Id="rId1" Type="http://schemas.openxmlformats.org/officeDocument/2006/relationships/slideLayout" Target="../slideLayouts/slideLayout9.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The Gilbert Scott Building">
            <a:extLst>
              <a:ext uri="{FF2B5EF4-FFF2-40B4-BE49-F238E27FC236}">
                <a16:creationId xmlns:a16="http://schemas.microsoft.com/office/drawing/2014/main" id="{03837FC1-9196-484B-A6BC-287C15BF0D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423132" y="2136228"/>
            <a:ext cx="6629400" cy="789709"/>
          </a:xfrm>
        </p:spPr>
        <p:txBody>
          <a:bodyPr>
            <a:noAutofit/>
          </a:bodyPr>
          <a:lstStyle/>
          <a:p>
            <a:r>
              <a:rPr lang="en-GB" dirty="0">
                <a:solidFill>
                  <a:schemeClr val="tx1"/>
                </a:solidFill>
                <a:latin typeface="Arial"/>
                <a:cs typeface="Arial"/>
              </a:rPr>
              <a:t>Selecting key discovery tools for research in education</a:t>
            </a:r>
          </a:p>
        </p:txBody>
      </p:sp>
    </p:spTree>
    <p:extLst>
      <p:ext uri="{BB962C8B-B14F-4D97-AF65-F5344CB8AC3E}">
        <p14:creationId xmlns:p14="http://schemas.microsoft.com/office/powerpoint/2010/main" val="4244171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A86E5337-5289-43C5-A720-0A8B6134D498}"/>
              </a:ext>
            </a:extLst>
          </p:cNvPr>
          <p:cNvSpPr>
            <a:spLocks noGrp="1"/>
          </p:cNvSpPr>
          <p:nvPr>
            <p:ph type="title"/>
          </p:nvPr>
        </p:nvSpPr>
        <p:spPr/>
        <p:txBody>
          <a:bodyPr/>
          <a:lstStyle/>
          <a:p>
            <a:r>
              <a:rPr lang="en-GB" dirty="0"/>
              <a:t>Matching discovery tools to information  needs</a:t>
            </a:r>
          </a:p>
        </p:txBody>
      </p:sp>
      <p:pic>
        <p:nvPicPr>
          <p:cNvPr id="10" name="Picture Placeholder 9" descr="Image of a student sitting at a desk with a computer&#10;">
            <a:extLst>
              <a:ext uri="{FF2B5EF4-FFF2-40B4-BE49-F238E27FC236}">
                <a16:creationId xmlns:a16="http://schemas.microsoft.com/office/drawing/2014/main" id="{20AFEBC1-8D82-49DC-BFAE-8B9E9D7E6E64}"/>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165583"/>
            <a:ext cx="5181600" cy="3453934"/>
          </a:xfrm>
        </p:spPr>
      </p:pic>
      <p:sp>
        <p:nvSpPr>
          <p:cNvPr id="4" name="Text Placeholder 3">
            <a:extLst>
              <a:ext uri="{FF2B5EF4-FFF2-40B4-BE49-F238E27FC236}">
                <a16:creationId xmlns:a16="http://schemas.microsoft.com/office/drawing/2014/main" id="{DE58C308-46F8-B245-BCE1-912B1645A37E}"/>
              </a:ext>
            </a:extLst>
          </p:cNvPr>
          <p:cNvSpPr>
            <a:spLocks noGrp="1"/>
          </p:cNvSpPr>
          <p:nvPr>
            <p:ph sz="half" idx="2"/>
          </p:nvPr>
        </p:nvSpPr>
        <p:spPr>
          <a:xfrm>
            <a:off x="6283411" y="1184988"/>
            <a:ext cx="5181600" cy="4788776"/>
          </a:xfrm>
        </p:spPr>
        <p:txBody>
          <a:bodyPr>
            <a:noAutofit/>
          </a:bodyPr>
          <a:lstStyle/>
          <a:p>
            <a:pPr marL="0" indent="0">
              <a:lnSpc>
                <a:spcPct val="90000"/>
              </a:lnSpc>
              <a:spcAft>
                <a:spcPts val="600"/>
              </a:spcAft>
              <a:buNone/>
            </a:pPr>
            <a:r>
              <a:rPr lang="en-US" sz="1800" dirty="0"/>
              <a:t>No single search engine or database indexes all the information sources you are likely to need for a dissertation or research project.  You will need to use a variety of search tools to find the types of information you may need to answer your research question.  </a:t>
            </a:r>
          </a:p>
          <a:p>
            <a:pPr marL="0" indent="0">
              <a:lnSpc>
                <a:spcPct val="90000"/>
              </a:lnSpc>
              <a:spcAft>
                <a:spcPts val="600"/>
              </a:spcAft>
              <a:buNone/>
            </a:pPr>
            <a:r>
              <a:rPr lang="en-US" sz="1800" dirty="0"/>
              <a:t>The presentation will identify key discovery tools for finding the main types of information required in dissertation research.</a:t>
            </a:r>
          </a:p>
          <a:p>
            <a:pPr marL="285750" indent="-228600">
              <a:lnSpc>
                <a:spcPct val="90000"/>
              </a:lnSpc>
              <a:spcAft>
                <a:spcPts val="600"/>
              </a:spcAft>
              <a:buFont typeface="Arial" panose="020B0604020202020204" pitchFamily="34" charset="0"/>
              <a:buChar char="•"/>
            </a:pPr>
            <a:r>
              <a:rPr lang="en-US" sz="1800" dirty="0"/>
              <a:t>Textbooks, handbooks and research monographs</a:t>
            </a:r>
          </a:p>
          <a:p>
            <a:pPr marL="285750" indent="-228600">
              <a:lnSpc>
                <a:spcPct val="90000"/>
              </a:lnSpc>
              <a:spcAft>
                <a:spcPts val="600"/>
              </a:spcAft>
              <a:buFont typeface="Arial" panose="020B0604020202020204" pitchFamily="34" charset="0"/>
              <a:buChar char="•"/>
            </a:pPr>
            <a:r>
              <a:rPr lang="en-US" sz="1800" dirty="0"/>
              <a:t>Academic and practitioner journal articles</a:t>
            </a:r>
          </a:p>
          <a:p>
            <a:pPr marL="285750">
              <a:spcAft>
                <a:spcPts val="600"/>
              </a:spcAft>
            </a:pPr>
            <a:r>
              <a:rPr lang="en-US" sz="1800" dirty="0"/>
              <a:t>Grey literature, including theses, conference papers and policy documents </a:t>
            </a:r>
          </a:p>
          <a:p>
            <a:pPr marL="285750">
              <a:spcAft>
                <a:spcPts val="600"/>
              </a:spcAft>
            </a:pPr>
            <a:r>
              <a:rPr lang="en-US" sz="1800" dirty="0"/>
              <a:t>Research methods, how-to books, reference works and case studies</a:t>
            </a:r>
          </a:p>
          <a:p>
            <a:pPr marL="285750" indent="-228600">
              <a:lnSpc>
                <a:spcPct val="90000"/>
              </a:lnSpc>
              <a:spcAft>
                <a:spcPts val="600"/>
              </a:spcAft>
              <a:buFont typeface="Arial" panose="020B0604020202020204" pitchFamily="34" charset="0"/>
              <a:buChar char="•"/>
            </a:pPr>
            <a:endParaRPr lang="en-US" sz="2100" dirty="0">
              <a:solidFill>
                <a:srgbClr val="000000"/>
              </a:solidFill>
              <a:cs typeface="Calibri"/>
            </a:endParaRPr>
          </a:p>
          <a:p>
            <a:endParaRPr lang="en-US" dirty="0">
              <a:solidFill>
                <a:schemeClr val="tx1"/>
              </a:solidFill>
            </a:endParaRPr>
          </a:p>
        </p:txBody>
      </p:sp>
    </p:spTree>
    <p:extLst>
      <p:ext uri="{BB962C8B-B14F-4D97-AF65-F5344CB8AC3E}">
        <p14:creationId xmlns:p14="http://schemas.microsoft.com/office/powerpoint/2010/main" val="10972438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5CBF7B5-89ED-4BCA-A152-2288DB5DAEB0}"/>
              </a:ext>
            </a:extLst>
          </p:cNvPr>
          <p:cNvSpPr>
            <a:spLocks noGrp="1"/>
          </p:cNvSpPr>
          <p:nvPr>
            <p:ph type="title"/>
          </p:nvPr>
        </p:nvSpPr>
        <p:spPr>
          <a:xfrm>
            <a:off x="2640170" y="365126"/>
            <a:ext cx="8713630" cy="1040342"/>
          </a:xfrm>
        </p:spPr>
        <p:txBody>
          <a:bodyPr anchor="t">
            <a:normAutofit/>
          </a:bodyPr>
          <a:lstStyle/>
          <a:p>
            <a:r>
              <a:rPr lang="en-GB" dirty="0"/>
              <a:t>Handbooks and research monographs</a:t>
            </a:r>
          </a:p>
        </p:txBody>
      </p:sp>
      <p:pic>
        <p:nvPicPr>
          <p:cNvPr id="13" name="Picture Placeholder 9" descr="Screenshot of an Oxford handbook.">
            <a:extLst>
              <a:ext uri="{FF2B5EF4-FFF2-40B4-BE49-F238E27FC236}">
                <a16:creationId xmlns:a16="http://schemas.microsoft.com/office/drawing/2014/main" id="{EB87C035-369B-46C7-B2B8-5F10CAA7FCFB}"/>
              </a:ext>
            </a:extLst>
          </p:cNvPr>
          <p:cNvPicPr>
            <a:picLocks noGrp="1" noChangeAspect="1"/>
          </p:cNvPicPr>
          <p:nvPr>
            <p:ph sz="half" idx="1"/>
          </p:nvPr>
        </p:nvPicPr>
        <p:blipFill rotWithShape="1">
          <a:blip r:embed="rId3"/>
          <a:stretch/>
        </p:blipFill>
        <p:spPr>
          <a:xfrm>
            <a:off x="642442" y="1756948"/>
            <a:ext cx="3151191" cy="4568296"/>
          </a:xfrm>
          <a:noFill/>
        </p:spPr>
      </p:pic>
      <p:sp>
        <p:nvSpPr>
          <p:cNvPr id="6" name="Text Placeholder 5">
            <a:extLst>
              <a:ext uri="{FF2B5EF4-FFF2-40B4-BE49-F238E27FC236}">
                <a16:creationId xmlns:a16="http://schemas.microsoft.com/office/drawing/2014/main" id="{7D60871E-BB30-45F8-8D0B-65F61DA27683}"/>
              </a:ext>
            </a:extLst>
          </p:cNvPr>
          <p:cNvSpPr>
            <a:spLocks noGrp="1"/>
          </p:cNvSpPr>
          <p:nvPr>
            <p:ph sz="half" idx="2"/>
          </p:nvPr>
        </p:nvSpPr>
        <p:spPr>
          <a:xfrm>
            <a:off x="4275439" y="1210962"/>
            <a:ext cx="7599404" cy="5486399"/>
          </a:xfrm>
        </p:spPr>
        <p:txBody>
          <a:bodyPr>
            <a:normAutofit/>
          </a:bodyPr>
          <a:lstStyle/>
          <a:p>
            <a:endParaRPr lang="en-US" sz="1600" b="1" dirty="0"/>
          </a:p>
          <a:p>
            <a:endParaRPr lang="en-US" sz="1600" b="1" dirty="0"/>
          </a:p>
          <a:p>
            <a:endParaRPr lang="en-US" sz="1600" b="1" dirty="0"/>
          </a:p>
          <a:p>
            <a:r>
              <a:rPr lang="en-US" sz="1600" b="1" dirty="0"/>
              <a:t>Research Handbooks</a:t>
            </a:r>
            <a:r>
              <a:rPr lang="en-US" sz="1600" dirty="0"/>
              <a:t> </a:t>
            </a:r>
          </a:p>
          <a:p>
            <a:pPr marL="0" indent="0">
              <a:buNone/>
            </a:pPr>
            <a:r>
              <a:rPr lang="en-US" sz="1600" dirty="0"/>
              <a:t>Research handbooks collate essays on current research by experts in their field.  These are a useful starting point for your research to help identify current and past research themes, as well as key authors.  Use this information search for other works by these authors, or on the key themes.  It is also a useful way to get a starting bibliography as they are always well referenced.</a:t>
            </a:r>
          </a:p>
          <a:p>
            <a:pPr marL="0" indent="0">
              <a:buNone/>
            </a:pPr>
            <a:endParaRPr lang="en-US" sz="1600" dirty="0"/>
          </a:p>
          <a:p>
            <a:r>
              <a:rPr lang="en-US" sz="1600" b="1" dirty="0"/>
              <a:t>Textbooks and research monographs </a:t>
            </a:r>
            <a:endParaRPr lang="en-US" sz="1600" dirty="0"/>
          </a:p>
          <a:p>
            <a:pPr marL="0" indent="0">
              <a:buNone/>
            </a:pPr>
            <a:r>
              <a:rPr lang="en-US" sz="1600" dirty="0"/>
              <a:t>Textbooks (often edited – therefore with multiple authors) are good for definitions and overviews of a topic so are a very useful starting point.  Research monographs, written by single experts in a field are a good way to gain an insight into the history of a subject as well as key arguments and debates.  These are well referenced and useful for identifying key authors and seminal works.</a:t>
            </a:r>
          </a:p>
          <a:p>
            <a:pPr marL="0" indent="0">
              <a:buNone/>
            </a:pPr>
            <a:endParaRPr lang="en-GB" sz="1300" dirty="0"/>
          </a:p>
        </p:txBody>
      </p:sp>
    </p:spTree>
    <p:extLst>
      <p:ext uri="{BB962C8B-B14F-4D97-AF65-F5344CB8AC3E}">
        <p14:creationId xmlns:p14="http://schemas.microsoft.com/office/powerpoint/2010/main" val="3039843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B20DA1-C640-4A88-BC64-BBC94154273D}"/>
              </a:ext>
            </a:extLst>
          </p:cNvPr>
          <p:cNvSpPr>
            <a:spLocks noGrp="1"/>
          </p:cNvSpPr>
          <p:nvPr>
            <p:ph type="title"/>
          </p:nvPr>
        </p:nvSpPr>
        <p:spPr/>
        <p:txBody>
          <a:bodyPr/>
          <a:lstStyle/>
          <a:p>
            <a:r>
              <a:rPr lang="en-US" dirty="0"/>
              <a:t>Finding textbooks , handbooks and research monographs</a:t>
            </a:r>
            <a:endParaRPr lang="en-GB" dirty="0"/>
          </a:p>
        </p:txBody>
      </p:sp>
      <p:pic>
        <p:nvPicPr>
          <p:cNvPr id="6" name="Picture 5" descr="Screenshot of search on Library Search.">
            <a:extLst>
              <a:ext uri="{FF2B5EF4-FFF2-40B4-BE49-F238E27FC236}">
                <a16:creationId xmlns:a16="http://schemas.microsoft.com/office/drawing/2014/main" id="{10C5668D-7894-F272-8C8A-B8F639171D9F}"/>
              </a:ext>
            </a:extLst>
          </p:cNvPr>
          <p:cNvPicPr>
            <a:picLocks noChangeAspect="1"/>
          </p:cNvPicPr>
          <p:nvPr/>
        </p:nvPicPr>
        <p:blipFill>
          <a:blip r:embed="rId3"/>
          <a:stretch>
            <a:fillRect/>
          </a:stretch>
        </p:blipFill>
        <p:spPr>
          <a:xfrm>
            <a:off x="0" y="2670616"/>
            <a:ext cx="6933790" cy="1516767"/>
          </a:xfrm>
          <a:prstGeom prst="rect">
            <a:avLst/>
          </a:prstGeom>
        </p:spPr>
      </p:pic>
      <p:sp>
        <p:nvSpPr>
          <p:cNvPr id="7" name="Content Placeholder 6">
            <a:extLst>
              <a:ext uri="{FF2B5EF4-FFF2-40B4-BE49-F238E27FC236}">
                <a16:creationId xmlns:a16="http://schemas.microsoft.com/office/drawing/2014/main" id="{BFFC2B53-8586-4CC3-A61E-0444AB61666C}"/>
              </a:ext>
            </a:extLst>
          </p:cNvPr>
          <p:cNvSpPr>
            <a:spLocks noGrp="1"/>
          </p:cNvSpPr>
          <p:nvPr>
            <p:ph sz="half" idx="2"/>
          </p:nvPr>
        </p:nvSpPr>
        <p:spPr>
          <a:xfrm>
            <a:off x="6933790" y="1125415"/>
            <a:ext cx="5181598" cy="5051548"/>
          </a:xfrm>
        </p:spPr>
        <p:txBody>
          <a:bodyPr>
            <a:noAutofit/>
          </a:bodyPr>
          <a:lstStyle/>
          <a:p>
            <a:r>
              <a:rPr lang="en-US" sz="1600" dirty="0">
                <a:cs typeface="Calibri"/>
              </a:rPr>
              <a:t>There are thousands of ebooks indexed on Library Search which you can retrieve with any search. These include books from key social science.</a:t>
            </a:r>
          </a:p>
          <a:p>
            <a:r>
              <a:rPr lang="en-US" sz="1600" dirty="0">
                <a:cs typeface="Calibri"/>
              </a:rPr>
              <a:t>Library Search indexes most of what the Library owns or subscribes to, as well as open access content.  As we buy new books and collections, these are added to the Library Search index.</a:t>
            </a:r>
          </a:p>
          <a:p>
            <a:r>
              <a:rPr lang="en-US" sz="1600" dirty="0">
                <a:cs typeface="Calibri"/>
              </a:rPr>
              <a:t>To find books – use relevant keywords. </a:t>
            </a:r>
            <a:r>
              <a:rPr lang="en-US" sz="1600" b="1" dirty="0">
                <a:cs typeface="Calibri"/>
              </a:rPr>
              <a:t>TIP </a:t>
            </a:r>
            <a:r>
              <a:rPr lang="en-US" sz="1600" dirty="0">
                <a:cs typeface="Calibri"/>
              </a:rPr>
              <a:t>-  include the word </a:t>
            </a:r>
            <a:r>
              <a:rPr lang="en-US" sz="1600" i="1" dirty="0">
                <a:cs typeface="Calibri"/>
              </a:rPr>
              <a:t>handbook </a:t>
            </a:r>
            <a:r>
              <a:rPr lang="en-US" sz="1600" dirty="0">
                <a:cs typeface="Calibri"/>
              </a:rPr>
              <a:t>in a title search  if you want to find research handbooks on a topic.  </a:t>
            </a:r>
            <a:endParaRPr lang="en-GB" sz="1600" dirty="0">
              <a:cs typeface="Calibri"/>
            </a:endParaRPr>
          </a:p>
          <a:p>
            <a:pPr marL="0" indent="0">
              <a:buNone/>
            </a:pPr>
            <a:r>
              <a:rPr lang="en-GB" sz="1600" dirty="0">
                <a:cs typeface="Calibri"/>
              </a:rPr>
              <a:t>The search results will show all the material indexed in Library Search, matching your terms.  </a:t>
            </a:r>
          </a:p>
          <a:p>
            <a:r>
              <a:rPr lang="en-GB" sz="1600" dirty="0">
                <a:cs typeface="Calibri"/>
              </a:rPr>
              <a:t>Use the </a:t>
            </a:r>
            <a:r>
              <a:rPr lang="en-GB" sz="1600" i="1" dirty="0">
                <a:cs typeface="Calibri"/>
              </a:rPr>
              <a:t>Format</a:t>
            </a:r>
            <a:r>
              <a:rPr lang="en-GB" sz="1600" dirty="0">
                <a:cs typeface="Calibri"/>
              </a:rPr>
              <a:t> filter to see only books.</a:t>
            </a:r>
          </a:p>
          <a:p>
            <a:r>
              <a:rPr lang="en-US" sz="1600" dirty="0">
                <a:cs typeface="Calibri"/>
              </a:rPr>
              <a:t>Use the </a:t>
            </a:r>
            <a:r>
              <a:rPr lang="en-US" sz="1600" i="1" dirty="0">
                <a:cs typeface="Calibri"/>
              </a:rPr>
              <a:t>eBook</a:t>
            </a:r>
            <a:r>
              <a:rPr lang="en-US" sz="1600" dirty="0">
                <a:cs typeface="Calibri"/>
              </a:rPr>
              <a:t> filter if you want to limit to eBooks.</a:t>
            </a:r>
            <a:endParaRPr lang="en-GB" sz="1600" dirty="0">
              <a:cs typeface="Calibri"/>
            </a:endParaRPr>
          </a:p>
          <a:p>
            <a:r>
              <a:rPr lang="en-GB" sz="1600" dirty="0">
                <a:cs typeface="Calibri"/>
              </a:rPr>
              <a:t>You can use the </a:t>
            </a:r>
            <a:r>
              <a:rPr lang="en-GB" sz="1600" i="1" dirty="0">
                <a:cs typeface="Calibri"/>
              </a:rPr>
              <a:t>Category search </a:t>
            </a:r>
            <a:r>
              <a:rPr lang="en-GB" sz="1600" dirty="0">
                <a:cs typeface="Calibri"/>
              </a:rPr>
              <a:t>link under the search box and choose </a:t>
            </a:r>
            <a:r>
              <a:rPr lang="en-GB" sz="1600" i="1" dirty="0">
                <a:cs typeface="Calibri"/>
              </a:rPr>
              <a:t>Books</a:t>
            </a:r>
            <a:r>
              <a:rPr lang="en-GB" sz="1600" dirty="0">
                <a:cs typeface="Calibri"/>
              </a:rPr>
              <a:t> to filter your search results to just books </a:t>
            </a:r>
            <a:r>
              <a:rPr lang="en-GB" sz="1600" u="sng" dirty="0">
                <a:cs typeface="Calibri"/>
              </a:rPr>
              <a:t>before </a:t>
            </a:r>
            <a:r>
              <a:rPr lang="en-GB" sz="1600" dirty="0">
                <a:cs typeface="Calibri"/>
              </a:rPr>
              <a:t>you search if you want to.</a:t>
            </a:r>
          </a:p>
          <a:p>
            <a:pPr marL="0" indent="0">
              <a:buNone/>
            </a:pPr>
            <a:endParaRPr lang="en-GB" sz="2000" dirty="0">
              <a:cs typeface="Calibri"/>
            </a:endParaRPr>
          </a:p>
          <a:p>
            <a:pPr marL="0" indent="0">
              <a:buNone/>
            </a:pPr>
            <a:endParaRPr lang="en-GB" sz="1800" dirty="0">
              <a:cs typeface="Calibri"/>
            </a:endParaRPr>
          </a:p>
          <a:p>
            <a:pPr marL="0" indent="0">
              <a:buNone/>
            </a:pPr>
            <a:endParaRPr lang="en-GB" sz="1800" dirty="0">
              <a:cs typeface="Calibri"/>
            </a:endParaRPr>
          </a:p>
        </p:txBody>
      </p:sp>
    </p:spTree>
    <p:extLst>
      <p:ext uri="{BB962C8B-B14F-4D97-AF65-F5344CB8AC3E}">
        <p14:creationId xmlns:p14="http://schemas.microsoft.com/office/powerpoint/2010/main" val="20301927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83389-69DD-4578-801B-F73385CEF7FE}"/>
              </a:ext>
            </a:extLst>
          </p:cNvPr>
          <p:cNvSpPr>
            <a:spLocks noGrp="1"/>
          </p:cNvSpPr>
          <p:nvPr>
            <p:ph type="title"/>
          </p:nvPr>
        </p:nvSpPr>
        <p:spPr/>
        <p:txBody>
          <a:bodyPr/>
          <a:lstStyle/>
          <a:p>
            <a:r>
              <a:rPr lang="en-GB" dirty="0"/>
              <a:t>Using the Preview, Summary or Look Inside options for book information</a:t>
            </a:r>
          </a:p>
        </p:txBody>
      </p:sp>
      <p:sp>
        <p:nvSpPr>
          <p:cNvPr id="3" name="Content Placeholder 2">
            <a:extLst>
              <a:ext uri="{FF2B5EF4-FFF2-40B4-BE49-F238E27FC236}">
                <a16:creationId xmlns:a16="http://schemas.microsoft.com/office/drawing/2014/main" id="{DFFCA5BB-9B3D-4EAC-8BF1-28E676752419}"/>
              </a:ext>
            </a:extLst>
          </p:cNvPr>
          <p:cNvSpPr>
            <a:spLocks noGrp="1"/>
          </p:cNvSpPr>
          <p:nvPr>
            <p:ph sz="half" idx="1"/>
          </p:nvPr>
        </p:nvSpPr>
        <p:spPr>
          <a:xfrm>
            <a:off x="247356" y="1636802"/>
            <a:ext cx="5181600" cy="4568296"/>
          </a:xfrm>
        </p:spPr>
        <p:txBody>
          <a:bodyPr>
            <a:normAutofit/>
          </a:bodyPr>
          <a:lstStyle/>
          <a:p>
            <a:pPr marL="0" indent="0">
              <a:buNone/>
            </a:pPr>
            <a:endParaRPr lang="en-GB" sz="1800" dirty="0"/>
          </a:p>
          <a:p>
            <a:pPr marL="0" indent="0">
              <a:buNone/>
            </a:pPr>
            <a:endParaRPr lang="en-GB" sz="1800" dirty="0"/>
          </a:p>
          <a:p>
            <a:pPr marL="0" indent="0">
              <a:buNone/>
            </a:pPr>
            <a:r>
              <a:rPr lang="en-GB" sz="1800" dirty="0"/>
              <a:t>Read the full </a:t>
            </a:r>
            <a:r>
              <a:rPr lang="en-GB" sz="1800" i="1" dirty="0"/>
              <a:t>Summary </a:t>
            </a:r>
            <a:r>
              <a:rPr lang="en-GB" sz="1800" dirty="0"/>
              <a:t>to get more information about books.  This can provide more about the scope and content and its relevance to your research.</a:t>
            </a:r>
          </a:p>
          <a:p>
            <a:pPr marL="0" indent="0">
              <a:buNone/>
            </a:pPr>
            <a:r>
              <a:rPr lang="en-GB" sz="1800" dirty="0"/>
              <a:t>It is of most value for books we have in print as it will save you the trip to the shelves if it is not what you really need.</a:t>
            </a:r>
          </a:p>
          <a:p>
            <a:pPr marL="0" indent="0">
              <a:buNone/>
            </a:pPr>
            <a:r>
              <a:rPr lang="en-GB" sz="1800" dirty="0"/>
              <a:t>For eBooks you can open the book on the screen and do a quick scan of the contents pages to asses its relevance.</a:t>
            </a:r>
          </a:p>
        </p:txBody>
      </p:sp>
      <p:pic>
        <p:nvPicPr>
          <p:cNvPr id="7" name="Content Placeholder 6" descr="Screenshot of a book record for a research handbook showign summary information about the book.">
            <a:extLst>
              <a:ext uri="{FF2B5EF4-FFF2-40B4-BE49-F238E27FC236}">
                <a16:creationId xmlns:a16="http://schemas.microsoft.com/office/drawing/2014/main" id="{6BA693BA-CD82-4583-7ED1-B063C04E1B68}"/>
              </a:ext>
            </a:extLst>
          </p:cNvPr>
          <p:cNvPicPr>
            <a:picLocks noGrp="1" noChangeAspect="1"/>
          </p:cNvPicPr>
          <p:nvPr>
            <p:ph sz="half" idx="2"/>
          </p:nvPr>
        </p:nvPicPr>
        <p:blipFill>
          <a:blip r:embed="rId2"/>
          <a:stretch>
            <a:fillRect/>
          </a:stretch>
        </p:blipFill>
        <p:spPr>
          <a:xfrm>
            <a:off x="5428956" y="1983546"/>
            <a:ext cx="6575887" cy="3567938"/>
          </a:xfrm>
          <a:prstGeom prst="rect">
            <a:avLst/>
          </a:prstGeom>
        </p:spPr>
      </p:pic>
    </p:spTree>
    <p:extLst>
      <p:ext uri="{BB962C8B-B14F-4D97-AF65-F5344CB8AC3E}">
        <p14:creationId xmlns:p14="http://schemas.microsoft.com/office/powerpoint/2010/main" val="517293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45CBF7B5-89ED-4BCA-A152-2288DB5DAEB0}"/>
              </a:ext>
            </a:extLst>
          </p:cNvPr>
          <p:cNvSpPr>
            <a:spLocks noGrp="1"/>
          </p:cNvSpPr>
          <p:nvPr>
            <p:ph type="title"/>
          </p:nvPr>
        </p:nvSpPr>
        <p:spPr>
          <a:xfrm>
            <a:off x="2619770" y="238192"/>
            <a:ext cx="9210963" cy="888786"/>
          </a:xfrm>
        </p:spPr>
        <p:txBody>
          <a:bodyPr anchor="t">
            <a:normAutofit/>
          </a:bodyPr>
          <a:lstStyle/>
          <a:p>
            <a:r>
              <a:rPr lang="en-GB" dirty="0"/>
              <a:t>Journal articles</a:t>
            </a:r>
          </a:p>
        </p:txBody>
      </p:sp>
      <p:pic>
        <p:nvPicPr>
          <p:cNvPr id="5" name="Content Placeholder 4" descr="Screenshot of a journal cover for the Journal of Educational Research">
            <a:extLst>
              <a:ext uri="{FF2B5EF4-FFF2-40B4-BE49-F238E27FC236}">
                <a16:creationId xmlns:a16="http://schemas.microsoft.com/office/drawing/2014/main" id="{2D72CAA9-3A80-42E4-9B62-CFCDE21C6A55}"/>
              </a:ext>
            </a:extLst>
          </p:cNvPr>
          <p:cNvPicPr>
            <a:picLocks noGrp="1" noChangeAspect="1"/>
          </p:cNvPicPr>
          <p:nvPr>
            <p:ph type="pic" sz="quarter" idx="13"/>
          </p:nvPr>
        </p:nvPicPr>
        <p:blipFill rotWithShape="1">
          <a:blip r:embed="rId3"/>
          <a:srcRect l="13721" r="13721"/>
          <a:stretch/>
        </p:blipFill>
        <p:spPr/>
      </p:pic>
      <p:sp>
        <p:nvSpPr>
          <p:cNvPr id="6" name="Text Placeholder 5">
            <a:extLst>
              <a:ext uri="{FF2B5EF4-FFF2-40B4-BE49-F238E27FC236}">
                <a16:creationId xmlns:a16="http://schemas.microsoft.com/office/drawing/2014/main" id="{7D60871E-BB30-45F8-8D0B-65F61DA27683}"/>
              </a:ext>
            </a:extLst>
          </p:cNvPr>
          <p:cNvSpPr>
            <a:spLocks noGrp="1"/>
          </p:cNvSpPr>
          <p:nvPr>
            <p:ph type="body" sz="quarter" idx="14"/>
          </p:nvPr>
        </p:nvSpPr>
        <p:spPr>
          <a:xfrm>
            <a:off x="2549236" y="997125"/>
            <a:ext cx="9352032" cy="5474013"/>
          </a:xfrm>
        </p:spPr>
        <p:txBody>
          <a:bodyPr vert="horz" lIns="91440" tIns="45720" rIns="91440" bIns="45720" rtlCol="0" anchor="t">
            <a:noAutofit/>
          </a:bodyPr>
          <a:lstStyle/>
          <a:p>
            <a:pPr marL="0" indent="0">
              <a:buNone/>
            </a:pPr>
            <a:r>
              <a:rPr lang="en-US" sz="1600" dirty="0"/>
              <a:t>Journal articles are a principal source of information for dissertations.  Journal articles are regularly published and well referenced.  They are connected by citations which makes them excellent sources for related papers.  </a:t>
            </a:r>
          </a:p>
          <a:p>
            <a:pPr marL="0" indent="0">
              <a:buNone/>
            </a:pPr>
            <a:r>
              <a:rPr lang="en-US" sz="1600" dirty="0"/>
              <a:t>There are different types of academic journal article:</a:t>
            </a:r>
            <a:endParaRPr lang="en-US" sz="1600" b="1" dirty="0"/>
          </a:p>
          <a:p>
            <a:r>
              <a:rPr lang="en-US" sz="1600" b="1" dirty="0"/>
              <a:t>empirical</a:t>
            </a:r>
            <a:r>
              <a:rPr lang="en-US" sz="1600" dirty="0"/>
              <a:t>(original research) articles describe and discuss studies and experiments.  They normally include survey aims, methodology and conclusions.  They are good for finding quantitative and qualitative data.</a:t>
            </a:r>
          </a:p>
          <a:p>
            <a:r>
              <a:rPr lang="en-US" sz="1600" b="1" dirty="0">
                <a:latin typeface="Arial"/>
                <a:cs typeface="Arial"/>
              </a:rPr>
              <a:t>review</a:t>
            </a:r>
            <a:r>
              <a:rPr lang="en-US" sz="1600" dirty="0">
                <a:latin typeface="Arial"/>
                <a:cs typeface="Arial"/>
              </a:rPr>
              <a:t> articles in the form of a literature review or systematic review, provide a comprehensive summary of research on a particular topic and a perspective on the state of the field and the direction in which it is going. They are well-used and highly cited as they are well-referenced and a rich source of related literature.</a:t>
            </a:r>
          </a:p>
          <a:p>
            <a:r>
              <a:rPr lang="en-US" sz="1600" b="1" dirty="0"/>
              <a:t>theoretical</a:t>
            </a:r>
            <a:r>
              <a:rPr lang="en-US" sz="1600" dirty="0"/>
              <a:t> articles, where the author draws on existing research to form a new theory or explores existing theories in new ways.  These also have significant reference lists and are a good source of related literature.</a:t>
            </a:r>
          </a:p>
          <a:p>
            <a:pPr marL="0" indent="0">
              <a:buNone/>
            </a:pPr>
            <a:r>
              <a:rPr lang="en-US" sz="1600" b="1" dirty="0"/>
              <a:t>Practitioner journal articles</a:t>
            </a:r>
            <a:endParaRPr lang="en-US" sz="1600" dirty="0"/>
          </a:p>
          <a:p>
            <a:pPr marL="0" indent="0">
              <a:buNone/>
            </a:pPr>
            <a:r>
              <a:rPr lang="en-GB" sz="1600" dirty="0">
                <a:latin typeface="Arial"/>
                <a:cs typeface="Arial"/>
              </a:rPr>
              <a:t>Practitioner journals, sometimes called trade publications, publish articles by professionals working in particular fields.  For example, those working in education, which might include teachers, lecturers, managers and policy makers.</a:t>
            </a:r>
          </a:p>
          <a:p>
            <a:pPr marL="0" indent="0">
              <a:buNone/>
            </a:pPr>
            <a:r>
              <a:rPr lang="en-GB" sz="1600" dirty="0"/>
              <a:t>These can be useful if you want to explore professional perspectives on key policies, initiatives within specific areas of a profession or high-interest topics.   Articles tend to be short and have few references.  </a:t>
            </a:r>
          </a:p>
          <a:p>
            <a:pPr marL="0" indent="0">
              <a:buNone/>
            </a:pPr>
            <a:endParaRPr lang="en-GB" sz="1600" dirty="0"/>
          </a:p>
          <a:p>
            <a:pPr marL="0" indent="0">
              <a:buNone/>
            </a:pPr>
            <a:endParaRPr lang="en-GB" sz="1300" dirty="0"/>
          </a:p>
        </p:txBody>
      </p:sp>
    </p:spTree>
    <p:extLst>
      <p:ext uri="{BB962C8B-B14F-4D97-AF65-F5344CB8AC3E}">
        <p14:creationId xmlns:p14="http://schemas.microsoft.com/office/powerpoint/2010/main" val="3045740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CB741-78FE-4337-83F1-14D8AE89C355}"/>
              </a:ext>
            </a:extLst>
          </p:cNvPr>
          <p:cNvSpPr>
            <a:spLocks noGrp="1"/>
          </p:cNvSpPr>
          <p:nvPr>
            <p:ph type="title"/>
          </p:nvPr>
        </p:nvSpPr>
        <p:spPr/>
        <p:txBody>
          <a:bodyPr/>
          <a:lstStyle/>
          <a:p>
            <a:r>
              <a:rPr lang="en-GB" dirty="0"/>
              <a:t>Finding journal articles - when to use a search engine and when to use a database </a:t>
            </a:r>
          </a:p>
        </p:txBody>
      </p:sp>
      <p:sp>
        <p:nvSpPr>
          <p:cNvPr id="7" name="Content Placeholder 6">
            <a:extLst>
              <a:ext uri="{FF2B5EF4-FFF2-40B4-BE49-F238E27FC236}">
                <a16:creationId xmlns:a16="http://schemas.microsoft.com/office/drawing/2014/main" id="{61A42042-B2BC-400C-BB3D-18CF819FEF25}"/>
              </a:ext>
            </a:extLst>
          </p:cNvPr>
          <p:cNvSpPr>
            <a:spLocks noGrp="1"/>
          </p:cNvSpPr>
          <p:nvPr>
            <p:ph sz="quarter" idx="13"/>
          </p:nvPr>
        </p:nvSpPr>
        <p:spPr/>
        <p:txBody>
          <a:bodyPr>
            <a:noAutofit/>
          </a:bodyPr>
          <a:lstStyle/>
          <a:p>
            <a:pPr marL="0" indent="0">
              <a:buNone/>
            </a:pPr>
            <a:r>
              <a:rPr lang="en-US" sz="1600" dirty="0">
                <a:solidFill>
                  <a:schemeClr val="tx1"/>
                </a:solidFill>
              </a:rPr>
              <a:t>Most research databases index journal literature, including academic and practitioner articles.  You can also use search engines like </a:t>
            </a:r>
            <a:r>
              <a:rPr lang="en-US" sz="1600" dirty="0">
                <a:solidFill>
                  <a:schemeClr val="tx1"/>
                </a:solidFill>
                <a:hlinkClick r:id="rId2"/>
              </a:rPr>
              <a:t>Library Search</a:t>
            </a:r>
            <a:r>
              <a:rPr lang="en-US" sz="1600" dirty="0">
                <a:solidFill>
                  <a:schemeClr val="tx1"/>
                </a:solidFill>
              </a:rPr>
              <a:t> or </a:t>
            </a:r>
            <a:r>
              <a:rPr lang="en-US" sz="1600" dirty="0">
                <a:solidFill>
                  <a:schemeClr val="tx1"/>
                </a:solidFill>
                <a:hlinkClick r:id="rId3"/>
              </a:rPr>
              <a:t>Google Scholar </a:t>
            </a:r>
            <a:r>
              <a:rPr lang="en-US" sz="1600" dirty="0">
                <a:solidFill>
                  <a:schemeClr val="tx1"/>
                </a:solidFill>
              </a:rPr>
              <a:t>(Scholar does not index practitioner articles).</a:t>
            </a:r>
          </a:p>
          <a:p>
            <a:pPr marL="0" indent="0">
              <a:buNone/>
            </a:pPr>
            <a:r>
              <a:rPr lang="en-US" sz="1600" dirty="0"/>
              <a:t>When should you use a database instead of a search engine and what is the difference between them? </a:t>
            </a:r>
          </a:p>
          <a:p>
            <a:r>
              <a:rPr lang="en-US" sz="1600" dirty="0"/>
              <a:t>Open web search engines are useful for grey literature but not for academic literature.  Library Search and Google Scholar are useful for quick searches or initial searches.</a:t>
            </a:r>
          </a:p>
          <a:p>
            <a:r>
              <a:rPr lang="en-US" sz="1600" dirty="0"/>
              <a:t>For </a:t>
            </a:r>
            <a:r>
              <a:rPr lang="en-US" sz="1600" dirty="0" err="1"/>
              <a:t>focussed</a:t>
            </a:r>
            <a:r>
              <a:rPr lang="en-US" sz="1600" dirty="0"/>
              <a:t> searching when you have a search strategy and a set of keywords, databases are more efficient</a:t>
            </a:r>
          </a:p>
          <a:p>
            <a:r>
              <a:rPr lang="en-US" sz="1600" dirty="0">
                <a:solidFill>
                  <a:srgbClr val="000000"/>
                </a:solidFill>
              </a:rPr>
              <a:t>​</a:t>
            </a:r>
            <a:r>
              <a:rPr lang="en-US" sz="1600" dirty="0"/>
              <a:t>Databases are either multidisciplinary or subject-specific, focusing on outputs common to that subject area (empirical education research, review articles, survey reports or evaluation of education policy documents for example).  </a:t>
            </a:r>
            <a:endParaRPr lang="en-US" sz="1600" dirty="0">
              <a:solidFill>
                <a:srgbClr val="000000"/>
              </a:solidFill>
            </a:endParaRPr>
          </a:p>
          <a:p>
            <a:r>
              <a:rPr lang="en-US" sz="1600" dirty="0"/>
              <a:t>Multidisciplinary databases are high-quality, curated databases with value-added features allowing you to search across thousands of journal articles, using features to help you focus your search and to find related literature.  They often also include traditional and alternative metrics.  </a:t>
            </a:r>
            <a:r>
              <a:rPr lang="en-US" sz="1600" dirty="0">
                <a:hlinkClick r:id="rId4">
                  <a:extLst>
                    <a:ext uri="{A12FA001-AC4F-418D-AE19-62706E023703}">
                      <ahyp:hlinkClr xmlns:ahyp="http://schemas.microsoft.com/office/drawing/2018/hyperlinkcolor" val="tx"/>
                    </a:ext>
                  </a:extLst>
                </a:hlinkClick>
              </a:rPr>
              <a:t>SCOPUS</a:t>
            </a:r>
            <a:r>
              <a:rPr lang="en-US" sz="1600" dirty="0"/>
              <a:t> and </a:t>
            </a:r>
            <a:r>
              <a:rPr lang="en-US" sz="1600" dirty="0">
                <a:hlinkClick r:id="rId5"/>
              </a:rPr>
              <a:t>Web of Science </a:t>
            </a:r>
            <a:r>
              <a:rPr lang="en-US" sz="1600" dirty="0"/>
              <a:t>are the two main multidisciplinary databases.​</a:t>
            </a:r>
          </a:p>
          <a:p>
            <a:r>
              <a:rPr lang="en-US" sz="1600" dirty="0"/>
              <a:t>Subject-specific databases are smaller, curated collections useful for systematic searching and targeted research.  They often have document types and grey literature not easily found through other search engines or databases.  </a:t>
            </a:r>
            <a:r>
              <a:rPr lang="en-US" sz="1600" dirty="0">
                <a:hlinkClick r:id="rId6">
                  <a:extLst>
                    <a:ext uri="{A12FA001-AC4F-418D-AE19-62706E023703}">
                      <ahyp:hlinkClr xmlns:ahyp="http://schemas.microsoft.com/office/drawing/2018/hyperlinkcolor" val="tx"/>
                    </a:ext>
                  </a:extLst>
                </a:hlinkClick>
              </a:rPr>
              <a:t>EBSCOhost</a:t>
            </a:r>
            <a:r>
              <a:rPr lang="en-US" sz="1600" dirty="0"/>
              <a:t> and </a:t>
            </a:r>
            <a:r>
              <a:rPr lang="en-US" sz="1600" dirty="0">
                <a:hlinkClick r:id="rId7">
                  <a:extLst>
                    <a:ext uri="{A12FA001-AC4F-418D-AE19-62706E023703}">
                      <ahyp:hlinkClr xmlns:ahyp="http://schemas.microsoft.com/office/drawing/2018/hyperlinkcolor" val="tx"/>
                    </a:ext>
                  </a:extLst>
                </a:hlinkClick>
              </a:rPr>
              <a:t>Proquest</a:t>
            </a:r>
            <a:r>
              <a:rPr lang="en-US" sz="1600" dirty="0"/>
              <a:t> are the two largest database platforms, hosting many databases (77 between them).​</a:t>
            </a:r>
          </a:p>
          <a:p>
            <a:pPr marL="0" indent="0">
              <a:buNone/>
            </a:pPr>
            <a:r>
              <a:rPr lang="en-US" sz="1600" dirty="0"/>
              <a:t>If you are unsure of which database to use –use the </a:t>
            </a:r>
            <a:r>
              <a:rPr lang="en-US" sz="1600" dirty="0">
                <a:hlinkClick r:id="rId8"/>
              </a:rPr>
              <a:t>databases pages </a:t>
            </a:r>
            <a:r>
              <a:rPr lang="en-US" sz="1600" dirty="0"/>
              <a:t>or use the methodology section in published journal articles to see what databases researchers used.​</a:t>
            </a:r>
          </a:p>
          <a:p>
            <a:pPr marL="0" indent="0">
              <a:buNone/>
            </a:pPr>
            <a:endParaRPr lang="en-GB" dirty="0"/>
          </a:p>
        </p:txBody>
      </p:sp>
    </p:spTree>
    <p:extLst>
      <p:ext uri="{BB962C8B-B14F-4D97-AF65-F5344CB8AC3E}">
        <p14:creationId xmlns:p14="http://schemas.microsoft.com/office/powerpoint/2010/main" val="2113306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E36BA-06C2-2545-A484-92D8088B02BA}"/>
              </a:ext>
            </a:extLst>
          </p:cNvPr>
          <p:cNvSpPr>
            <a:spLocks noGrp="1"/>
          </p:cNvSpPr>
          <p:nvPr>
            <p:ph type="title"/>
          </p:nvPr>
        </p:nvSpPr>
        <p:spPr/>
        <p:txBody>
          <a:bodyPr>
            <a:noAutofit/>
          </a:bodyPr>
          <a:lstStyle/>
          <a:p>
            <a:pPr marL="0" indent="0"/>
            <a:br>
              <a:rPr lang="en-GB" dirty="0">
                <a:cs typeface="Calibri"/>
              </a:rPr>
            </a:br>
            <a:r>
              <a:rPr lang="en-GB" dirty="0">
                <a:cs typeface="Calibri"/>
              </a:rPr>
              <a:t>Library Search - searching for journal articles</a:t>
            </a:r>
            <a:endParaRPr lang="en-US" dirty="0">
              <a:solidFill>
                <a:schemeClr val="tx1"/>
              </a:solidFill>
            </a:endParaRPr>
          </a:p>
        </p:txBody>
      </p:sp>
      <p:pic>
        <p:nvPicPr>
          <p:cNvPr id="6" name="Content Placeholder 5" descr="Screenshot of journal record on Library Search.">
            <a:extLst>
              <a:ext uri="{FF2B5EF4-FFF2-40B4-BE49-F238E27FC236}">
                <a16:creationId xmlns:a16="http://schemas.microsoft.com/office/drawing/2014/main" id="{FAEBCF96-F4CE-5424-E6F7-055193107826}"/>
              </a:ext>
            </a:extLst>
          </p:cNvPr>
          <p:cNvPicPr>
            <a:picLocks noGrp="1" noChangeAspect="1"/>
          </p:cNvPicPr>
          <p:nvPr>
            <p:ph sz="half" idx="1"/>
          </p:nvPr>
        </p:nvPicPr>
        <p:blipFill>
          <a:blip r:embed="rId3"/>
          <a:stretch>
            <a:fillRect/>
          </a:stretch>
        </p:blipFill>
        <p:spPr>
          <a:xfrm>
            <a:off x="190390" y="2238185"/>
            <a:ext cx="6227325" cy="3058844"/>
          </a:xfrm>
          <a:prstGeom prst="rect">
            <a:avLst/>
          </a:prstGeom>
        </p:spPr>
      </p:pic>
      <p:sp>
        <p:nvSpPr>
          <p:cNvPr id="7" name="Content Placeholder 6">
            <a:extLst>
              <a:ext uri="{FF2B5EF4-FFF2-40B4-BE49-F238E27FC236}">
                <a16:creationId xmlns:a16="http://schemas.microsoft.com/office/drawing/2014/main" id="{F1B1195C-2976-41C7-B23C-93851FDD0155}"/>
              </a:ext>
            </a:extLst>
          </p:cNvPr>
          <p:cNvSpPr>
            <a:spLocks noGrp="1"/>
          </p:cNvSpPr>
          <p:nvPr>
            <p:ph sz="half" idx="2"/>
          </p:nvPr>
        </p:nvSpPr>
        <p:spPr>
          <a:xfrm>
            <a:off x="6650504" y="1327603"/>
            <a:ext cx="5351106" cy="4880008"/>
          </a:xfrm>
        </p:spPr>
        <p:txBody>
          <a:bodyPr>
            <a:noAutofit/>
          </a:bodyPr>
          <a:lstStyle/>
          <a:p>
            <a:pPr marL="0" indent="0">
              <a:buNone/>
            </a:pPr>
            <a:r>
              <a:rPr lang="en-US" sz="1800" dirty="0"/>
              <a:t>("active learning" OR "experiential learning") AND (HE OR "higher education" OR university)</a:t>
            </a:r>
          </a:p>
          <a:p>
            <a:pPr marL="0" indent="0">
              <a:buNone/>
            </a:pPr>
            <a:endParaRPr lang="en-GB" sz="1600" dirty="0"/>
          </a:p>
          <a:p>
            <a:pPr marL="0" indent="0">
              <a:buNone/>
            </a:pPr>
            <a:r>
              <a:rPr lang="en-GB" sz="1600" dirty="0"/>
              <a:t>You can:</a:t>
            </a:r>
          </a:p>
          <a:p>
            <a:r>
              <a:rPr lang="en-GB" sz="1600" dirty="0"/>
              <a:t>Use the </a:t>
            </a:r>
            <a:r>
              <a:rPr lang="en-GB" sz="1600" i="1" dirty="0"/>
              <a:t>Format</a:t>
            </a:r>
            <a:r>
              <a:rPr lang="en-GB" sz="1600" dirty="0"/>
              <a:t> filter to limit results to journal articles</a:t>
            </a:r>
          </a:p>
          <a:p>
            <a:r>
              <a:rPr lang="en-GB" sz="1600" dirty="0"/>
              <a:t>Use the </a:t>
            </a:r>
            <a:r>
              <a:rPr lang="en-GB" sz="1600" i="1" dirty="0"/>
              <a:t>Publication year </a:t>
            </a:r>
            <a:r>
              <a:rPr lang="en-GB" sz="1600" dirty="0"/>
              <a:t>filter to limit results to the most recent publications</a:t>
            </a:r>
          </a:p>
          <a:p>
            <a:r>
              <a:rPr lang="en-GB" sz="1600" dirty="0"/>
              <a:t>Choose </a:t>
            </a:r>
            <a:r>
              <a:rPr lang="en-GB" sz="1600" i="1" dirty="0"/>
              <a:t>Summary</a:t>
            </a:r>
            <a:r>
              <a:rPr lang="en-GB" sz="1600" dirty="0"/>
              <a:t> to read the abstract of the article.  This will help you evaluate its relevance to your search. </a:t>
            </a:r>
          </a:p>
          <a:p>
            <a:r>
              <a:rPr lang="en-GB" sz="1600" dirty="0"/>
              <a:t>Download the PDF or link to the article online by clicking on </a:t>
            </a:r>
            <a:r>
              <a:rPr lang="en-GB" sz="1600" i="1" dirty="0"/>
              <a:t>Alternate Links </a:t>
            </a:r>
          </a:p>
          <a:p>
            <a:r>
              <a:rPr lang="en-GB" sz="1600" i="1" dirty="0"/>
              <a:t>Save</a:t>
            </a:r>
            <a:r>
              <a:rPr lang="en-GB" sz="1600" dirty="0"/>
              <a:t> the article to a temporary folder or log in to save this for longer. This is useful if you are exploring an issue and want to do a few searches and not lose what you have already found.  </a:t>
            </a:r>
          </a:p>
          <a:p>
            <a:pPr marL="0" indent="0">
              <a:buNone/>
            </a:pPr>
            <a:endParaRPr lang="en-GB" sz="2000" dirty="0"/>
          </a:p>
        </p:txBody>
      </p:sp>
    </p:spTree>
    <p:extLst>
      <p:ext uri="{BB962C8B-B14F-4D97-AF65-F5344CB8AC3E}">
        <p14:creationId xmlns:p14="http://schemas.microsoft.com/office/powerpoint/2010/main" val="1076196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3892ED-E004-4C73-9E25-8B82EF1E89B8}"/>
              </a:ext>
            </a:extLst>
          </p:cNvPr>
          <p:cNvSpPr>
            <a:spLocks noGrp="1"/>
          </p:cNvSpPr>
          <p:nvPr>
            <p:ph type="title"/>
          </p:nvPr>
        </p:nvSpPr>
        <p:spPr>
          <a:xfrm>
            <a:off x="332104" y="2036590"/>
            <a:ext cx="4027169" cy="1600200"/>
          </a:xfrm>
        </p:spPr>
        <p:txBody>
          <a:bodyPr/>
          <a:lstStyle/>
          <a:p>
            <a:r>
              <a:rPr lang="en-GB" dirty="0"/>
              <a:t>Journal abstracts</a:t>
            </a:r>
          </a:p>
        </p:txBody>
      </p:sp>
      <p:sp>
        <p:nvSpPr>
          <p:cNvPr id="3" name="Text Placeholder 2">
            <a:extLst>
              <a:ext uri="{FF2B5EF4-FFF2-40B4-BE49-F238E27FC236}">
                <a16:creationId xmlns:a16="http://schemas.microsoft.com/office/drawing/2014/main" id="{CCF0D33B-C8A1-4828-B627-BD8A23B49032}"/>
              </a:ext>
            </a:extLst>
          </p:cNvPr>
          <p:cNvSpPr>
            <a:spLocks noGrp="1"/>
          </p:cNvSpPr>
          <p:nvPr>
            <p:ph type="body" sz="half" idx="2"/>
          </p:nvPr>
        </p:nvSpPr>
        <p:spPr>
          <a:xfrm>
            <a:off x="332104" y="3302468"/>
            <a:ext cx="4030345" cy="1934763"/>
          </a:xfrm>
        </p:spPr>
        <p:txBody>
          <a:bodyPr>
            <a:normAutofit/>
          </a:bodyPr>
          <a:lstStyle/>
          <a:p>
            <a:r>
              <a:rPr lang="en-GB" sz="2000" dirty="0"/>
              <a:t>Choose </a:t>
            </a:r>
            <a:r>
              <a:rPr lang="en-GB" sz="2000" i="1" dirty="0"/>
              <a:t>Summary</a:t>
            </a:r>
            <a:r>
              <a:rPr lang="en-GB" sz="2000" dirty="0"/>
              <a:t> to read the journal abstract and bibliographic information about the article, including subject headings.  </a:t>
            </a:r>
          </a:p>
        </p:txBody>
      </p:sp>
      <p:pic>
        <p:nvPicPr>
          <p:cNvPr id="7" name="Picture 6" descr="Screenshot of an article summary and metadata on Library Search.">
            <a:extLst>
              <a:ext uri="{FF2B5EF4-FFF2-40B4-BE49-F238E27FC236}">
                <a16:creationId xmlns:a16="http://schemas.microsoft.com/office/drawing/2014/main" id="{524F040A-24A6-D13C-332D-C5C80DF09A93}"/>
              </a:ext>
            </a:extLst>
          </p:cNvPr>
          <p:cNvPicPr>
            <a:picLocks noChangeAspect="1"/>
          </p:cNvPicPr>
          <p:nvPr/>
        </p:nvPicPr>
        <p:blipFill>
          <a:blip r:embed="rId2"/>
          <a:stretch>
            <a:fillRect/>
          </a:stretch>
        </p:blipFill>
        <p:spPr>
          <a:xfrm>
            <a:off x="4241707" y="1577702"/>
            <a:ext cx="7830643" cy="3905795"/>
          </a:xfrm>
          <a:prstGeom prst="rect">
            <a:avLst/>
          </a:prstGeom>
        </p:spPr>
      </p:pic>
    </p:spTree>
    <p:extLst>
      <p:ext uri="{BB962C8B-B14F-4D97-AF65-F5344CB8AC3E}">
        <p14:creationId xmlns:p14="http://schemas.microsoft.com/office/powerpoint/2010/main" val="42651502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E36BA-06C2-2545-A484-92D8088B02BA}"/>
              </a:ext>
            </a:extLst>
          </p:cNvPr>
          <p:cNvSpPr>
            <a:spLocks noGrp="1"/>
          </p:cNvSpPr>
          <p:nvPr>
            <p:ph type="title"/>
          </p:nvPr>
        </p:nvSpPr>
        <p:spPr/>
        <p:txBody>
          <a:bodyPr>
            <a:noAutofit/>
          </a:bodyPr>
          <a:lstStyle/>
          <a:p>
            <a:pPr marL="0" indent="0"/>
            <a:br>
              <a:rPr lang="en-GB" sz="1400" b="0" dirty="0">
                <a:cs typeface="Calibri"/>
              </a:rPr>
            </a:br>
            <a:r>
              <a:rPr lang="en-GB" dirty="0">
                <a:cs typeface="Calibri"/>
              </a:rPr>
              <a:t>Saved searches and search results icons</a:t>
            </a:r>
            <a:endParaRPr lang="en-US" dirty="0">
              <a:solidFill>
                <a:schemeClr val="tx1"/>
              </a:solidFill>
            </a:endParaRPr>
          </a:p>
        </p:txBody>
      </p:sp>
      <p:pic>
        <p:nvPicPr>
          <p:cNvPr id="6" name="Picture 5" descr="Screenshot of three icons beside each search result on Library Search - Cite, Share and Save.">
            <a:extLst>
              <a:ext uri="{FF2B5EF4-FFF2-40B4-BE49-F238E27FC236}">
                <a16:creationId xmlns:a16="http://schemas.microsoft.com/office/drawing/2014/main" id="{D97FA17D-BA7C-9B0A-8731-3E129261A8E0}"/>
              </a:ext>
            </a:extLst>
          </p:cNvPr>
          <p:cNvPicPr>
            <a:picLocks noChangeAspect="1"/>
          </p:cNvPicPr>
          <p:nvPr/>
        </p:nvPicPr>
        <p:blipFill>
          <a:blip r:embed="rId3"/>
          <a:stretch>
            <a:fillRect/>
          </a:stretch>
        </p:blipFill>
        <p:spPr>
          <a:xfrm>
            <a:off x="177744" y="2796878"/>
            <a:ext cx="5463402" cy="788343"/>
          </a:xfrm>
          <a:prstGeom prst="rect">
            <a:avLst/>
          </a:prstGeom>
        </p:spPr>
      </p:pic>
      <p:sp>
        <p:nvSpPr>
          <p:cNvPr id="12" name="Content Placeholder 11">
            <a:extLst>
              <a:ext uri="{FF2B5EF4-FFF2-40B4-BE49-F238E27FC236}">
                <a16:creationId xmlns:a16="http://schemas.microsoft.com/office/drawing/2014/main" id="{99598780-8004-471E-B734-74DB99C0860B}"/>
              </a:ext>
            </a:extLst>
          </p:cNvPr>
          <p:cNvSpPr>
            <a:spLocks noGrp="1"/>
          </p:cNvSpPr>
          <p:nvPr>
            <p:ph sz="half" idx="2"/>
          </p:nvPr>
        </p:nvSpPr>
        <p:spPr/>
        <p:txBody>
          <a:bodyPr>
            <a:normAutofit/>
          </a:bodyPr>
          <a:lstStyle/>
          <a:p>
            <a:pPr marL="0" indent="0">
              <a:buNone/>
            </a:pPr>
            <a:r>
              <a:rPr lang="en-GB" sz="1800" dirty="0"/>
              <a:t>There are  three icons to the right of each search result:</a:t>
            </a:r>
          </a:p>
          <a:p>
            <a:r>
              <a:rPr lang="en-GB" sz="1800" dirty="0"/>
              <a:t>Cite which creates a citation in a preferred format. There are seven common citation styles included. </a:t>
            </a:r>
          </a:p>
          <a:p>
            <a:r>
              <a:rPr lang="en-GB" sz="1800" dirty="0"/>
              <a:t>Share which creates a persistent link to the item as well as providing an option to send an email with details of the item to yourself or someone else.</a:t>
            </a:r>
          </a:p>
          <a:p>
            <a:r>
              <a:rPr lang="en-GB" sz="1800" dirty="0"/>
              <a:t>Save which lets you save the search result to a temporary folder. You can see and link to  Saved items on the top toolbar. </a:t>
            </a:r>
          </a:p>
          <a:p>
            <a:pPr lvl="1"/>
            <a:r>
              <a:rPr lang="en-GB" sz="1800" dirty="0"/>
              <a:t>Saved items can be shared as a list </a:t>
            </a:r>
          </a:p>
          <a:p>
            <a:pPr lvl="1"/>
            <a:r>
              <a:rPr lang="en-GB" sz="1800" dirty="0"/>
              <a:t>You can create a reference list in the referencing style you prefer. </a:t>
            </a:r>
          </a:p>
        </p:txBody>
      </p:sp>
    </p:spTree>
    <p:extLst>
      <p:ext uri="{BB962C8B-B14F-4D97-AF65-F5344CB8AC3E}">
        <p14:creationId xmlns:p14="http://schemas.microsoft.com/office/powerpoint/2010/main" val="12506223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rPr>
              <a:t>Multidisciplinary databases and platforms for cross-searching</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135924" y="1606488"/>
            <a:ext cx="11624275" cy="5127944"/>
          </a:xfrm>
        </p:spPr>
        <p:txBody>
          <a:bodyPr>
            <a:noAutofit/>
          </a:bodyPr>
          <a:lstStyle/>
          <a:p>
            <a:pPr marL="0" indent="0">
              <a:buNone/>
            </a:pPr>
            <a:r>
              <a:rPr lang="en-US" sz="1600" dirty="0">
                <a:cs typeface="Calibri"/>
              </a:rPr>
              <a:t>You may need to use a database outside of your main subject area so you may have to look at multiple listings to identify key databases.  However, there are multidisciplinary databases which allow you to search multiple subjects , and platforms which allow you to cross-search multiple databases.  </a:t>
            </a:r>
          </a:p>
          <a:p>
            <a:pPr marL="0" indent="0">
              <a:buNone/>
            </a:pPr>
            <a:r>
              <a:rPr lang="en-US" sz="1600" dirty="0">
                <a:cs typeface="Calibri"/>
              </a:rPr>
              <a:t>The two biggest research platforms are:</a:t>
            </a:r>
          </a:p>
          <a:p>
            <a:r>
              <a:rPr lang="en-US" sz="1600" dirty="0">
                <a:cs typeface="Calibri"/>
                <a:hlinkClick r:id="rId3"/>
              </a:rPr>
              <a:t>EBSCO</a:t>
            </a:r>
            <a:r>
              <a:rPr lang="en-US" sz="1600" i="1" dirty="0">
                <a:cs typeface="Calibri"/>
                <a:hlinkClick r:id="rId3"/>
              </a:rPr>
              <a:t>host</a:t>
            </a:r>
            <a:endParaRPr lang="en-US" sz="1600" i="1" dirty="0">
              <a:cs typeface="Calibri"/>
            </a:endParaRPr>
          </a:p>
          <a:p>
            <a:r>
              <a:rPr lang="en-US" sz="1600" dirty="0">
                <a:cs typeface="Calibri"/>
                <a:hlinkClick r:id="rId4"/>
              </a:rPr>
              <a:t>Proquest Academic</a:t>
            </a:r>
            <a:endParaRPr lang="en-US" sz="1600" dirty="0">
              <a:cs typeface="Calibri"/>
            </a:endParaRPr>
          </a:p>
          <a:p>
            <a:pPr marL="0" indent="0">
              <a:buNone/>
            </a:pPr>
            <a:endParaRPr lang="en-US" sz="1600" i="1" dirty="0">
              <a:cs typeface="Calibri"/>
            </a:endParaRPr>
          </a:p>
          <a:p>
            <a:pPr marL="0" indent="0">
              <a:buNone/>
            </a:pPr>
            <a:r>
              <a:rPr lang="en-US" sz="1600" dirty="0">
                <a:cs typeface="Calibri"/>
              </a:rPr>
              <a:t>They host many databases across a range of subjects.  You can search single databases, selected databases, pre-defined collections, or search all at once.  Education databases are available on both platforms.</a:t>
            </a:r>
          </a:p>
          <a:p>
            <a:pPr marL="0" indent="0">
              <a:buNone/>
            </a:pPr>
            <a:r>
              <a:rPr lang="en-US" sz="1600" dirty="0">
                <a:cs typeface="Calibri"/>
              </a:rPr>
              <a:t>The two largest multidisciplinary databases are:</a:t>
            </a:r>
          </a:p>
          <a:p>
            <a:r>
              <a:rPr lang="en-US" sz="1600" dirty="0">
                <a:cs typeface="Calibri"/>
                <a:hlinkClick r:id="rId5"/>
              </a:rPr>
              <a:t>SCOPUS</a:t>
            </a:r>
            <a:endParaRPr lang="en-US" sz="1600" dirty="0">
              <a:cs typeface="Calibri"/>
            </a:endParaRPr>
          </a:p>
          <a:p>
            <a:r>
              <a:rPr lang="en-US" sz="1600" dirty="0">
                <a:cs typeface="Calibri"/>
                <a:hlinkClick r:id="rId6"/>
              </a:rPr>
              <a:t>Web of Science (core collection) </a:t>
            </a:r>
            <a:endParaRPr lang="en-US" sz="1600" dirty="0">
              <a:cs typeface="Calibri"/>
            </a:endParaRPr>
          </a:p>
          <a:p>
            <a:pPr marL="0" indent="0">
              <a:buNone/>
            </a:pPr>
            <a:endParaRPr lang="en-US" sz="1600" dirty="0">
              <a:cs typeface="Calibri"/>
            </a:endParaRPr>
          </a:p>
          <a:p>
            <a:pPr marL="0" indent="0">
              <a:buNone/>
            </a:pPr>
            <a:r>
              <a:rPr lang="en-US" sz="1600" dirty="0">
                <a:cs typeface="Calibri"/>
              </a:rPr>
              <a:t>Use them for searching, or if you want to find citing literature (i.e. the journals that cite a key paper you have found).  These two databases have excellent features to help you connect related articles.</a:t>
            </a:r>
          </a:p>
        </p:txBody>
      </p:sp>
    </p:spTree>
    <p:extLst>
      <p:ext uri="{BB962C8B-B14F-4D97-AF65-F5344CB8AC3E}">
        <p14:creationId xmlns:p14="http://schemas.microsoft.com/office/powerpoint/2010/main" val="2070843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2024C-F7CE-4BD0-BFCF-E4C3EB1C3E82}"/>
              </a:ext>
            </a:extLst>
          </p:cNvPr>
          <p:cNvSpPr>
            <a:spLocks noGrp="1"/>
          </p:cNvSpPr>
          <p:nvPr>
            <p:ph type="title"/>
          </p:nvPr>
        </p:nvSpPr>
        <p:spPr>
          <a:xfrm>
            <a:off x="741680" y="1673509"/>
            <a:ext cx="4027169" cy="1600200"/>
          </a:xfrm>
        </p:spPr>
        <p:txBody>
          <a:bodyPr/>
          <a:lstStyle/>
          <a:p>
            <a:r>
              <a:rPr lang="en-GB" dirty="0"/>
              <a:t>Databases on the Proquest platform</a:t>
            </a:r>
          </a:p>
        </p:txBody>
      </p:sp>
      <p:sp>
        <p:nvSpPr>
          <p:cNvPr id="3" name="Text Placeholder 2">
            <a:extLst>
              <a:ext uri="{FF2B5EF4-FFF2-40B4-BE49-F238E27FC236}">
                <a16:creationId xmlns:a16="http://schemas.microsoft.com/office/drawing/2014/main" id="{4A7912C3-1504-4E7A-A00D-E709502B34EF}"/>
              </a:ext>
            </a:extLst>
          </p:cNvPr>
          <p:cNvSpPr>
            <a:spLocks noGrp="1"/>
          </p:cNvSpPr>
          <p:nvPr>
            <p:ph type="body" sz="half" idx="2"/>
          </p:nvPr>
        </p:nvSpPr>
        <p:spPr>
          <a:xfrm>
            <a:off x="655636" y="2781885"/>
            <a:ext cx="4199256" cy="3429001"/>
          </a:xfrm>
        </p:spPr>
        <p:txBody>
          <a:bodyPr>
            <a:noAutofit/>
          </a:bodyPr>
          <a:lstStyle/>
          <a:p>
            <a:r>
              <a:rPr lang="en-GB" sz="1600" dirty="0"/>
              <a:t>There are multiple databases on the platform.  You can select those you want, search across all or do more focussed searching in individual databases.  </a:t>
            </a:r>
          </a:p>
          <a:p>
            <a:r>
              <a:rPr lang="en-GB" sz="1600" dirty="0"/>
              <a:t>To see the list of databases, from within any database choose the ‘Change databases’ link or click on the Proquest logo to return to the home page, and choose the Databases link on the toolbar. </a:t>
            </a:r>
          </a:p>
          <a:p>
            <a:r>
              <a:rPr lang="en-GB" sz="1600" dirty="0"/>
              <a:t>You may want to try using the </a:t>
            </a:r>
            <a:r>
              <a:rPr lang="en-GB" sz="1600" b="1" dirty="0"/>
              <a:t>Social Science Premium Collection </a:t>
            </a:r>
            <a:r>
              <a:rPr lang="en-GB" sz="1600" dirty="0"/>
              <a:t>which has 17 databases you can cross-search</a:t>
            </a:r>
          </a:p>
          <a:p>
            <a:r>
              <a:rPr lang="en-GB" sz="1600" dirty="0"/>
              <a:t>Proquest also hosts several archival newspapers.</a:t>
            </a:r>
          </a:p>
        </p:txBody>
      </p:sp>
      <p:pic>
        <p:nvPicPr>
          <p:cNvPr id="8" name="Content Placeholder 7" descr="Screenshot of the Proquest platform showing some of the databases that can be selected">
            <a:extLst>
              <a:ext uri="{FF2B5EF4-FFF2-40B4-BE49-F238E27FC236}">
                <a16:creationId xmlns:a16="http://schemas.microsoft.com/office/drawing/2014/main" id="{A9FA089D-AA65-44ED-A225-95E37DFAEDBF}"/>
              </a:ext>
            </a:extLst>
          </p:cNvPr>
          <p:cNvPicPr>
            <a:picLocks noGrp="1" noChangeAspect="1"/>
          </p:cNvPicPr>
          <p:nvPr>
            <p:ph idx="1"/>
          </p:nvPr>
        </p:nvPicPr>
        <p:blipFill>
          <a:blip r:embed="rId2"/>
          <a:stretch>
            <a:fillRect/>
          </a:stretch>
        </p:blipFill>
        <p:spPr>
          <a:xfrm>
            <a:off x="5589586" y="987425"/>
            <a:ext cx="5359403" cy="4873625"/>
          </a:xfrm>
        </p:spPr>
      </p:pic>
    </p:spTree>
    <p:extLst>
      <p:ext uri="{BB962C8B-B14F-4D97-AF65-F5344CB8AC3E}">
        <p14:creationId xmlns:p14="http://schemas.microsoft.com/office/powerpoint/2010/main" val="849525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E5C25-FFFE-48F1-84DB-E81218BB0CFF}"/>
              </a:ext>
            </a:extLst>
          </p:cNvPr>
          <p:cNvSpPr>
            <a:spLocks noGrp="1"/>
          </p:cNvSpPr>
          <p:nvPr>
            <p:ph type="title"/>
          </p:nvPr>
        </p:nvSpPr>
        <p:spPr/>
        <p:txBody>
          <a:bodyPr>
            <a:normAutofit/>
          </a:bodyPr>
          <a:lstStyle/>
          <a:p>
            <a:r>
              <a:rPr lang="en-GB" sz="2400" dirty="0"/>
              <a:t>Use the database filter to identify relevant databases</a:t>
            </a:r>
          </a:p>
        </p:txBody>
      </p:sp>
      <p:sp>
        <p:nvSpPr>
          <p:cNvPr id="3" name="Text Placeholder 2">
            <a:extLst>
              <a:ext uri="{FF2B5EF4-FFF2-40B4-BE49-F238E27FC236}">
                <a16:creationId xmlns:a16="http://schemas.microsoft.com/office/drawing/2014/main" id="{17603AB6-38F1-43AA-A911-584F83473521}"/>
              </a:ext>
            </a:extLst>
          </p:cNvPr>
          <p:cNvSpPr>
            <a:spLocks noGrp="1"/>
          </p:cNvSpPr>
          <p:nvPr>
            <p:ph type="body" sz="half" idx="2"/>
          </p:nvPr>
        </p:nvSpPr>
        <p:spPr/>
        <p:txBody>
          <a:bodyPr>
            <a:normAutofit/>
          </a:bodyPr>
          <a:lstStyle/>
          <a:p>
            <a:endParaRPr lang="en-GB" sz="1800" dirty="0"/>
          </a:p>
          <a:p>
            <a:r>
              <a:rPr lang="en-GB" sz="1800" dirty="0"/>
              <a:t>You can use the database filter on Proquest or EBSCO</a:t>
            </a:r>
            <a:r>
              <a:rPr lang="en-GB" sz="1800" i="1" dirty="0"/>
              <a:t>host</a:t>
            </a:r>
            <a:r>
              <a:rPr lang="en-GB" sz="1800" dirty="0"/>
              <a:t> to see which databases match most content against your search terms</a:t>
            </a:r>
          </a:p>
        </p:txBody>
      </p:sp>
      <p:pic>
        <p:nvPicPr>
          <p:cNvPr id="6" name="Content Placeholder 5" descr="Screenshot of a search on Proquest showing the database filter">
            <a:extLst>
              <a:ext uri="{FF2B5EF4-FFF2-40B4-BE49-F238E27FC236}">
                <a16:creationId xmlns:a16="http://schemas.microsoft.com/office/drawing/2014/main" id="{5EC84597-D1BB-4930-AD6B-04474D13DAA8}"/>
              </a:ext>
            </a:extLst>
          </p:cNvPr>
          <p:cNvPicPr>
            <a:picLocks noGrp="1" noChangeAspect="1"/>
          </p:cNvPicPr>
          <p:nvPr>
            <p:ph idx="1"/>
          </p:nvPr>
        </p:nvPicPr>
        <p:blipFill>
          <a:blip r:embed="rId2"/>
          <a:stretch>
            <a:fillRect/>
          </a:stretch>
        </p:blipFill>
        <p:spPr>
          <a:xfrm>
            <a:off x="5886383" y="496442"/>
            <a:ext cx="5402102" cy="5549666"/>
          </a:xfrm>
        </p:spPr>
      </p:pic>
    </p:spTree>
    <p:extLst>
      <p:ext uri="{BB962C8B-B14F-4D97-AF65-F5344CB8AC3E}">
        <p14:creationId xmlns:p14="http://schemas.microsoft.com/office/powerpoint/2010/main" val="4067376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49C96-E630-46F6-811A-C770BE43AE71}"/>
              </a:ext>
            </a:extLst>
          </p:cNvPr>
          <p:cNvSpPr>
            <a:spLocks noGrp="1"/>
          </p:cNvSpPr>
          <p:nvPr>
            <p:ph type="title"/>
          </p:nvPr>
        </p:nvSpPr>
        <p:spPr/>
        <p:txBody>
          <a:bodyPr/>
          <a:lstStyle/>
          <a:p>
            <a:r>
              <a:rPr lang="en-GB" dirty="0"/>
              <a:t>Databases on the EBSCO</a:t>
            </a:r>
            <a:r>
              <a:rPr lang="en-GB" i="1" dirty="0"/>
              <a:t>host</a:t>
            </a:r>
            <a:r>
              <a:rPr lang="en-GB" dirty="0"/>
              <a:t> platform</a:t>
            </a:r>
          </a:p>
        </p:txBody>
      </p:sp>
      <p:sp>
        <p:nvSpPr>
          <p:cNvPr id="3" name="Text Placeholder 2">
            <a:extLst>
              <a:ext uri="{FF2B5EF4-FFF2-40B4-BE49-F238E27FC236}">
                <a16:creationId xmlns:a16="http://schemas.microsoft.com/office/drawing/2014/main" id="{4767A923-DAE4-43D4-AFC8-3051B5AD7D1F}"/>
              </a:ext>
            </a:extLst>
          </p:cNvPr>
          <p:cNvSpPr>
            <a:spLocks noGrp="1"/>
          </p:cNvSpPr>
          <p:nvPr>
            <p:ph type="body" sz="half" idx="2"/>
          </p:nvPr>
        </p:nvSpPr>
        <p:spPr/>
        <p:txBody>
          <a:bodyPr>
            <a:noAutofit/>
          </a:bodyPr>
          <a:lstStyle/>
          <a:p>
            <a:r>
              <a:rPr lang="en-GB" sz="1800" dirty="0"/>
              <a:t>Similar to Proquest, there are multiple databases on the EBSCO</a:t>
            </a:r>
            <a:r>
              <a:rPr lang="en-GB" sz="1800" i="1" dirty="0"/>
              <a:t>host </a:t>
            </a:r>
            <a:r>
              <a:rPr lang="en-GB" sz="1800" dirty="0"/>
              <a:t>platform.  You can search across all, search specific databases and easily switch between them and re-run your searches.</a:t>
            </a:r>
          </a:p>
        </p:txBody>
      </p:sp>
      <p:pic>
        <p:nvPicPr>
          <p:cNvPr id="7" name="Content Placeholder 6" descr="Screenshot of EBSCOhost hosted databases.">
            <a:extLst>
              <a:ext uri="{FF2B5EF4-FFF2-40B4-BE49-F238E27FC236}">
                <a16:creationId xmlns:a16="http://schemas.microsoft.com/office/drawing/2014/main" id="{ADE7152D-937F-5121-2F28-140D4ABEDDEA}"/>
              </a:ext>
            </a:extLst>
          </p:cNvPr>
          <p:cNvPicPr>
            <a:picLocks noGrp="1" noChangeAspect="1"/>
          </p:cNvPicPr>
          <p:nvPr>
            <p:ph idx="1"/>
          </p:nvPr>
        </p:nvPicPr>
        <p:blipFill>
          <a:blip r:embed="rId2"/>
          <a:stretch>
            <a:fillRect/>
          </a:stretch>
        </p:blipFill>
        <p:spPr>
          <a:xfrm>
            <a:off x="6202026" y="335751"/>
            <a:ext cx="5248294" cy="6186498"/>
          </a:xfrm>
          <a:prstGeom prst="rect">
            <a:avLst/>
          </a:prstGeom>
        </p:spPr>
      </p:pic>
    </p:spTree>
    <p:extLst>
      <p:ext uri="{BB962C8B-B14F-4D97-AF65-F5344CB8AC3E}">
        <p14:creationId xmlns:p14="http://schemas.microsoft.com/office/powerpoint/2010/main" val="37644754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a:xfrm>
            <a:off x="513538" y="1480037"/>
            <a:ext cx="4027169" cy="1600200"/>
          </a:xfrm>
        </p:spPr>
        <p:txBody>
          <a:bodyPr/>
          <a:lstStyle/>
          <a:p>
            <a:r>
              <a:rPr lang="en-US" dirty="0">
                <a:solidFill>
                  <a:schemeClr val="tx1"/>
                </a:solidFill>
              </a:rPr>
              <a:t>Subject-specific databases</a:t>
            </a: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half" idx="2"/>
          </p:nvPr>
        </p:nvSpPr>
        <p:spPr>
          <a:xfrm>
            <a:off x="282220" y="2711548"/>
            <a:ext cx="4585202" cy="4146452"/>
          </a:xfrm>
        </p:spPr>
        <p:txBody>
          <a:bodyPr>
            <a:noAutofit/>
          </a:bodyPr>
          <a:lstStyle/>
          <a:p>
            <a:pPr marL="0" indent="0">
              <a:buNone/>
            </a:pPr>
            <a:r>
              <a:rPr lang="en-US" sz="1800" dirty="0">
                <a:cs typeface="Calibri"/>
              </a:rPr>
              <a:t>The link for the databases page is on the library home page under the Library Search box.  </a:t>
            </a:r>
          </a:p>
          <a:p>
            <a:pPr marL="0" indent="0">
              <a:buNone/>
            </a:pPr>
            <a:r>
              <a:rPr lang="en-US" sz="1800" dirty="0">
                <a:cs typeface="Calibri"/>
              </a:rPr>
              <a:t>Our databases are listed alphabetically by major subject heading.  Choose a heading to see the databases available.  </a:t>
            </a:r>
          </a:p>
          <a:p>
            <a:pPr marL="0" indent="0">
              <a:buNone/>
            </a:pPr>
            <a:r>
              <a:rPr lang="en-US" sz="1800" dirty="0">
                <a:cs typeface="Calibri"/>
              </a:rPr>
              <a:t>The most appropriate will depend on the focus of your research question.  </a:t>
            </a:r>
          </a:p>
          <a:p>
            <a:pPr marL="0" indent="0">
              <a:buNone/>
            </a:pPr>
            <a:r>
              <a:rPr lang="en-US" sz="1800" dirty="0">
                <a:cs typeface="Calibri"/>
              </a:rPr>
              <a:t>Databases are available on and off campus.  Most are accessed with your UofG credentials.</a:t>
            </a:r>
          </a:p>
        </p:txBody>
      </p:sp>
      <p:pic>
        <p:nvPicPr>
          <p:cNvPr id="7" name="Content Placeholder 6" descr="Screenshot of library databases home page.">
            <a:extLst>
              <a:ext uri="{FF2B5EF4-FFF2-40B4-BE49-F238E27FC236}">
                <a16:creationId xmlns:a16="http://schemas.microsoft.com/office/drawing/2014/main" id="{608E594B-F490-5E06-09CF-6306FD55F98E}"/>
              </a:ext>
            </a:extLst>
          </p:cNvPr>
          <p:cNvPicPr>
            <a:picLocks noGrp="1" noChangeAspect="1"/>
          </p:cNvPicPr>
          <p:nvPr>
            <p:ph idx="1"/>
          </p:nvPr>
        </p:nvPicPr>
        <p:blipFill>
          <a:blip r:embed="rId3"/>
          <a:stretch>
            <a:fillRect/>
          </a:stretch>
        </p:blipFill>
        <p:spPr>
          <a:xfrm>
            <a:off x="4646159" y="1992023"/>
            <a:ext cx="7434412" cy="3571481"/>
          </a:xfrm>
          <a:prstGeom prst="rect">
            <a:avLst/>
          </a:prstGeom>
        </p:spPr>
      </p:pic>
    </p:spTree>
    <p:extLst>
      <p:ext uri="{BB962C8B-B14F-4D97-AF65-F5344CB8AC3E}">
        <p14:creationId xmlns:p14="http://schemas.microsoft.com/office/powerpoint/2010/main" val="30037431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rPr>
              <a:t>Key databases for education research</a:t>
            </a:r>
          </a:p>
        </p:txBody>
      </p:sp>
      <p:sp>
        <p:nvSpPr>
          <p:cNvPr id="8" name="Content Placeholder 7">
            <a:extLst>
              <a:ext uri="{FF2B5EF4-FFF2-40B4-BE49-F238E27FC236}">
                <a16:creationId xmlns:a16="http://schemas.microsoft.com/office/drawing/2014/main" id="{ED58A0A3-8967-1D49-B1BC-6D80EDFBC823}"/>
              </a:ext>
            </a:extLst>
          </p:cNvPr>
          <p:cNvSpPr>
            <a:spLocks noGrp="1"/>
          </p:cNvSpPr>
          <p:nvPr>
            <p:ph sz="half" idx="1"/>
          </p:nvPr>
        </p:nvSpPr>
        <p:spPr>
          <a:xfrm>
            <a:off x="185058" y="1652210"/>
            <a:ext cx="5181600" cy="4568296"/>
          </a:xfrm>
        </p:spPr>
        <p:txBody>
          <a:bodyPr/>
          <a:lstStyle/>
          <a:p>
            <a:pPr marL="0" indent="0">
              <a:buNone/>
            </a:pPr>
            <a:r>
              <a:rPr lang="en-GB" dirty="0"/>
              <a:t>On the databases page, select Education to see all the education databases that the library subscribes to.</a:t>
            </a:r>
          </a:p>
          <a:p>
            <a:pPr marL="0" indent="0">
              <a:buNone/>
            </a:pPr>
            <a:r>
              <a:rPr lang="en-GB" dirty="0"/>
              <a:t>Key (commonly used) databases are at the top of the screen. Scroll down to see more.</a:t>
            </a:r>
          </a:p>
          <a:p>
            <a:pPr marL="0" indent="0">
              <a:buNone/>
            </a:pPr>
            <a:r>
              <a:rPr lang="en-GB" dirty="0"/>
              <a:t>As an education researcher/student, you may need to use databases for sociology, politics or psychology. </a:t>
            </a:r>
          </a:p>
          <a:p>
            <a:pPr marL="0" indent="0">
              <a:buNone/>
            </a:pPr>
            <a:r>
              <a:rPr lang="en-GB" dirty="0"/>
              <a:t>Use the subject drop-down to browse these databases.</a:t>
            </a:r>
          </a:p>
        </p:txBody>
      </p:sp>
      <p:pic>
        <p:nvPicPr>
          <p:cNvPr id="11" name="Content Placeholder 10" descr="Screenshot of education databases listed on the library databases page.">
            <a:extLst>
              <a:ext uri="{FF2B5EF4-FFF2-40B4-BE49-F238E27FC236}">
                <a16:creationId xmlns:a16="http://schemas.microsoft.com/office/drawing/2014/main" id="{B2B6C40D-2A1F-5553-5925-532E17BC5617}"/>
              </a:ext>
            </a:extLst>
          </p:cNvPr>
          <p:cNvPicPr>
            <a:picLocks noGrp="1" noChangeAspect="1"/>
          </p:cNvPicPr>
          <p:nvPr>
            <p:ph sz="half" idx="2"/>
          </p:nvPr>
        </p:nvPicPr>
        <p:blipFill>
          <a:blip r:embed="rId3"/>
          <a:stretch>
            <a:fillRect/>
          </a:stretch>
        </p:blipFill>
        <p:spPr>
          <a:xfrm>
            <a:off x="5489718" y="1062315"/>
            <a:ext cx="6662368" cy="5158191"/>
          </a:xfrm>
          <a:prstGeom prst="rect">
            <a:avLst/>
          </a:prstGeom>
        </p:spPr>
      </p:pic>
    </p:spTree>
    <p:extLst>
      <p:ext uri="{BB962C8B-B14F-4D97-AF65-F5344CB8AC3E}">
        <p14:creationId xmlns:p14="http://schemas.microsoft.com/office/powerpoint/2010/main" val="262199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B41BD-D178-42A2-8E71-8613CB8402E3}"/>
              </a:ext>
            </a:extLst>
          </p:cNvPr>
          <p:cNvSpPr>
            <a:spLocks noGrp="1"/>
          </p:cNvSpPr>
          <p:nvPr>
            <p:ph type="title"/>
          </p:nvPr>
        </p:nvSpPr>
        <p:spPr/>
        <p:txBody>
          <a:bodyPr/>
          <a:lstStyle/>
          <a:p>
            <a:r>
              <a:rPr lang="en-GB" dirty="0"/>
              <a:t>Education databases content – non-journal sources</a:t>
            </a:r>
          </a:p>
        </p:txBody>
      </p:sp>
      <p:pic>
        <p:nvPicPr>
          <p:cNvPr id="8" name="Picture Placeholder 7" descr="A photo of a stack of folders">
            <a:extLst>
              <a:ext uri="{FF2B5EF4-FFF2-40B4-BE49-F238E27FC236}">
                <a16:creationId xmlns:a16="http://schemas.microsoft.com/office/drawing/2014/main" id="{0CAAE9DA-BD9E-4AAA-83D3-960AF0DCDADF}"/>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5444" r="35444"/>
          <a:stretch>
            <a:fillRect/>
          </a:stretch>
        </p:blipFill>
        <p:spPr/>
      </p:pic>
      <p:sp>
        <p:nvSpPr>
          <p:cNvPr id="6" name="Text Placeholder 5">
            <a:extLst>
              <a:ext uri="{FF2B5EF4-FFF2-40B4-BE49-F238E27FC236}">
                <a16:creationId xmlns:a16="http://schemas.microsoft.com/office/drawing/2014/main" id="{8CE8AC71-E20F-4E6E-B26A-CFEF3A89149C}"/>
              </a:ext>
            </a:extLst>
          </p:cNvPr>
          <p:cNvSpPr>
            <a:spLocks noGrp="1"/>
          </p:cNvSpPr>
          <p:nvPr>
            <p:ph type="body" sz="quarter" idx="14"/>
          </p:nvPr>
        </p:nvSpPr>
        <p:spPr/>
        <p:txBody>
          <a:bodyPr>
            <a:normAutofit fontScale="92500" lnSpcReduction="10000"/>
          </a:bodyPr>
          <a:lstStyle/>
          <a:p>
            <a:pPr marL="0" indent="0">
              <a:buNone/>
            </a:pPr>
            <a:endParaRPr lang="en-GB" dirty="0"/>
          </a:p>
          <a:p>
            <a:pPr marL="0" indent="0">
              <a:buNone/>
            </a:pPr>
            <a:endParaRPr lang="en-GB" dirty="0"/>
          </a:p>
          <a:p>
            <a:pPr marL="0" indent="0">
              <a:buNone/>
            </a:pPr>
            <a:endParaRPr lang="en-GB" dirty="0"/>
          </a:p>
          <a:p>
            <a:r>
              <a:rPr lang="en-GB" sz="1900" dirty="0"/>
              <a:t>Book chapters </a:t>
            </a:r>
          </a:p>
          <a:p>
            <a:r>
              <a:rPr lang="en-GB" sz="1900" dirty="0"/>
              <a:t>Conference papers</a:t>
            </a:r>
          </a:p>
          <a:p>
            <a:r>
              <a:rPr lang="en-GB" sz="1900" dirty="0"/>
              <a:t>Survey reports (Research Councils and Research Associations)</a:t>
            </a:r>
          </a:p>
          <a:p>
            <a:r>
              <a:rPr lang="en-GB" sz="1900" dirty="0"/>
              <a:t>Statistics </a:t>
            </a:r>
          </a:p>
          <a:p>
            <a:r>
              <a:rPr lang="en-GB" sz="1900" dirty="0"/>
              <a:t>Government documents (policy documents, statistics and research reports)</a:t>
            </a:r>
          </a:p>
          <a:p>
            <a:pPr marL="0" indent="0">
              <a:buNone/>
            </a:pPr>
            <a:endParaRPr lang="en-US" dirty="0"/>
          </a:p>
          <a:p>
            <a:endParaRPr lang="en-US" dirty="0"/>
          </a:p>
          <a:p>
            <a:pPr marL="0" indent="0">
              <a:buNone/>
            </a:pPr>
            <a:endParaRPr lang="en-US" dirty="0"/>
          </a:p>
          <a:p>
            <a:pPr marL="0" indent="0">
              <a:buNone/>
            </a:pPr>
            <a:r>
              <a:rPr lang="en-US" sz="1400" dirty="0"/>
              <a:t>Photo by </a:t>
            </a:r>
            <a:r>
              <a:rPr lang="en-US" sz="1400" dirty="0">
                <a:hlinkClick r:id="rId3"/>
              </a:rPr>
              <a:t>Beatriz Pérez Moya</a:t>
            </a:r>
            <a:r>
              <a:rPr lang="en-US" sz="1400" dirty="0"/>
              <a:t> on </a:t>
            </a:r>
            <a:r>
              <a:rPr lang="en-US" sz="1400" dirty="0" err="1">
                <a:hlinkClick r:id="rId4"/>
              </a:rPr>
              <a:t>Unsplash</a:t>
            </a:r>
            <a:endParaRPr lang="en-GB" sz="1400" dirty="0"/>
          </a:p>
        </p:txBody>
      </p:sp>
    </p:spTree>
    <p:extLst>
      <p:ext uri="{BB962C8B-B14F-4D97-AF65-F5344CB8AC3E}">
        <p14:creationId xmlns:p14="http://schemas.microsoft.com/office/powerpoint/2010/main" val="36693694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3C325-9447-461D-90F9-7F811063577F}"/>
              </a:ext>
            </a:extLst>
          </p:cNvPr>
          <p:cNvSpPr>
            <a:spLocks noGrp="1"/>
          </p:cNvSpPr>
          <p:nvPr>
            <p:ph type="title"/>
          </p:nvPr>
        </p:nvSpPr>
        <p:spPr/>
        <p:txBody>
          <a:bodyPr/>
          <a:lstStyle/>
          <a:p>
            <a:r>
              <a:rPr lang="en-GB" dirty="0"/>
              <a:t>ERIC</a:t>
            </a:r>
          </a:p>
        </p:txBody>
      </p:sp>
      <p:pic>
        <p:nvPicPr>
          <p:cNvPr id="8" name="Picture 7" descr="Screenshot of ERIC on the EBSCOhost platform.">
            <a:extLst>
              <a:ext uri="{FF2B5EF4-FFF2-40B4-BE49-F238E27FC236}">
                <a16:creationId xmlns:a16="http://schemas.microsoft.com/office/drawing/2014/main" id="{75C1A2B6-0B7F-473F-652B-0DF7359969CB}"/>
              </a:ext>
            </a:extLst>
          </p:cNvPr>
          <p:cNvPicPr>
            <a:picLocks noChangeAspect="1"/>
          </p:cNvPicPr>
          <p:nvPr/>
        </p:nvPicPr>
        <p:blipFill>
          <a:blip r:embed="rId2"/>
          <a:stretch>
            <a:fillRect/>
          </a:stretch>
        </p:blipFill>
        <p:spPr>
          <a:xfrm>
            <a:off x="478972" y="1608667"/>
            <a:ext cx="5181600" cy="5172803"/>
          </a:xfrm>
          <a:prstGeom prst="rect">
            <a:avLst/>
          </a:prstGeom>
        </p:spPr>
      </p:pic>
      <p:sp>
        <p:nvSpPr>
          <p:cNvPr id="4" name="Content Placeholder 3">
            <a:extLst>
              <a:ext uri="{FF2B5EF4-FFF2-40B4-BE49-F238E27FC236}">
                <a16:creationId xmlns:a16="http://schemas.microsoft.com/office/drawing/2014/main" id="{810896FA-C43F-4A80-A629-0A3D54EBDDE6}"/>
              </a:ext>
            </a:extLst>
          </p:cNvPr>
          <p:cNvSpPr>
            <a:spLocks noGrp="1"/>
          </p:cNvSpPr>
          <p:nvPr>
            <p:ph sz="half" idx="2"/>
          </p:nvPr>
        </p:nvSpPr>
        <p:spPr/>
        <p:txBody>
          <a:bodyPr>
            <a:normAutofit lnSpcReduction="10000"/>
          </a:bodyPr>
          <a:lstStyle/>
          <a:p>
            <a:pPr marL="0" indent="0">
              <a:buNone/>
            </a:pPr>
            <a:r>
              <a:rPr lang="en-GB" sz="1600" dirty="0"/>
              <a:t>ERIC (Education Resources Information Center) is an authoritative database of indexed education literature and resources:</a:t>
            </a:r>
          </a:p>
          <a:p>
            <a:r>
              <a:rPr lang="en-GB" sz="1600" dirty="0"/>
              <a:t>Academic journals (including peer reviewed titles) and books from major international publishers including Sage, Routledge, Taylor &amp; Francis, Wiley-Blackwell, OUP, Springer and university presses</a:t>
            </a:r>
          </a:p>
          <a:p>
            <a:r>
              <a:rPr lang="en-GB" sz="1600" dirty="0"/>
              <a:t>Education magazines</a:t>
            </a:r>
          </a:p>
          <a:p>
            <a:r>
              <a:rPr lang="en-GB" sz="1600" dirty="0"/>
              <a:t>Trade publications (professional titles)</a:t>
            </a:r>
          </a:p>
          <a:p>
            <a:r>
              <a:rPr lang="en-GB" sz="1600" dirty="0"/>
              <a:t>Conference papers</a:t>
            </a:r>
          </a:p>
          <a:p>
            <a:r>
              <a:rPr lang="en-GB" sz="1600" dirty="0"/>
              <a:t>Government departments of education reports, statistics and policy documents (US, UK, Australia </a:t>
            </a:r>
          </a:p>
          <a:p>
            <a:r>
              <a:rPr lang="en-GB" sz="1600" dirty="0"/>
              <a:t>Research Council and Research Association reports</a:t>
            </a:r>
          </a:p>
          <a:p>
            <a:r>
              <a:rPr lang="en-GB" sz="1600" dirty="0"/>
              <a:t>Content coverage from 1907</a:t>
            </a:r>
          </a:p>
          <a:p>
            <a:r>
              <a:rPr lang="en-GB" sz="1600" dirty="0"/>
              <a:t>Subject areas include Higher Education, Adult Education, Teaching, Assessment and Evaluation, Technology…</a:t>
            </a:r>
          </a:p>
          <a:p>
            <a:endParaRPr lang="en-GB" sz="1600" dirty="0"/>
          </a:p>
        </p:txBody>
      </p:sp>
    </p:spTree>
    <p:extLst>
      <p:ext uri="{BB962C8B-B14F-4D97-AF65-F5344CB8AC3E}">
        <p14:creationId xmlns:p14="http://schemas.microsoft.com/office/powerpoint/2010/main" val="12221218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9D93-7183-467A-BA10-FFEB881F6F42}"/>
              </a:ext>
            </a:extLst>
          </p:cNvPr>
          <p:cNvSpPr>
            <a:spLocks noGrp="1"/>
          </p:cNvSpPr>
          <p:nvPr>
            <p:ph type="title"/>
          </p:nvPr>
        </p:nvSpPr>
        <p:spPr/>
        <p:txBody>
          <a:bodyPr/>
          <a:lstStyle/>
          <a:p>
            <a:r>
              <a:rPr lang="en-GB" dirty="0"/>
              <a:t>Education Source Ultimate</a:t>
            </a:r>
          </a:p>
        </p:txBody>
      </p:sp>
      <p:sp>
        <p:nvSpPr>
          <p:cNvPr id="7" name="TextBox 6">
            <a:extLst>
              <a:ext uri="{FF2B5EF4-FFF2-40B4-BE49-F238E27FC236}">
                <a16:creationId xmlns:a16="http://schemas.microsoft.com/office/drawing/2014/main" id="{80A8C6FA-551E-5159-7AB5-F582FC29E333}"/>
              </a:ext>
            </a:extLst>
          </p:cNvPr>
          <p:cNvSpPr txBox="1"/>
          <p:nvPr/>
        </p:nvSpPr>
        <p:spPr>
          <a:xfrm>
            <a:off x="171290" y="1874730"/>
            <a:ext cx="4937760" cy="3108543"/>
          </a:xfrm>
          <a:prstGeom prst="rect">
            <a:avLst/>
          </a:prstGeom>
          <a:solidFill>
            <a:schemeClr val="tx1"/>
          </a:solidFill>
        </p:spPr>
        <p:txBody>
          <a:bodyPr wrap="square" rtlCol="0" anchor="ctr">
            <a:spAutoFit/>
          </a:bodyPr>
          <a:lstStyle/>
          <a:p>
            <a:pPr algn="ctr"/>
            <a:endParaRPr lang="en-GB" sz="2800" b="1" dirty="0">
              <a:solidFill>
                <a:schemeClr val="bg1"/>
              </a:solidFill>
              <a:latin typeface="Arial" panose="020B0604020202020204" pitchFamily="34" charset="0"/>
              <a:cs typeface="Arial" panose="020B0604020202020204" pitchFamily="34" charset="0"/>
            </a:endParaRPr>
          </a:p>
          <a:p>
            <a:pPr algn="ctr"/>
            <a:endParaRPr lang="en-GB" sz="2800" b="1" dirty="0">
              <a:solidFill>
                <a:schemeClr val="bg1"/>
              </a:solidFill>
              <a:latin typeface="Arial" panose="020B0604020202020204" pitchFamily="34" charset="0"/>
              <a:cs typeface="Arial" panose="020B0604020202020204" pitchFamily="34" charset="0"/>
            </a:endParaRPr>
          </a:p>
          <a:p>
            <a:pPr algn="ctr"/>
            <a:endParaRPr lang="en-GB" sz="2800" b="1" dirty="0">
              <a:solidFill>
                <a:schemeClr val="bg1"/>
              </a:solidFill>
              <a:latin typeface="Arial" panose="020B0604020202020204" pitchFamily="34" charset="0"/>
              <a:cs typeface="Arial" panose="020B0604020202020204" pitchFamily="34" charset="0"/>
            </a:endParaRPr>
          </a:p>
          <a:p>
            <a:pPr algn="ctr"/>
            <a:r>
              <a:rPr lang="en-GB" sz="2800" dirty="0">
                <a:solidFill>
                  <a:schemeClr val="bg1"/>
                </a:solidFill>
                <a:latin typeface="Arial" panose="020B0604020202020204" pitchFamily="34" charset="0"/>
                <a:cs typeface="Arial" panose="020B0604020202020204" pitchFamily="34" charset="0"/>
              </a:rPr>
              <a:t>Education Source Ultimate</a:t>
            </a:r>
          </a:p>
          <a:p>
            <a:endParaRPr lang="en-GB" sz="2800" dirty="0">
              <a:latin typeface="Arial" panose="020B0604020202020204" pitchFamily="34" charset="0"/>
              <a:cs typeface="Arial" panose="020B0604020202020204" pitchFamily="34" charset="0"/>
            </a:endParaRPr>
          </a:p>
          <a:p>
            <a:endParaRPr lang="en-GB" sz="2800" dirty="0">
              <a:latin typeface="Arial" panose="020B0604020202020204" pitchFamily="34" charset="0"/>
              <a:cs typeface="Arial" panose="020B0604020202020204" pitchFamily="34" charset="0"/>
            </a:endParaRPr>
          </a:p>
          <a:p>
            <a:endParaRPr lang="en-GB" sz="2800" dirty="0">
              <a:latin typeface="Arial" panose="020B0604020202020204" pitchFamily="34" charset="0"/>
              <a:cs typeface="Arial" panose="020B0604020202020204" pitchFamily="34" charset="0"/>
            </a:endParaRPr>
          </a:p>
        </p:txBody>
      </p:sp>
      <p:sp>
        <p:nvSpPr>
          <p:cNvPr id="4" name="Content Placeholder 3">
            <a:extLst>
              <a:ext uri="{FF2B5EF4-FFF2-40B4-BE49-F238E27FC236}">
                <a16:creationId xmlns:a16="http://schemas.microsoft.com/office/drawing/2014/main" id="{7653B520-0DC8-4EE3-922F-1B0CB7CC2D87}"/>
              </a:ext>
            </a:extLst>
          </p:cNvPr>
          <p:cNvSpPr>
            <a:spLocks noGrp="1"/>
          </p:cNvSpPr>
          <p:nvPr>
            <p:ph sz="half" idx="2"/>
          </p:nvPr>
        </p:nvSpPr>
        <p:spPr>
          <a:xfrm>
            <a:off x="6172200" y="1017823"/>
            <a:ext cx="5181600" cy="4568296"/>
          </a:xfrm>
        </p:spPr>
        <p:txBody>
          <a:bodyPr>
            <a:noAutofit/>
          </a:bodyPr>
          <a:lstStyle/>
          <a:p>
            <a:pPr marL="0" indent="0">
              <a:buNone/>
            </a:pPr>
            <a:r>
              <a:rPr lang="en-GB" sz="1800" dirty="0">
                <a:hlinkClick r:id="rId2"/>
              </a:rPr>
              <a:t>Education Source Ultimate </a:t>
            </a:r>
            <a:r>
              <a:rPr lang="en-GB" sz="1800" dirty="0"/>
              <a:t>is a large specialist education database indexing:</a:t>
            </a:r>
          </a:p>
          <a:p>
            <a:r>
              <a:rPr lang="en-GB" sz="1800" dirty="0"/>
              <a:t>Academic journals (including peer reviewed titles) from major international publishers including Sage, Routledge, Taylor &amp; Francis, Wiley-Blackwell, OUP, Springer and university presses</a:t>
            </a:r>
          </a:p>
          <a:p>
            <a:r>
              <a:rPr lang="en-GB" sz="1800" dirty="0"/>
              <a:t>Conference papers</a:t>
            </a:r>
          </a:p>
          <a:p>
            <a:r>
              <a:rPr lang="en-GB" sz="1800" dirty="0"/>
              <a:t>Video collections</a:t>
            </a:r>
          </a:p>
          <a:p>
            <a:r>
              <a:rPr lang="en-GB" sz="1800" dirty="0"/>
              <a:t>Books</a:t>
            </a:r>
          </a:p>
          <a:p>
            <a:r>
              <a:rPr lang="en-GB" sz="1800" dirty="0"/>
              <a:t>Education magazines</a:t>
            </a:r>
          </a:p>
          <a:p>
            <a:r>
              <a:rPr lang="en-GB" sz="1800" dirty="0"/>
              <a:t>Education reports</a:t>
            </a:r>
          </a:p>
          <a:p>
            <a:r>
              <a:rPr lang="en-GB" sz="1800" dirty="0"/>
              <a:t>Coverage is international in scope</a:t>
            </a:r>
          </a:p>
          <a:p>
            <a:pPr marL="0" indent="0">
              <a:buNone/>
            </a:pPr>
            <a:r>
              <a:rPr lang="en-GB" sz="1800" dirty="0"/>
              <a:t>.</a:t>
            </a:r>
          </a:p>
          <a:p>
            <a:endParaRPr lang="en-GB" dirty="0"/>
          </a:p>
        </p:txBody>
      </p:sp>
    </p:spTree>
    <p:extLst>
      <p:ext uri="{BB962C8B-B14F-4D97-AF65-F5344CB8AC3E}">
        <p14:creationId xmlns:p14="http://schemas.microsoft.com/office/powerpoint/2010/main" val="12557942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6130D-E05F-4C21-A99F-9E6A26858E28}"/>
              </a:ext>
            </a:extLst>
          </p:cNvPr>
          <p:cNvSpPr>
            <a:spLocks noGrp="1"/>
          </p:cNvSpPr>
          <p:nvPr>
            <p:ph type="title"/>
          </p:nvPr>
        </p:nvSpPr>
        <p:spPr/>
        <p:txBody>
          <a:bodyPr/>
          <a:lstStyle/>
          <a:p>
            <a:r>
              <a:rPr lang="en-GB" dirty="0"/>
              <a:t>British Education Index</a:t>
            </a:r>
          </a:p>
        </p:txBody>
      </p:sp>
      <p:pic>
        <p:nvPicPr>
          <p:cNvPr id="6" name="Content Placeholder 5" descr="A screenshot of the search page for the British Education Index on the EBSCOhost platform">
            <a:extLst>
              <a:ext uri="{FF2B5EF4-FFF2-40B4-BE49-F238E27FC236}">
                <a16:creationId xmlns:a16="http://schemas.microsoft.com/office/drawing/2014/main" id="{737EFEDF-1C53-4599-A9AA-26A0150A0C95}"/>
              </a:ext>
            </a:extLst>
          </p:cNvPr>
          <p:cNvPicPr>
            <a:picLocks noGrp="1" noChangeAspect="1"/>
          </p:cNvPicPr>
          <p:nvPr>
            <p:ph sz="half" idx="1"/>
          </p:nvPr>
        </p:nvPicPr>
        <p:blipFill>
          <a:blip r:embed="rId2"/>
          <a:stretch>
            <a:fillRect/>
          </a:stretch>
        </p:blipFill>
        <p:spPr>
          <a:xfrm>
            <a:off x="436982" y="2479331"/>
            <a:ext cx="5593997" cy="2446999"/>
          </a:xfrm>
        </p:spPr>
      </p:pic>
      <p:sp>
        <p:nvSpPr>
          <p:cNvPr id="4" name="Content Placeholder 3">
            <a:extLst>
              <a:ext uri="{FF2B5EF4-FFF2-40B4-BE49-F238E27FC236}">
                <a16:creationId xmlns:a16="http://schemas.microsoft.com/office/drawing/2014/main" id="{3B2A2352-9AD4-4A14-8271-6E0739DEA9CB}"/>
              </a:ext>
            </a:extLst>
          </p:cNvPr>
          <p:cNvSpPr>
            <a:spLocks noGrp="1"/>
          </p:cNvSpPr>
          <p:nvPr>
            <p:ph sz="half" idx="2"/>
          </p:nvPr>
        </p:nvSpPr>
        <p:spPr>
          <a:xfrm>
            <a:off x="6573418" y="1608667"/>
            <a:ext cx="5181600" cy="4568296"/>
          </a:xfrm>
        </p:spPr>
        <p:txBody>
          <a:bodyPr>
            <a:normAutofit/>
          </a:bodyPr>
          <a:lstStyle/>
          <a:p>
            <a:pPr marL="0" indent="0">
              <a:buNone/>
            </a:pPr>
            <a:r>
              <a:rPr lang="en-GB" sz="1600" dirty="0"/>
              <a:t>British Education Index (BEI) covers all aspects of educational policy and administration, evaluation and assessment, educational technology and special educational needs.</a:t>
            </a:r>
          </a:p>
          <a:p>
            <a:pPr marL="0" indent="0">
              <a:buNone/>
            </a:pPr>
            <a:r>
              <a:rPr lang="en-GB" sz="1600" dirty="0"/>
              <a:t>The database indexes:</a:t>
            </a:r>
          </a:p>
          <a:p>
            <a:r>
              <a:rPr lang="en-GB" sz="1600" dirty="0"/>
              <a:t>Academic journals (published in the UK with some international literature) from SAGE, Routledge, Emerald, OUP, Wiley-Blackwell, CUP </a:t>
            </a:r>
          </a:p>
          <a:p>
            <a:r>
              <a:rPr lang="en-GB" sz="1600" dirty="0"/>
              <a:t>Magazines</a:t>
            </a:r>
          </a:p>
          <a:p>
            <a:r>
              <a:rPr lang="en-GB" sz="1600" dirty="0"/>
              <a:t>Thesaurus with British-specific terminology</a:t>
            </a:r>
          </a:p>
          <a:p>
            <a:r>
              <a:rPr lang="en-GB" sz="1600" dirty="0"/>
              <a:t>Coverage from 1929 to current</a:t>
            </a:r>
          </a:p>
          <a:p>
            <a:r>
              <a:rPr lang="en-GB" sz="1600" dirty="0"/>
              <a:t>Subject coverage includes curriculum development, educational policy, educational technology, multicultural education</a:t>
            </a:r>
          </a:p>
        </p:txBody>
      </p:sp>
    </p:spTree>
    <p:extLst>
      <p:ext uri="{BB962C8B-B14F-4D97-AF65-F5344CB8AC3E}">
        <p14:creationId xmlns:p14="http://schemas.microsoft.com/office/powerpoint/2010/main" val="34161042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B46B19-75DB-4D5C-8520-3278941FF593}"/>
              </a:ext>
            </a:extLst>
          </p:cNvPr>
          <p:cNvSpPr>
            <a:spLocks noGrp="1"/>
          </p:cNvSpPr>
          <p:nvPr>
            <p:ph type="title"/>
          </p:nvPr>
        </p:nvSpPr>
        <p:spPr/>
        <p:txBody>
          <a:bodyPr/>
          <a:lstStyle/>
          <a:p>
            <a:r>
              <a:rPr lang="en-GB" dirty="0"/>
              <a:t>EBSCO</a:t>
            </a:r>
            <a:r>
              <a:rPr lang="en-GB" i="1" dirty="0"/>
              <a:t>host </a:t>
            </a:r>
            <a:r>
              <a:rPr lang="en-GB" dirty="0"/>
              <a:t>search screen</a:t>
            </a:r>
          </a:p>
        </p:txBody>
      </p:sp>
      <p:pic>
        <p:nvPicPr>
          <p:cNvPr id="8" name="Picture 7" descr="Screenshot of the advanced search screen on the EBSCOhost platform.">
            <a:extLst>
              <a:ext uri="{FF2B5EF4-FFF2-40B4-BE49-F238E27FC236}">
                <a16:creationId xmlns:a16="http://schemas.microsoft.com/office/drawing/2014/main" id="{7B9101DB-62D7-B918-FCC7-716E7259FCC6}"/>
              </a:ext>
            </a:extLst>
          </p:cNvPr>
          <p:cNvPicPr>
            <a:picLocks noChangeAspect="1"/>
          </p:cNvPicPr>
          <p:nvPr/>
        </p:nvPicPr>
        <p:blipFill>
          <a:blip r:embed="rId2"/>
          <a:stretch>
            <a:fillRect/>
          </a:stretch>
        </p:blipFill>
        <p:spPr>
          <a:xfrm>
            <a:off x="130629" y="1992002"/>
            <a:ext cx="7348451" cy="3257331"/>
          </a:xfrm>
          <a:prstGeom prst="rect">
            <a:avLst/>
          </a:prstGeom>
        </p:spPr>
      </p:pic>
      <p:sp>
        <p:nvSpPr>
          <p:cNvPr id="4" name="Content Placeholder 3">
            <a:extLst>
              <a:ext uri="{FF2B5EF4-FFF2-40B4-BE49-F238E27FC236}">
                <a16:creationId xmlns:a16="http://schemas.microsoft.com/office/drawing/2014/main" id="{E23A6B0C-CBAD-4036-8739-0F76F72561CF}"/>
              </a:ext>
            </a:extLst>
          </p:cNvPr>
          <p:cNvSpPr>
            <a:spLocks noGrp="1"/>
          </p:cNvSpPr>
          <p:nvPr>
            <p:ph sz="half" idx="2"/>
          </p:nvPr>
        </p:nvSpPr>
        <p:spPr>
          <a:xfrm>
            <a:off x="7968343" y="507925"/>
            <a:ext cx="3831771" cy="5268761"/>
          </a:xfrm>
        </p:spPr>
        <p:txBody>
          <a:bodyPr>
            <a:noAutofit/>
          </a:bodyPr>
          <a:lstStyle/>
          <a:p>
            <a:r>
              <a:rPr lang="en-GB" sz="1600" dirty="0"/>
              <a:t>The default search screen is the Advanced Search screen which has multiple search boxes (and the option to add more rows as required) allowing for flexibility in how you search</a:t>
            </a:r>
          </a:p>
          <a:p>
            <a:r>
              <a:rPr lang="en-GB" sz="1600" dirty="0"/>
              <a:t>Boolean search operators are embedded to allow combinations of search rows</a:t>
            </a:r>
          </a:p>
          <a:p>
            <a:r>
              <a:rPr lang="en-GB" sz="1600" dirty="0"/>
              <a:t>The default search is to match keywords to all indexed fields, but the advantage of a database is the flexibility to match terms against specific fields in a record.  Use the drop-down to see all the fields you can match terms against</a:t>
            </a:r>
          </a:p>
          <a:p>
            <a:r>
              <a:rPr lang="en-GB" sz="1600" dirty="0"/>
              <a:t>Limiters are shown under the search box which allow you to select limiters </a:t>
            </a:r>
            <a:r>
              <a:rPr lang="en-GB" sz="1600" i="1" dirty="0"/>
              <a:t>before </a:t>
            </a:r>
            <a:r>
              <a:rPr lang="en-GB" sz="1600" dirty="0"/>
              <a:t>you search (Alternatively, these can used after you search from the search results screen)</a:t>
            </a:r>
          </a:p>
          <a:p>
            <a:r>
              <a:rPr lang="en-GB" sz="1600" dirty="0"/>
              <a:t>You can switch databases from the search screen</a:t>
            </a:r>
          </a:p>
          <a:p>
            <a:endParaRPr lang="en-GB" i="1" dirty="0"/>
          </a:p>
          <a:p>
            <a:pPr marL="0" indent="0">
              <a:buNone/>
            </a:pPr>
            <a:endParaRPr lang="en-GB" dirty="0"/>
          </a:p>
        </p:txBody>
      </p:sp>
    </p:spTree>
    <p:extLst>
      <p:ext uri="{BB962C8B-B14F-4D97-AF65-F5344CB8AC3E}">
        <p14:creationId xmlns:p14="http://schemas.microsoft.com/office/powerpoint/2010/main" val="3026871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DD19B-0F5B-4437-8E26-C631FDB305D3}"/>
              </a:ext>
            </a:extLst>
          </p:cNvPr>
          <p:cNvSpPr>
            <a:spLocks noGrp="1"/>
          </p:cNvSpPr>
          <p:nvPr>
            <p:ph type="title"/>
          </p:nvPr>
        </p:nvSpPr>
        <p:spPr/>
        <p:txBody>
          <a:bodyPr/>
          <a:lstStyle/>
          <a:p>
            <a:r>
              <a:rPr lang="en-GB" dirty="0" err="1"/>
              <a:t>BoB</a:t>
            </a:r>
            <a:r>
              <a:rPr lang="en-GB" dirty="0"/>
              <a:t> National – on demand TV and radio content for education</a:t>
            </a:r>
          </a:p>
        </p:txBody>
      </p:sp>
      <p:pic>
        <p:nvPicPr>
          <p:cNvPr id="6" name="Content Placeholder 5" descr="A screenshot of the Bob National database">
            <a:extLst>
              <a:ext uri="{FF2B5EF4-FFF2-40B4-BE49-F238E27FC236}">
                <a16:creationId xmlns:a16="http://schemas.microsoft.com/office/drawing/2014/main" id="{A13E3416-33F3-4A7C-B049-2678F87CEC9E}"/>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838200" y="2435225"/>
            <a:ext cx="5181600" cy="2914650"/>
          </a:xfrm>
        </p:spPr>
      </p:pic>
      <p:sp>
        <p:nvSpPr>
          <p:cNvPr id="4" name="Content Placeholder 3">
            <a:extLst>
              <a:ext uri="{FF2B5EF4-FFF2-40B4-BE49-F238E27FC236}">
                <a16:creationId xmlns:a16="http://schemas.microsoft.com/office/drawing/2014/main" id="{F481F20A-7D2A-425D-AB54-3BA5511C4386}"/>
              </a:ext>
            </a:extLst>
          </p:cNvPr>
          <p:cNvSpPr>
            <a:spLocks noGrp="1"/>
          </p:cNvSpPr>
          <p:nvPr>
            <p:ph sz="half" idx="2"/>
          </p:nvPr>
        </p:nvSpPr>
        <p:spPr/>
        <p:txBody>
          <a:bodyPr>
            <a:normAutofit/>
          </a:bodyPr>
          <a:lstStyle/>
          <a:p>
            <a:pPr algn="l">
              <a:buFont typeface="Arial" panose="020B0604020202020204" pitchFamily="34" charset="0"/>
              <a:buChar char="•"/>
            </a:pPr>
            <a:endParaRPr lang="en-US" sz="1800" b="0" i="0" dirty="0">
              <a:solidFill>
                <a:srgbClr val="333333"/>
              </a:solidFill>
              <a:effectLst/>
            </a:endParaRPr>
          </a:p>
          <a:p>
            <a:pPr algn="l">
              <a:buFont typeface="Arial" panose="020B0604020202020204" pitchFamily="34" charset="0"/>
              <a:buChar char="•"/>
            </a:pPr>
            <a:endParaRPr lang="en-US" sz="1800" dirty="0">
              <a:solidFill>
                <a:srgbClr val="333333"/>
              </a:solidFill>
            </a:endParaRPr>
          </a:p>
          <a:p>
            <a:pPr algn="l">
              <a:buFont typeface="Arial" panose="020B0604020202020204" pitchFamily="34" charset="0"/>
              <a:buChar char="•"/>
            </a:pPr>
            <a:endParaRPr lang="en-US" sz="1800" b="0" i="0" dirty="0">
              <a:solidFill>
                <a:srgbClr val="333333"/>
              </a:solidFill>
              <a:effectLst/>
            </a:endParaRPr>
          </a:p>
          <a:p>
            <a:pPr algn="l">
              <a:buFont typeface="Arial" panose="020B0604020202020204" pitchFamily="34" charset="0"/>
              <a:buChar char="•"/>
            </a:pPr>
            <a:r>
              <a:rPr lang="en-US" sz="1800" b="0" i="0" dirty="0">
                <a:solidFill>
                  <a:srgbClr val="333333"/>
                </a:solidFill>
                <a:effectLst/>
              </a:rPr>
              <a:t>Access 2.5 million broadcasts dating back to the 1970s</a:t>
            </a:r>
          </a:p>
          <a:p>
            <a:pPr algn="l">
              <a:buFont typeface="Arial" panose="020B0604020202020204" pitchFamily="34" charset="0"/>
              <a:buChar char="•"/>
            </a:pPr>
            <a:r>
              <a:rPr lang="en-US" sz="1800" b="0" i="0" dirty="0">
                <a:solidFill>
                  <a:srgbClr val="333333"/>
                </a:solidFill>
                <a:effectLst/>
              </a:rPr>
              <a:t>Record from over 75 free-to-air channels</a:t>
            </a:r>
          </a:p>
          <a:p>
            <a:pPr algn="l">
              <a:buFont typeface="Arial" panose="020B0604020202020204" pitchFamily="34" charset="0"/>
              <a:buChar char="•"/>
            </a:pPr>
            <a:r>
              <a:rPr lang="en-US" sz="1800" b="0" i="0" dirty="0">
                <a:solidFill>
                  <a:srgbClr val="333333"/>
                </a:solidFill>
                <a:effectLst/>
              </a:rPr>
              <a:t>Create your own playlists, clips and clip compilations</a:t>
            </a:r>
          </a:p>
          <a:p>
            <a:pPr algn="l">
              <a:buFont typeface="Arial" panose="020B0604020202020204" pitchFamily="34" charset="0"/>
              <a:buChar char="•"/>
            </a:pPr>
            <a:r>
              <a:rPr lang="en-US" sz="1800" b="0" i="0" dirty="0">
                <a:solidFill>
                  <a:srgbClr val="333333"/>
                </a:solidFill>
                <a:effectLst/>
              </a:rPr>
              <a:t>Search programme transcripts and subtitles</a:t>
            </a:r>
          </a:p>
          <a:p>
            <a:pPr algn="l">
              <a:buFont typeface="Arial" panose="020B0604020202020204" pitchFamily="34" charset="0"/>
              <a:buChar char="•"/>
            </a:pPr>
            <a:r>
              <a:rPr lang="en-US" sz="1800" b="0" i="0" dirty="0">
                <a:solidFill>
                  <a:srgbClr val="333333"/>
                </a:solidFill>
                <a:effectLst/>
              </a:rPr>
              <a:t>One-click citation for easy academic referencing</a:t>
            </a:r>
          </a:p>
          <a:p>
            <a:pPr marL="0" indent="0">
              <a:buNone/>
            </a:pPr>
            <a:endParaRPr lang="en-GB" dirty="0"/>
          </a:p>
        </p:txBody>
      </p:sp>
    </p:spTree>
    <p:extLst>
      <p:ext uri="{BB962C8B-B14F-4D97-AF65-F5344CB8AC3E}">
        <p14:creationId xmlns:p14="http://schemas.microsoft.com/office/powerpoint/2010/main" val="41656800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23CEA-E0B4-461E-B3BC-316A99E35BCA}"/>
              </a:ext>
            </a:extLst>
          </p:cNvPr>
          <p:cNvSpPr>
            <a:spLocks noGrp="1"/>
          </p:cNvSpPr>
          <p:nvPr>
            <p:ph type="title"/>
          </p:nvPr>
        </p:nvSpPr>
        <p:spPr/>
        <p:txBody>
          <a:bodyPr/>
          <a:lstStyle/>
          <a:p>
            <a:r>
              <a:rPr lang="en-GB" dirty="0"/>
              <a:t>Newspapers</a:t>
            </a:r>
          </a:p>
        </p:txBody>
      </p:sp>
      <p:pic>
        <p:nvPicPr>
          <p:cNvPr id="6" name="Content Placeholder 5" descr="A photo of a stack of newspapers">
            <a:extLst>
              <a:ext uri="{FF2B5EF4-FFF2-40B4-BE49-F238E27FC236}">
                <a16:creationId xmlns:a16="http://schemas.microsoft.com/office/drawing/2014/main" id="{18A2716B-8D75-40CD-AA9E-20D177BED7A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715691" y="1608138"/>
            <a:ext cx="3426618" cy="4568825"/>
          </a:xfrm>
        </p:spPr>
      </p:pic>
      <p:sp>
        <p:nvSpPr>
          <p:cNvPr id="4" name="Content Placeholder 3">
            <a:extLst>
              <a:ext uri="{FF2B5EF4-FFF2-40B4-BE49-F238E27FC236}">
                <a16:creationId xmlns:a16="http://schemas.microsoft.com/office/drawing/2014/main" id="{DE5341E6-8037-42FC-B727-C6D56B140EA3}"/>
              </a:ext>
            </a:extLst>
          </p:cNvPr>
          <p:cNvSpPr>
            <a:spLocks noGrp="1"/>
          </p:cNvSpPr>
          <p:nvPr>
            <p:ph sz="half" idx="2"/>
          </p:nvPr>
        </p:nvSpPr>
        <p:spPr/>
        <p:txBody>
          <a:bodyPr/>
          <a:lstStyle/>
          <a:p>
            <a:r>
              <a:rPr lang="en-GB" altLang="en-US" sz="1800" dirty="0"/>
              <a:t>The library provides access to thousands of local, national, international broadsheets and daily newspapers.  </a:t>
            </a:r>
          </a:p>
          <a:p>
            <a:r>
              <a:rPr lang="en-GB" altLang="en-US" sz="1800" dirty="0"/>
              <a:t>Includes key European titles and important international titles like , </a:t>
            </a:r>
            <a:r>
              <a:rPr lang="en-GB" altLang="en-US" sz="1800" i="1" dirty="0"/>
              <a:t>New York Times, Washington Post</a:t>
            </a:r>
            <a:endParaRPr lang="en-GB" altLang="en-US" sz="1800" dirty="0"/>
          </a:p>
          <a:p>
            <a:r>
              <a:rPr lang="en-GB" altLang="en-US" sz="1800" dirty="0"/>
              <a:t>The two main databases are </a:t>
            </a:r>
            <a:r>
              <a:rPr lang="en-GB" altLang="en-US" sz="1800" dirty="0">
                <a:hlinkClick r:id="rId3"/>
              </a:rPr>
              <a:t>Nexis </a:t>
            </a:r>
            <a:r>
              <a:rPr lang="en-GB" altLang="en-US" sz="1800" dirty="0"/>
              <a:t>and </a:t>
            </a:r>
            <a:r>
              <a:rPr lang="en-GB" altLang="en-US" sz="1800" dirty="0">
                <a:hlinkClick r:id="rId4"/>
              </a:rPr>
              <a:t>Gale </a:t>
            </a:r>
            <a:r>
              <a:rPr lang="en-GB" altLang="en-US" sz="1800" dirty="0" err="1">
                <a:hlinkClick r:id="rId4"/>
              </a:rPr>
              <a:t>Newsvault</a:t>
            </a:r>
            <a:r>
              <a:rPr lang="en-GB" altLang="en-US" sz="1800" dirty="0"/>
              <a:t>. We subscribe to current content and digital archives (going back to the seventeenth century).  </a:t>
            </a:r>
          </a:p>
          <a:p>
            <a:r>
              <a:rPr lang="en-GB" altLang="en-US" sz="1800" dirty="0"/>
              <a:t>See the </a:t>
            </a:r>
            <a:r>
              <a:rPr lang="en-GB" altLang="en-US" sz="1800" dirty="0">
                <a:hlinkClick r:id="rId5">
                  <a:extLst>
                    <a:ext uri="{A12FA001-AC4F-418D-AE19-62706E023703}">
                      <ahyp:hlinkClr xmlns:ahyp="http://schemas.microsoft.com/office/drawing/2018/hyperlinkcolor" val="tx"/>
                    </a:ext>
                  </a:extLst>
                </a:hlinkClick>
              </a:rPr>
              <a:t>newspapers page </a:t>
            </a:r>
            <a:r>
              <a:rPr lang="en-GB" altLang="en-US" sz="1800" dirty="0"/>
              <a:t>for selected titles.</a:t>
            </a:r>
          </a:p>
          <a:p>
            <a:endParaRPr lang="en-US" sz="1800" dirty="0"/>
          </a:p>
          <a:p>
            <a:r>
              <a:rPr lang="en-US" sz="1400" dirty="0"/>
              <a:t>Photo by </a:t>
            </a:r>
            <a:r>
              <a:rPr lang="en-US" sz="1400" dirty="0" err="1">
                <a:hlinkClick r:id="rId6"/>
              </a:rPr>
              <a:t>Mr</a:t>
            </a:r>
            <a:r>
              <a:rPr lang="en-US" sz="1400" dirty="0">
                <a:hlinkClick r:id="rId6"/>
              </a:rPr>
              <a:t> Cup / Fabien </a:t>
            </a:r>
            <a:r>
              <a:rPr lang="en-US" sz="1400" dirty="0" err="1">
                <a:hlinkClick r:id="rId6"/>
              </a:rPr>
              <a:t>Barral</a:t>
            </a:r>
            <a:r>
              <a:rPr lang="en-US" sz="1400" dirty="0"/>
              <a:t> on </a:t>
            </a:r>
            <a:r>
              <a:rPr lang="en-US" sz="1400" dirty="0" err="1">
                <a:hlinkClick r:id="rId7"/>
              </a:rPr>
              <a:t>Unsplash</a:t>
            </a:r>
            <a:r>
              <a:rPr lang="en-US" sz="1400" dirty="0"/>
              <a:t> </a:t>
            </a:r>
            <a:endParaRPr lang="en-GB" sz="1400" dirty="0"/>
          </a:p>
          <a:p>
            <a:endParaRPr lang="en-GB" dirty="0"/>
          </a:p>
          <a:p>
            <a:endParaRPr lang="en-GB" dirty="0"/>
          </a:p>
          <a:p>
            <a:endParaRPr lang="en-GB" dirty="0"/>
          </a:p>
          <a:p>
            <a:endParaRPr lang="en-GB" dirty="0"/>
          </a:p>
          <a:p>
            <a:endParaRPr lang="en-GB" dirty="0"/>
          </a:p>
          <a:p>
            <a:endParaRPr lang="en-GB" dirty="0"/>
          </a:p>
        </p:txBody>
      </p:sp>
    </p:spTree>
    <p:extLst>
      <p:ext uri="{BB962C8B-B14F-4D97-AF65-F5344CB8AC3E}">
        <p14:creationId xmlns:p14="http://schemas.microsoft.com/office/powerpoint/2010/main" val="8197850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979B35-66BF-4148-A6A9-F1B2F5755A31}"/>
              </a:ext>
            </a:extLst>
          </p:cNvPr>
          <p:cNvSpPr>
            <a:spLocks noGrp="1"/>
          </p:cNvSpPr>
          <p:nvPr>
            <p:ph type="title"/>
          </p:nvPr>
        </p:nvSpPr>
        <p:spPr/>
        <p:txBody>
          <a:bodyPr/>
          <a:lstStyle/>
          <a:p>
            <a:r>
              <a:rPr lang="en-GB" dirty="0"/>
              <a:t>Searching for journals in the library collection</a:t>
            </a:r>
          </a:p>
        </p:txBody>
      </p:sp>
      <p:sp>
        <p:nvSpPr>
          <p:cNvPr id="5" name="Content Placeholder 4">
            <a:extLst>
              <a:ext uri="{FF2B5EF4-FFF2-40B4-BE49-F238E27FC236}">
                <a16:creationId xmlns:a16="http://schemas.microsoft.com/office/drawing/2014/main" id="{30CE1222-0C98-468E-9388-CA24283D4A20}"/>
              </a:ext>
            </a:extLst>
          </p:cNvPr>
          <p:cNvSpPr>
            <a:spLocks noGrp="1"/>
          </p:cNvSpPr>
          <p:nvPr>
            <p:ph sz="half" idx="1"/>
          </p:nvPr>
        </p:nvSpPr>
        <p:spPr>
          <a:xfrm>
            <a:off x="246248" y="1608667"/>
            <a:ext cx="5181600" cy="4568296"/>
          </a:xfrm>
        </p:spPr>
        <p:txBody>
          <a:bodyPr>
            <a:normAutofit/>
          </a:bodyPr>
          <a:lstStyle/>
          <a:p>
            <a:pPr marL="0" indent="0">
              <a:buNone/>
            </a:pPr>
            <a:endParaRPr lang="en-GB" sz="1600" dirty="0"/>
          </a:p>
          <a:p>
            <a:pPr marL="0" indent="0">
              <a:buNone/>
            </a:pPr>
            <a:endParaRPr lang="en-GB" sz="1600" dirty="0"/>
          </a:p>
          <a:p>
            <a:pPr marL="0" indent="0">
              <a:buNone/>
            </a:pPr>
            <a:endParaRPr lang="en-GB" sz="1800" dirty="0"/>
          </a:p>
          <a:p>
            <a:r>
              <a:rPr lang="en-GB" sz="1800" dirty="0"/>
              <a:t>Choose </a:t>
            </a:r>
            <a:r>
              <a:rPr lang="en-GB" sz="1800" i="1" dirty="0"/>
              <a:t>Category search </a:t>
            </a:r>
            <a:r>
              <a:rPr lang="en-GB" sz="1800" dirty="0"/>
              <a:t>under the main search box on the library home page.</a:t>
            </a:r>
          </a:p>
          <a:p>
            <a:r>
              <a:rPr lang="en-GB" sz="1800" dirty="0"/>
              <a:t>Choose Journals.</a:t>
            </a:r>
          </a:p>
          <a:p>
            <a:r>
              <a:rPr lang="en-GB" sz="1800" dirty="0"/>
              <a:t>The search will look for print and online versions of journals (the library often has print back – older – copies as well as online access to the most recent articles.</a:t>
            </a:r>
          </a:p>
        </p:txBody>
      </p:sp>
      <p:pic>
        <p:nvPicPr>
          <p:cNvPr id="8" name="Picture 7" descr="Screenshot of journal search box.">
            <a:extLst>
              <a:ext uri="{FF2B5EF4-FFF2-40B4-BE49-F238E27FC236}">
                <a16:creationId xmlns:a16="http://schemas.microsoft.com/office/drawing/2014/main" id="{D3C33D31-9297-4CAC-5F4D-349D0E84B580}"/>
              </a:ext>
            </a:extLst>
          </p:cNvPr>
          <p:cNvPicPr>
            <a:picLocks noChangeAspect="1"/>
          </p:cNvPicPr>
          <p:nvPr/>
        </p:nvPicPr>
        <p:blipFill>
          <a:blip r:embed="rId3"/>
          <a:stretch>
            <a:fillRect/>
          </a:stretch>
        </p:blipFill>
        <p:spPr>
          <a:xfrm>
            <a:off x="5814181" y="2844800"/>
            <a:ext cx="6131571" cy="1483444"/>
          </a:xfrm>
          <a:prstGeom prst="rect">
            <a:avLst/>
          </a:prstGeom>
        </p:spPr>
      </p:pic>
    </p:spTree>
    <p:extLst>
      <p:ext uri="{BB962C8B-B14F-4D97-AF65-F5344CB8AC3E}">
        <p14:creationId xmlns:p14="http://schemas.microsoft.com/office/powerpoint/2010/main" val="14640669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rPr>
              <a:t>Finding grey literature</a:t>
            </a:r>
          </a:p>
        </p:txBody>
      </p:sp>
      <p:pic>
        <p:nvPicPr>
          <p:cNvPr id="6" name="Picture Placeholder 5" descr="Photograph of papers and documents piled up.">
            <a:extLst>
              <a:ext uri="{FF2B5EF4-FFF2-40B4-BE49-F238E27FC236}">
                <a16:creationId xmlns:a16="http://schemas.microsoft.com/office/drawing/2014/main" id="{CED37958-F75A-4BCE-C9A9-915697E6780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9807" r="9807"/>
          <a:stretch>
            <a:fillRect/>
          </a:stretch>
        </p:blipFill>
        <p:spPr>
          <a:prstGeom prst="rect">
            <a:avLst/>
          </a:prstGeom>
        </p:spPr>
      </p:pic>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p:txBody>
          <a:bodyPr>
            <a:noAutofit/>
          </a:bodyPr>
          <a:lstStyle/>
          <a:p>
            <a:pPr marL="0" indent="0">
              <a:buNone/>
            </a:pPr>
            <a:r>
              <a:rPr lang="en-US" sz="1800" dirty="0"/>
              <a:t>Grey literature is broadly defined as encompassing documents produced by government, academics, business and industry which are not controlled by commercial publishers</a:t>
            </a:r>
            <a:r>
              <a:rPr lang="en-GB" sz="1800" dirty="0"/>
              <a:t>.</a:t>
            </a:r>
          </a:p>
          <a:p>
            <a:pPr marL="0" indent="0">
              <a:buNone/>
            </a:pPr>
            <a:r>
              <a:rPr lang="en-GB" sz="1800" dirty="0"/>
              <a:t>Government and parliamentary publications, working papers, theses, business and organisation information can all be searched using specialist repositories, going direct to the organisation web site or using a generic search engine.  </a:t>
            </a:r>
          </a:p>
          <a:p>
            <a:pPr marL="0" indent="0">
              <a:buNone/>
            </a:pPr>
            <a:r>
              <a:rPr lang="en-GB" sz="1800" dirty="0"/>
              <a:t>Some grey literature is indexed in subject-specific databases e.g. policy papers, business reports, speeches and videos. </a:t>
            </a:r>
            <a:r>
              <a:rPr lang="en-GB" sz="1800" dirty="0">
                <a:hlinkClick r:id="rId4"/>
              </a:rPr>
              <a:t>Policy Commons </a:t>
            </a:r>
            <a:r>
              <a:rPr lang="en-GB" sz="1800" dirty="0"/>
              <a:t>is a specialist database of grey literature.</a:t>
            </a:r>
          </a:p>
          <a:p>
            <a:endParaRPr lang="en-US" sz="1800" dirty="0">
              <a:cs typeface="Calibri"/>
            </a:endParaRPr>
          </a:p>
          <a:p>
            <a:r>
              <a:rPr lang="en-US" sz="1800" dirty="0">
                <a:cs typeface="Calibri"/>
              </a:rPr>
              <a:t>See our list of common grey literature types and sources </a:t>
            </a:r>
            <a:r>
              <a:rPr lang="en-US" sz="1800" dirty="0">
                <a:cs typeface="Calibri"/>
                <a:hlinkClick r:id="rId5"/>
              </a:rPr>
              <a:t>https://www.gla.ac.uk</a:t>
            </a:r>
            <a:r>
              <a:rPr lang="en-US" sz="1600" dirty="0">
                <a:cs typeface="Calibri"/>
                <a:hlinkClick r:id="rId5"/>
              </a:rPr>
              <a:t>/myglasgow/research/managingyourpublications/sharingyourresearch/greyliterature/searchingevaluatinggreyliterature/</a:t>
            </a:r>
            <a:endParaRPr lang="en-US" sz="1600" dirty="0">
              <a:cs typeface="Calibri"/>
            </a:endParaRPr>
          </a:p>
          <a:p>
            <a:endParaRPr lang="en-US" sz="1600" dirty="0">
              <a:cs typeface="Calibri"/>
            </a:endParaRPr>
          </a:p>
          <a:p>
            <a:endParaRPr lang="en-US" sz="1600" dirty="0">
              <a:cs typeface="Calibri"/>
            </a:endParaRPr>
          </a:p>
          <a:p>
            <a:r>
              <a:rPr lang="en-GB" sz="1600" dirty="0"/>
              <a:t>Photo by </a:t>
            </a:r>
            <a:r>
              <a:rPr lang="en-GB" sz="1600" dirty="0">
                <a:hlinkClick r:id="rId6"/>
              </a:rPr>
              <a:t>Alexander Grey</a:t>
            </a:r>
            <a:r>
              <a:rPr lang="en-GB" sz="1600" dirty="0"/>
              <a:t> on </a:t>
            </a:r>
            <a:r>
              <a:rPr lang="en-GB" sz="1600" dirty="0" err="1">
                <a:hlinkClick r:id="rId7"/>
              </a:rPr>
              <a:t>Unsplash</a:t>
            </a:r>
            <a:endParaRPr lang="en-US" sz="1600" dirty="0">
              <a:cs typeface="Calibri"/>
            </a:endParaRPr>
          </a:p>
        </p:txBody>
      </p:sp>
    </p:spTree>
    <p:extLst>
      <p:ext uri="{BB962C8B-B14F-4D97-AF65-F5344CB8AC3E}">
        <p14:creationId xmlns:p14="http://schemas.microsoft.com/office/powerpoint/2010/main" val="4134774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rPr>
              <a:t>Google - Advanced search tips</a:t>
            </a:r>
          </a:p>
        </p:txBody>
      </p:sp>
      <p:sp>
        <p:nvSpPr>
          <p:cNvPr id="6" name="Text Placeholder 5">
            <a:extLst>
              <a:ext uri="{FF2B5EF4-FFF2-40B4-BE49-F238E27FC236}">
                <a16:creationId xmlns:a16="http://schemas.microsoft.com/office/drawing/2014/main" id="{90C14FA2-7FC2-4AEF-B7E0-7DA54E7EC218}"/>
              </a:ext>
            </a:extLst>
          </p:cNvPr>
          <p:cNvSpPr>
            <a:spLocks noGrp="1"/>
          </p:cNvSpPr>
          <p:nvPr>
            <p:ph type="body" sz="half" idx="2"/>
          </p:nvPr>
        </p:nvSpPr>
        <p:spPr/>
        <p:txBody>
          <a:bodyPr>
            <a:noAutofit/>
          </a:bodyPr>
          <a:lstStyle/>
          <a:p>
            <a:r>
              <a:rPr lang="en-US" sz="1800" dirty="0"/>
              <a:t>Use the </a:t>
            </a:r>
            <a:r>
              <a:rPr lang="en-US" sz="1800" b="1" dirty="0">
                <a:solidFill>
                  <a:schemeClr val="tx2">
                    <a:lumMod val="60000"/>
                    <a:lumOff val="40000"/>
                  </a:schemeClr>
                </a:solidFill>
              </a:rPr>
              <a:t>Advanced search</a:t>
            </a:r>
            <a:r>
              <a:rPr lang="en-US" sz="1800" dirty="0"/>
              <a:t> for more effective and easy searching.  (Choose the Settings link on the bottom right of the screen and then Advanced Search).  You can use Boolean operators (AND, OR, phrase) and combine these with some very useful limiters.  </a:t>
            </a:r>
            <a:endParaRPr lang="en-US" sz="1800" dirty="0">
              <a:cs typeface="Calibri"/>
            </a:endParaRPr>
          </a:p>
          <a:p>
            <a:endParaRPr lang="en-GB" dirty="0"/>
          </a:p>
        </p:txBody>
      </p:sp>
      <p:sp>
        <p:nvSpPr>
          <p:cNvPr id="3" name="Text Placeholder 2">
            <a:extLst>
              <a:ext uri="{FF2B5EF4-FFF2-40B4-BE49-F238E27FC236}">
                <a16:creationId xmlns:a16="http://schemas.microsoft.com/office/drawing/2014/main" id="{CE1D042F-868F-834F-96EA-D677E5DCBC3A}"/>
              </a:ext>
            </a:extLst>
          </p:cNvPr>
          <p:cNvSpPr>
            <a:spLocks noGrp="1"/>
          </p:cNvSpPr>
          <p:nvPr>
            <p:ph idx="1"/>
          </p:nvPr>
        </p:nvSpPr>
        <p:spPr/>
        <p:txBody>
          <a:bodyPr>
            <a:noAutofit/>
          </a:bodyPr>
          <a:lstStyle/>
          <a:p>
            <a:endParaRPr lang="en-US" sz="1600" dirty="0">
              <a:cs typeface="Calibri"/>
            </a:endParaRPr>
          </a:p>
        </p:txBody>
      </p:sp>
      <p:pic>
        <p:nvPicPr>
          <p:cNvPr id="4" name="Picture 2" descr="Screenshot of the Google advanced search screen.">
            <a:extLst>
              <a:ext uri="{FF2B5EF4-FFF2-40B4-BE49-F238E27FC236}">
                <a16:creationId xmlns:a16="http://schemas.microsoft.com/office/drawing/2014/main" id="{FD6DA9F1-3E0E-4BF4-8E2E-258D4E6DA84A}"/>
              </a:ext>
            </a:extLst>
          </p:cNvPr>
          <p:cNvPicPr>
            <a:picLocks noChangeAspect="1"/>
          </p:cNvPicPr>
          <p:nvPr/>
        </p:nvPicPr>
        <p:blipFill>
          <a:blip r:embed="rId3"/>
          <a:stretch>
            <a:fillRect/>
          </a:stretch>
        </p:blipFill>
        <p:spPr>
          <a:xfrm>
            <a:off x="4734020" y="689895"/>
            <a:ext cx="7457980" cy="5171155"/>
          </a:xfrm>
          <a:prstGeom prst="rect">
            <a:avLst/>
          </a:prstGeom>
        </p:spPr>
      </p:pic>
    </p:spTree>
    <p:extLst>
      <p:ext uri="{BB962C8B-B14F-4D97-AF65-F5344CB8AC3E}">
        <p14:creationId xmlns:p14="http://schemas.microsoft.com/office/powerpoint/2010/main" val="17071607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9F1E7-84A3-A349-8AEB-5A5CFDB87C9C}"/>
              </a:ext>
            </a:extLst>
          </p:cNvPr>
          <p:cNvSpPr>
            <a:spLocks noGrp="1"/>
          </p:cNvSpPr>
          <p:nvPr>
            <p:ph type="title"/>
          </p:nvPr>
        </p:nvSpPr>
        <p:spPr/>
        <p:txBody>
          <a:bodyPr/>
          <a:lstStyle/>
          <a:p>
            <a:r>
              <a:rPr lang="en-US" dirty="0">
                <a:solidFill>
                  <a:schemeClr val="tx1"/>
                </a:solidFill>
              </a:rPr>
              <a:t>Google – site and filetype search from the basic </a:t>
            </a:r>
            <a:r>
              <a:rPr lang="en-US">
                <a:solidFill>
                  <a:schemeClr val="tx1"/>
                </a:solidFill>
              </a:rPr>
              <a:t>search screen</a:t>
            </a:r>
            <a:endParaRPr lang="en-US" dirty="0">
              <a:solidFill>
                <a:schemeClr val="tx1"/>
              </a:solidFill>
            </a:endParaRPr>
          </a:p>
        </p:txBody>
      </p:sp>
      <p:sp>
        <p:nvSpPr>
          <p:cNvPr id="3" name="Text Placeholder 2">
            <a:extLst>
              <a:ext uri="{FF2B5EF4-FFF2-40B4-BE49-F238E27FC236}">
                <a16:creationId xmlns:a16="http://schemas.microsoft.com/office/drawing/2014/main" id="{CE1D042F-868F-834F-96EA-D677E5DCBC3A}"/>
              </a:ext>
            </a:extLst>
          </p:cNvPr>
          <p:cNvSpPr>
            <a:spLocks noGrp="1"/>
          </p:cNvSpPr>
          <p:nvPr>
            <p:ph type="body" sz="quarter" idx="14"/>
          </p:nvPr>
        </p:nvSpPr>
        <p:spPr>
          <a:xfrm>
            <a:off x="135924" y="1606488"/>
            <a:ext cx="11624275" cy="5127944"/>
          </a:xfrm>
        </p:spPr>
        <p:txBody>
          <a:bodyPr>
            <a:noAutofit/>
          </a:bodyPr>
          <a:lstStyle/>
          <a:p>
            <a:pPr marL="0" indent="0">
              <a:buNone/>
            </a:pPr>
            <a:endParaRPr lang="en-US" sz="1800" dirty="0">
              <a:cs typeface="Calibri"/>
            </a:endParaRPr>
          </a:p>
          <a:p>
            <a:pPr>
              <a:buFont typeface="Wingdings" panose="05000000000000000000" pitchFamily="2" charset="2"/>
              <a:buChar char="q"/>
            </a:pPr>
            <a:r>
              <a:rPr lang="en-US" sz="1800" i="1" dirty="0">
                <a:cs typeface="Calibri"/>
              </a:rPr>
              <a:t>“inclusive education” </a:t>
            </a:r>
            <a:r>
              <a:rPr lang="en-US" sz="1800" i="1" dirty="0" err="1">
                <a:cs typeface="Calibri"/>
              </a:rPr>
              <a:t>site:org.uk</a:t>
            </a:r>
            <a:endParaRPr lang="en-US" sz="1800" i="1" dirty="0">
              <a:cs typeface="Calibri"/>
            </a:endParaRPr>
          </a:p>
          <a:p>
            <a:pPr marL="0" indent="0">
              <a:buNone/>
            </a:pPr>
            <a:r>
              <a:rPr lang="en-US" sz="1800" dirty="0">
                <a:cs typeface="Calibri"/>
              </a:rPr>
              <a:t>To find agencies, </a:t>
            </a:r>
            <a:r>
              <a:rPr lang="en-US" sz="1800" dirty="0" err="1">
                <a:cs typeface="Calibri"/>
              </a:rPr>
              <a:t>organisations</a:t>
            </a:r>
            <a:r>
              <a:rPr lang="en-US" sz="1800" dirty="0">
                <a:cs typeface="Calibri"/>
              </a:rPr>
              <a:t> and charity web pages on inclusive education.  </a:t>
            </a:r>
          </a:p>
          <a:p>
            <a:pPr marL="0" indent="0">
              <a:buNone/>
            </a:pPr>
            <a:r>
              <a:rPr lang="en-US" sz="1800" dirty="0">
                <a:cs typeface="Calibri"/>
              </a:rPr>
              <a:t>You can run the same search for any government or </a:t>
            </a:r>
            <a:r>
              <a:rPr lang="en-US" sz="1800" dirty="0" err="1">
                <a:cs typeface="Calibri"/>
              </a:rPr>
              <a:t>organisation</a:t>
            </a:r>
            <a:r>
              <a:rPr lang="en-US" sz="1800" dirty="0">
                <a:cs typeface="Calibri"/>
              </a:rPr>
              <a:t> if you know the domain </a:t>
            </a:r>
            <a:r>
              <a:rPr lang="en-US" sz="1800" i="1" dirty="0">
                <a:cs typeface="Calibri"/>
              </a:rPr>
              <a:t>e.g., </a:t>
            </a:r>
            <a:r>
              <a:rPr lang="en-US" sz="1800" dirty="0">
                <a:cs typeface="Calibri"/>
              </a:rPr>
              <a:t>gov.uk; scot.gov; org; ac.uk; </a:t>
            </a:r>
            <a:r>
              <a:rPr lang="en-US" sz="1800" dirty="0" err="1">
                <a:cs typeface="Calibri"/>
              </a:rPr>
              <a:t>edu</a:t>
            </a:r>
            <a:endParaRPr lang="en-US" sz="1800" dirty="0">
              <a:cs typeface="Calibri"/>
            </a:endParaRPr>
          </a:p>
          <a:p>
            <a:pPr marL="0" indent="0">
              <a:buNone/>
            </a:pPr>
            <a:endParaRPr lang="en-US" sz="1800" i="1" dirty="0">
              <a:cs typeface="Calibri"/>
            </a:endParaRPr>
          </a:p>
          <a:p>
            <a:pPr>
              <a:buFont typeface="Wingdings" panose="05000000000000000000" pitchFamily="2" charset="2"/>
              <a:buChar char="q"/>
            </a:pPr>
            <a:r>
              <a:rPr lang="en-US" sz="1800" dirty="0">
                <a:cs typeface="Calibri"/>
              </a:rPr>
              <a:t>“inclusive education” </a:t>
            </a:r>
            <a:r>
              <a:rPr lang="en-US" sz="1800" dirty="0" err="1">
                <a:cs typeface="Calibri"/>
              </a:rPr>
              <a:t>filetype:ppt</a:t>
            </a:r>
            <a:endParaRPr lang="en-US" sz="1800" dirty="0">
              <a:cs typeface="Calibri"/>
            </a:endParaRPr>
          </a:p>
          <a:p>
            <a:pPr marL="0" indent="0">
              <a:buNone/>
            </a:pPr>
            <a:r>
              <a:rPr lang="en-US" sz="1800" dirty="0">
                <a:cs typeface="Calibri"/>
              </a:rPr>
              <a:t>Finds PowerPoint presentations on inclusive education.  </a:t>
            </a:r>
          </a:p>
          <a:p>
            <a:pPr marL="0" indent="0">
              <a:buNone/>
            </a:pPr>
            <a:endParaRPr lang="en-US" sz="1800" dirty="0">
              <a:cs typeface="Calibri"/>
            </a:endParaRPr>
          </a:p>
          <a:p>
            <a:pPr>
              <a:buFont typeface="Wingdings" panose="05000000000000000000" pitchFamily="2" charset="2"/>
              <a:buChar char="q"/>
            </a:pPr>
            <a:r>
              <a:rPr lang="en-US" sz="1800" dirty="0">
                <a:cs typeface="Calibri"/>
              </a:rPr>
              <a:t>“inclusive education” </a:t>
            </a:r>
            <a:r>
              <a:rPr lang="en-US" sz="1800" dirty="0" err="1">
                <a:cs typeface="Calibri"/>
              </a:rPr>
              <a:t>filetype:pdf</a:t>
            </a:r>
            <a:endParaRPr lang="en-US" sz="1800" dirty="0">
              <a:cs typeface="Calibri"/>
            </a:endParaRPr>
          </a:p>
          <a:p>
            <a:pPr marL="0" indent="0">
              <a:buNone/>
            </a:pPr>
            <a:r>
              <a:rPr lang="en-US" sz="1800" dirty="0">
                <a:cs typeface="Calibri"/>
              </a:rPr>
              <a:t>Is useful for finding reports.</a:t>
            </a:r>
          </a:p>
        </p:txBody>
      </p:sp>
    </p:spTree>
    <p:extLst>
      <p:ext uri="{BB962C8B-B14F-4D97-AF65-F5344CB8AC3E}">
        <p14:creationId xmlns:p14="http://schemas.microsoft.com/office/powerpoint/2010/main" val="324962356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B85FF-8FE0-4D4D-8D04-D6E08B38AF98}"/>
              </a:ext>
            </a:extLst>
          </p:cNvPr>
          <p:cNvSpPr>
            <a:spLocks noGrp="1"/>
          </p:cNvSpPr>
          <p:nvPr>
            <p:ph type="title"/>
          </p:nvPr>
        </p:nvSpPr>
        <p:spPr/>
        <p:txBody>
          <a:bodyPr/>
          <a:lstStyle/>
          <a:p>
            <a:r>
              <a:rPr lang="en-GB" dirty="0"/>
              <a:t>Google Scholar settings</a:t>
            </a:r>
          </a:p>
        </p:txBody>
      </p:sp>
      <p:pic>
        <p:nvPicPr>
          <p:cNvPr id="6" name="Content Placeholder 5" descr="Screenshot of the Google Scholar Settings page">
            <a:extLst>
              <a:ext uri="{FF2B5EF4-FFF2-40B4-BE49-F238E27FC236}">
                <a16:creationId xmlns:a16="http://schemas.microsoft.com/office/drawing/2014/main" id="{CA285354-9DC0-4468-A017-E56928173E71}"/>
              </a:ext>
            </a:extLst>
          </p:cNvPr>
          <p:cNvPicPr>
            <a:picLocks noGrp="1" noChangeAspect="1"/>
          </p:cNvPicPr>
          <p:nvPr>
            <p:ph sz="half" idx="1"/>
          </p:nvPr>
        </p:nvPicPr>
        <p:blipFill>
          <a:blip r:embed="rId2"/>
          <a:stretch>
            <a:fillRect/>
          </a:stretch>
        </p:blipFill>
        <p:spPr>
          <a:xfrm>
            <a:off x="838200" y="1655578"/>
            <a:ext cx="5181600" cy="4473945"/>
          </a:xfrm>
        </p:spPr>
      </p:pic>
      <p:sp>
        <p:nvSpPr>
          <p:cNvPr id="4" name="Content Placeholder 3">
            <a:extLst>
              <a:ext uri="{FF2B5EF4-FFF2-40B4-BE49-F238E27FC236}">
                <a16:creationId xmlns:a16="http://schemas.microsoft.com/office/drawing/2014/main" id="{670736B7-98E8-4475-AE1F-D952FF7BBB70}"/>
              </a:ext>
            </a:extLst>
          </p:cNvPr>
          <p:cNvSpPr>
            <a:spLocks noGrp="1"/>
          </p:cNvSpPr>
          <p:nvPr>
            <p:ph sz="half" idx="2"/>
          </p:nvPr>
        </p:nvSpPr>
        <p:spPr/>
        <p:txBody>
          <a:bodyPr>
            <a:normAutofit/>
          </a:bodyPr>
          <a:lstStyle/>
          <a:p>
            <a:endParaRPr lang="en-GB" sz="1800" dirty="0"/>
          </a:p>
          <a:p>
            <a:endParaRPr lang="en-GB" sz="1800" dirty="0"/>
          </a:p>
          <a:p>
            <a:r>
              <a:rPr lang="en-GB" sz="1800" dirty="0"/>
              <a:t>Go to Google Scholar </a:t>
            </a:r>
            <a:r>
              <a:rPr lang="en-GB" sz="1800" dirty="0">
                <a:hlinkClick r:id="rId3"/>
              </a:rPr>
              <a:t>https://scholar.google.com/</a:t>
            </a:r>
            <a:endParaRPr lang="en-GB" sz="1800" dirty="0"/>
          </a:p>
          <a:p>
            <a:r>
              <a:rPr lang="en-GB" sz="1800" dirty="0"/>
              <a:t>Click on the hamburger menu and choose Settings</a:t>
            </a:r>
          </a:p>
          <a:p>
            <a:r>
              <a:rPr lang="en-GB" sz="1800" dirty="0"/>
              <a:t>Choose Library Links</a:t>
            </a:r>
          </a:p>
          <a:p>
            <a:r>
              <a:rPr lang="en-GB" sz="1800" dirty="0"/>
              <a:t>Enter University of Glasgow in the search box</a:t>
            </a:r>
          </a:p>
          <a:p>
            <a:r>
              <a:rPr lang="en-GB" sz="1800" dirty="0"/>
              <a:t>Choose University of Glasgow – Full text from Glasgow </a:t>
            </a:r>
          </a:p>
          <a:p>
            <a:r>
              <a:rPr lang="en-GB" sz="1800" dirty="0"/>
              <a:t>Press Save</a:t>
            </a:r>
          </a:p>
        </p:txBody>
      </p:sp>
    </p:spTree>
    <p:extLst>
      <p:ext uri="{BB962C8B-B14F-4D97-AF65-F5344CB8AC3E}">
        <p14:creationId xmlns:p14="http://schemas.microsoft.com/office/powerpoint/2010/main" val="4223593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2E52DF1-1068-4E5E-955F-A66877A3BD77}"/>
              </a:ext>
            </a:extLst>
          </p:cNvPr>
          <p:cNvSpPr>
            <a:spLocks noGrp="1"/>
          </p:cNvSpPr>
          <p:nvPr>
            <p:ph type="title"/>
          </p:nvPr>
        </p:nvSpPr>
        <p:spPr/>
        <p:txBody>
          <a:bodyPr/>
          <a:lstStyle/>
          <a:p>
            <a:r>
              <a:rPr lang="en-GB" dirty="0"/>
              <a:t>Google Scholar – results showing library access</a:t>
            </a:r>
          </a:p>
        </p:txBody>
      </p:sp>
      <p:pic>
        <p:nvPicPr>
          <p:cNvPr id="8" name="Content Placeholder 7" descr="Screenshot of search results on  Google Scholar showing links to the full text from the University of Glasgow">
            <a:extLst>
              <a:ext uri="{FF2B5EF4-FFF2-40B4-BE49-F238E27FC236}">
                <a16:creationId xmlns:a16="http://schemas.microsoft.com/office/drawing/2014/main" id="{91AE10CC-9928-4DAD-A949-AA9BBDE32D77}"/>
              </a:ext>
            </a:extLst>
          </p:cNvPr>
          <p:cNvPicPr>
            <a:picLocks noGrp="1" noChangeAspect="1"/>
          </p:cNvPicPr>
          <p:nvPr>
            <p:ph sz="quarter" idx="13"/>
          </p:nvPr>
        </p:nvPicPr>
        <p:blipFill>
          <a:blip r:embed="rId2"/>
          <a:stretch>
            <a:fillRect/>
          </a:stretch>
        </p:blipFill>
        <p:spPr>
          <a:xfrm>
            <a:off x="2051179" y="1627188"/>
            <a:ext cx="7943591" cy="4606925"/>
          </a:xfrm>
        </p:spPr>
      </p:pic>
    </p:spTree>
    <p:extLst>
      <p:ext uri="{BB962C8B-B14F-4D97-AF65-F5344CB8AC3E}">
        <p14:creationId xmlns:p14="http://schemas.microsoft.com/office/powerpoint/2010/main" val="1102548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A979B35-66BF-4148-A6A9-F1B2F5755A31}"/>
              </a:ext>
            </a:extLst>
          </p:cNvPr>
          <p:cNvSpPr>
            <a:spLocks noGrp="1"/>
          </p:cNvSpPr>
          <p:nvPr>
            <p:ph type="title"/>
          </p:nvPr>
        </p:nvSpPr>
        <p:spPr/>
        <p:txBody>
          <a:bodyPr>
            <a:normAutofit/>
          </a:bodyPr>
          <a:lstStyle/>
          <a:p>
            <a:r>
              <a:rPr lang="en-GB" dirty="0"/>
              <a:t>How to get access to material that the library does not have</a:t>
            </a:r>
          </a:p>
        </p:txBody>
      </p:sp>
      <p:sp>
        <p:nvSpPr>
          <p:cNvPr id="5" name="Content Placeholder 4">
            <a:extLst>
              <a:ext uri="{FF2B5EF4-FFF2-40B4-BE49-F238E27FC236}">
                <a16:creationId xmlns:a16="http://schemas.microsoft.com/office/drawing/2014/main" id="{30CE1222-0C98-468E-9388-CA24283D4A20}"/>
              </a:ext>
            </a:extLst>
          </p:cNvPr>
          <p:cNvSpPr>
            <a:spLocks noGrp="1"/>
          </p:cNvSpPr>
          <p:nvPr>
            <p:ph sz="quarter" idx="13"/>
          </p:nvPr>
        </p:nvSpPr>
        <p:spPr/>
        <p:txBody>
          <a:bodyPr>
            <a:normAutofit/>
          </a:bodyPr>
          <a:lstStyle/>
          <a:p>
            <a:pPr marL="0" indent="0">
              <a:buNone/>
            </a:pPr>
            <a:endParaRPr lang="en-GB" sz="1600" dirty="0"/>
          </a:p>
          <a:p>
            <a:pPr marL="0" indent="0">
              <a:buNone/>
            </a:pPr>
            <a:endParaRPr lang="en-GB" sz="1600" dirty="0"/>
          </a:p>
          <a:p>
            <a:pPr marL="0" indent="0">
              <a:buNone/>
            </a:pPr>
            <a:endParaRPr lang="en-GB" sz="1600" dirty="0"/>
          </a:p>
          <a:p>
            <a:r>
              <a:rPr lang="en-GB" sz="1800" dirty="0"/>
              <a:t>Please use the library web pages to find books, journals and information in databases. </a:t>
            </a:r>
          </a:p>
          <a:p>
            <a:r>
              <a:rPr lang="en-GB" sz="1800" dirty="0"/>
              <a:t>If you start from the library pages, you will be prompted for your UofG credentials for access to the full text.</a:t>
            </a:r>
          </a:p>
          <a:p>
            <a:r>
              <a:rPr lang="en-GB" sz="1800" dirty="0"/>
              <a:t>Double check our journal holdings and on Library Search, for any material that you are having difficulty accessing in full text.</a:t>
            </a:r>
          </a:p>
          <a:p>
            <a:r>
              <a:rPr lang="en-GB" sz="1800" dirty="0"/>
              <a:t>If we do not have access you can request the item via Inter Library Loan (ILL).  For details of the ILL service, see here </a:t>
            </a:r>
            <a:r>
              <a:rPr lang="en-GB" sz="1800" dirty="0">
                <a:hlinkClick r:id="rId3"/>
              </a:rPr>
              <a:t>https://www.gla.ac.uk/myglasgow/library/interlibraryloans/</a:t>
            </a:r>
            <a:endParaRPr lang="en-GB" sz="1800" dirty="0"/>
          </a:p>
          <a:p>
            <a:r>
              <a:rPr lang="en-GB" sz="1800" dirty="0"/>
              <a:t>Request the purchase of books using the Book Suggestion Form on the library web site </a:t>
            </a:r>
            <a:r>
              <a:rPr lang="en-GB" sz="1800" dirty="0">
                <a:hlinkClick r:id="rId4"/>
              </a:rPr>
              <a:t>https://www.gla.ac.uk/myglasgow/library/contact/forms/booksuggestionform/</a:t>
            </a:r>
            <a:endParaRPr lang="en-GB" sz="1800" dirty="0"/>
          </a:p>
          <a:p>
            <a:endParaRPr lang="en-GB" sz="1800" dirty="0"/>
          </a:p>
        </p:txBody>
      </p:sp>
    </p:spTree>
    <p:extLst>
      <p:ext uri="{BB962C8B-B14F-4D97-AF65-F5344CB8AC3E}">
        <p14:creationId xmlns:p14="http://schemas.microsoft.com/office/powerpoint/2010/main" val="291965406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77F0DA-C2E2-442F-A9BE-98F7C9942810}"/>
              </a:ext>
            </a:extLst>
          </p:cNvPr>
          <p:cNvSpPr>
            <a:spLocks noGrp="1"/>
          </p:cNvSpPr>
          <p:nvPr>
            <p:ph type="title"/>
          </p:nvPr>
        </p:nvSpPr>
        <p:spPr/>
        <p:txBody>
          <a:bodyPr/>
          <a:lstStyle/>
          <a:p>
            <a:r>
              <a:rPr lang="en-GB" dirty="0"/>
              <a:t>EndNote for referencing</a:t>
            </a:r>
          </a:p>
        </p:txBody>
      </p:sp>
      <p:pic>
        <p:nvPicPr>
          <p:cNvPr id="6" name="Content Placeholder 5" descr="A photo of a computer, notebook, pair of glasses and a pen">
            <a:extLst>
              <a:ext uri="{FF2B5EF4-FFF2-40B4-BE49-F238E27FC236}">
                <a16:creationId xmlns:a16="http://schemas.microsoft.com/office/drawing/2014/main" id="{55118560-6A5E-42F5-8821-9A395B219050}"/>
              </a:ext>
            </a:extLst>
          </p:cNvPr>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838200" y="2162092"/>
            <a:ext cx="5181600" cy="3460917"/>
          </a:xfrm>
        </p:spPr>
      </p:pic>
      <p:sp>
        <p:nvSpPr>
          <p:cNvPr id="4" name="Content Placeholder 3">
            <a:extLst>
              <a:ext uri="{FF2B5EF4-FFF2-40B4-BE49-F238E27FC236}">
                <a16:creationId xmlns:a16="http://schemas.microsoft.com/office/drawing/2014/main" id="{8A304A9E-3017-48B9-966C-6F4FC1844EA1}"/>
              </a:ext>
            </a:extLst>
          </p:cNvPr>
          <p:cNvSpPr>
            <a:spLocks noGrp="1"/>
          </p:cNvSpPr>
          <p:nvPr>
            <p:ph sz="half" idx="2"/>
          </p:nvPr>
        </p:nvSpPr>
        <p:spPr>
          <a:xfrm>
            <a:off x="6172200" y="979055"/>
            <a:ext cx="5181600" cy="5197908"/>
          </a:xfrm>
        </p:spPr>
        <p:txBody>
          <a:bodyPr>
            <a:noAutofit/>
          </a:bodyPr>
          <a:lstStyle/>
          <a:p>
            <a:r>
              <a:rPr lang="en-US" sz="1600" dirty="0"/>
              <a:t>Consider using EndNote or another reference management system to help you manage your reference lists and bibliographies </a:t>
            </a:r>
          </a:p>
          <a:p>
            <a:r>
              <a:rPr lang="en-US" sz="1600" dirty="0"/>
              <a:t>EndNote is already installed on all student computers on campus and is available via remote desktop services</a:t>
            </a:r>
          </a:p>
          <a:p>
            <a:r>
              <a:rPr lang="en-US" sz="1600" dirty="0"/>
              <a:t>You can </a:t>
            </a:r>
            <a:r>
              <a:rPr lang="en-US" sz="1600" dirty="0">
                <a:hlinkClick r:id="rId3"/>
              </a:rPr>
              <a:t>download a desktop copy for free </a:t>
            </a:r>
            <a:r>
              <a:rPr lang="en-US" sz="1600" dirty="0"/>
              <a:t>to install on your own device and/or register for an account to use Endnote online (via the Web of Science database)</a:t>
            </a:r>
          </a:p>
          <a:p>
            <a:r>
              <a:rPr lang="en-US" sz="1600" dirty="0"/>
              <a:t>There is information and help guides on our web pages </a:t>
            </a:r>
            <a:r>
              <a:rPr lang="en-US" sz="1600" dirty="0">
                <a:hlinkClick r:id="rId4"/>
              </a:rPr>
              <a:t>https://www.gla.ac.uk/myglasgow/library/help/endnote/</a:t>
            </a:r>
            <a:endParaRPr lang="en-US" sz="1600" dirty="0"/>
          </a:p>
          <a:p>
            <a:r>
              <a:rPr lang="en-US" sz="1600" dirty="0"/>
              <a:t>There are plenty of videos and guidance on the </a:t>
            </a:r>
            <a:r>
              <a:rPr lang="en-US" sz="1600" dirty="0" err="1"/>
              <a:t>EndNoteTraining</a:t>
            </a:r>
            <a:r>
              <a:rPr lang="en-US" sz="1600" dirty="0"/>
              <a:t> YouTube channel </a:t>
            </a:r>
            <a:r>
              <a:rPr lang="en-US" sz="1600" dirty="0">
                <a:hlinkClick r:id="rId5"/>
              </a:rPr>
              <a:t>https://www.youtube.com/channel/UCdTDZ4RUT9Jl81oRhpEIIxA</a:t>
            </a:r>
            <a:r>
              <a:rPr lang="en-US" sz="1600" dirty="0"/>
              <a:t> and the Clarivate pages </a:t>
            </a:r>
            <a:r>
              <a:rPr lang="en-US" sz="1600" dirty="0">
                <a:hlinkClick r:id="rId6"/>
              </a:rPr>
              <a:t>https://clarivate.libguides.com/endnote_training/home</a:t>
            </a:r>
            <a:endParaRPr lang="en-US" sz="1400" dirty="0"/>
          </a:p>
          <a:p>
            <a:r>
              <a:rPr lang="en-US" sz="1400" dirty="0"/>
              <a:t>Photo by </a:t>
            </a:r>
            <a:r>
              <a:rPr lang="en-US" sz="1400" dirty="0">
                <a:hlinkClick r:id="rId7"/>
              </a:rPr>
              <a:t>Trent Erwin</a:t>
            </a:r>
            <a:r>
              <a:rPr lang="en-US" sz="1400" dirty="0"/>
              <a:t> on </a:t>
            </a:r>
            <a:r>
              <a:rPr lang="en-US" sz="1400" dirty="0" err="1">
                <a:hlinkClick r:id="rId8"/>
              </a:rPr>
              <a:t>Unsplash</a:t>
            </a:r>
            <a:r>
              <a:rPr lang="en-US" sz="1400" dirty="0"/>
              <a:t> </a:t>
            </a:r>
            <a:endParaRPr lang="en-GB" sz="1400" dirty="0"/>
          </a:p>
        </p:txBody>
      </p:sp>
    </p:spTree>
    <p:extLst>
      <p:ext uri="{BB962C8B-B14F-4D97-AF65-F5344CB8AC3E}">
        <p14:creationId xmlns:p14="http://schemas.microsoft.com/office/powerpoint/2010/main" val="151773879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1D5E8-D112-44F7-865A-5C03A72DE760}"/>
              </a:ext>
            </a:extLst>
          </p:cNvPr>
          <p:cNvSpPr>
            <a:spLocks noGrp="1"/>
          </p:cNvSpPr>
          <p:nvPr>
            <p:ph type="title"/>
          </p:nvPr>
        </p:nvSpPr>
        <p:spPr/>
        <p:txBody>
          <a:bodyPr/>
          <a:lstStyle/>
          <a:p>
            <a:r>
              <a:rPr lang="en-GB" dirty="0"/>
              <a:t>Functions of EndNote</a:t>
            </a:r>
          </a:p>
        </p:txBody>
      </p:sp>
      <p:pic>
        <p:nvPicPr>
          <p:cNvPr id="5" name="Content Placeholder 4" descr="Screenshot of the EndNote database">
            <a:extLst>
              <a:ext uri="{FF2B5EF4-FFF2-40B4-BE49-F238E27FC236}">
                <a16:creationId xmlns:a16="http://schemas.microsoft.com/office/drawing/2014/main" id="{70418C3F-1D51-4E9C-BEAE-AB76C2083746}"/>
              </a:ext>
            </a:extLst>
          </p:cNvPr>
          <p:cNvPicPr>
            <a:picLocks noGrp="1" noChangeAspect="1"/>
          </p:cNvPicPr>
          <p:nvPr>
            <p:ph sz="half" idx="1"/>
          </p:nvPr>
        </p:nvPicPr>
        <p:blipFill>
          <a:blip r:embed="rId2"/>
          <a:stretch>
            <a:fillRect/>
          </a:stretch>
        </p:blipFill>
        <p:spPr>
          <a:xfrm>
            <a:off x="838200" y="2551997"/>
            <a:ext cx="5181600" cy="2681106"/>
          </a:xfrm>
          <a:prstGeom prst="rect">
            <a:avLst/>
          </a:prstGeom>
        </p:spPr>
      </p:pic>
      <p:sp>
        <p:nvSpPr>
          <p:cNvPr id="4" name="Content Placeholder 3">
            <a:extLst>
              <a:ext uri="{FF2B5EF4-FFF2-40B4-BE49-F238E27FC236}">
                <a16:creationId xmlns:a16="http://schemas.microsoft.com/office/drawing/2014/main" id="{F178E4DF-2EE8-4AE2-A68A-9AEB04695BF3}"/>
              </a:ext>
            </a:extLst>
          </p:cNvPr>
          <p:cNvSpPr>
            <a:spLocks noGrp="1"/>
          </p:cNvSpPr>
          <p:nvPr>
            <p:ph sz="half" idx="2"/>
          </p:nvPr>
        </p:nvSpPr>
        <p:spPr/>
        <p:txBody>
          <a:bodyPr>
            <a:noAutofit/>
          </a:bodyPr>
          <a:lstStyle/>
          <a:p>
            <a:pPr marL="285744" indent="-285744">
              <a:buFont typeface="Arial" panose="020B0604020202020204" pitchFamily="34" charset="0"/>
              <a:buChar char="•"/>
            </a:pPr>
            <a:endParaRPr lang="en-GB" sz="1800" dirty="0"/>
          </a:p>
          <a:p>
            <a:pPr marL="285744" indent="-285744">
              <a:buFont typeface="Arial" panose="020B0604020202020204" pitchFamily="34" charset="0"/>
              <a:buChar char="•"/>
            </a:pPr>
            <a:endParaRPr lang="en-GB" sz="1800" dirty="0"/>
          </a:p>
          <a:p>
            <a:pPr marL="285744" indent="-285744">
              <a:buFont typeface="Arial" panose="020B0604020202020204" pitchFamily="34" charset="0"/>
              <a:buChar char="•"/>
            </a:pPr>
            <a:r>
              <a:rPr lang="en-GB" sz="1800" dirty="0"/>
              <a:t>Download citations directly from many library article databases. Methods for saving records vary depending upon the database used.</a:t>
            </a:r>
          </a:p>
          <a:p>
            <a:pPr marL="285744" indent="-285744">
              <a:buFont typeface="Arial" panose="020B0604020202020204" pitchFamily="34" charset="0"/>
              <a:buChar char="•"/>
            </a:pPr>
            <a:r>
              <a:rPr lang="en-GB" sz="1800" dirty="0"/>
              <a:t>Use the "Collect" tab to import citations</a:t>
            </a:r>
          </a:p>
          <a:p>
            <a:pPr marL="285744" indent="-285744">
              <a:buFont typeface="Arial" panose="020B0604020202020204" pitchFamily="34" charset="0"/>
              <a:buChar char="•"/>
            </a:pPr>
            <a:r>
              <a:rPr lang="en-GB" sz="1800" dirty="0"/>
              <a:t>Use the "Organize" tab to manage your folders and share folders with collaborators.</a:t>
            </a:r>
          </a:p>
          <a:p>
            <a:pPr marL="285744" indent="-285744">
              <a:buFont typeface="Arial" panose="020B0604020202020204" pitchFamily="34" charset="0"/>
              <a:buChar char="•"/>
            </a:pPr>
            <a:r>
              <a:rPr lang="en-GB" sz="1800" dirty="0"/>
              <a:t>Use the "Format" tab to generate bibliographies</a:t>
            </a:r>
          </a:p>
          <a:p>
            <a:pPr marL="285744" indent="-285744">
              <a:buFont typeface="Arial" panose="020B0604020202020204" pitchFamily="34" charset="0"/>
              <a:buChar char="•"/>
            </a:pPr>
            <a:r>
              <a:rPr lang="en-GB" sz="1800" dirty="0"/>
              <a:t>Download the Cite While You Write plug-in to use your EndNote references in Microsoft Word.  </a:t>
            </a:r>
          </a:p>
        </p:txBody>
      </p:sp>
    </p:spTree>
    <p:extLst>
      <p:ext uri="{BB962C8B-B14F-4D97-AF65-F5344CB8AC3E}">
        <p14:creationId xmlns:p14="http://schemas.microsoft.com/office/powerpoint/2010/main" val="34813046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1439333"/>
          </a:xfrm>
          <a:prstGeom prst="rect">
            <a:avLst/>
          </a:prstGeom>
        </p:spPr>
      </p:pic>
      <p:graphicFrame>
        <p:nvGraphicFramePr>
          <p:cNvPr id="2" name="Diagram 1">
            <a:extLst>
              <a:ext uri="{FF2B5EF4-FFF2-40B4-BE49-F238E27FC236}">
                <a16:creationId xmlns:a16="http://schemas.microsoft.com/office/drawing/2014/main" id="{A85B2835-5B7D-8140-8E73-5A89509AB715}"/>
              </a:ext>
              <a:ext uri="{C183D7F6-B498-43B3-948B-1728B52AA6E4}">
                <adec:decorative xmlns:adec="http://schemas.microsoft.com/office/drawing/2017/decorative" val="1"/>
              </a:ext>
            </a:extLst>
          </p:cNvPr>
          <p:cNvGraphicFramePr/>
          <p:nvPr/>
        </p:nvGraphicFramePr>
        <p:xfrm>
          <a:off x="1" y="1"/>
          <a:ext cx="12191999"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5" name="Title 4">
            <a:extLst>
              <a:ext uri="{FF2B5EF4-FFF2-40B4-BE49-F238E27FC236}">
                <a16:creationId xmlns:a16="http://schemas.microsoft.com/office/drawing/2014/main" id="{92880CF9-3AA9-4AFE-A36E-47FDB5675D1A}"/>
              </a:ext>
            </a:extLst>
          </p:cNvPr>
          <p:cNvSpPr>
            <a:spLocks noGrp="1"/>
          </p:cNvSpPr>
          <p:nvPr>
            <p:ph type="title"/>
          </p:nvPr>
        </p:nvSpPr>
        <p:spPr/>
        <p:txBody>
          <a:bodyPr/>
          <a:lstStyle>
            <a:defPPr>
              <a:defRPr lang="en-US"/>
            </a:defPPr>
            <a:lvl1pPr algn="l" rtl="0" fontAlgn="base">
              <a:spcBef>
                <a:spcPct val="0"/>
              </a:spcBef>
              <a:spcAft>
                <a:spcPct val="0"/>
              </a:spcAft>
              <a:defRPr sz="3200" kern="1200">
                <a:solidFill>
                  <a:schemeClr val="tx1"/>
                </a:solidFill>
                <a:latin typeface="Arial" charset="0"/>
                <a:ea typeface="ヒラギノ角ゴ Pro W3" charset="-128"/>
                <a:cs typeface="+mn-cs"/>
              </a:defRPr>
            </a:lvl1pPr>
            <a:lvl2pPr marL="609585" algn="l" rtl="0" fontAlgn="base">
              <a:spcBef>
                <a:spcPct val="0"/>
              </a:spcBef>
              <a:spcAft>
                <a:spcPct val="0"/>
              </a:spcAft>
              <a:defRPr sz="3200" kern="1200">
                <a:solidFill>
                  <a:schemeClr val="tx1"/>
                </a:solidFill>
                <a:latin typeface="Arial" charset="0"/>
                <a:ea typeface="ヒラギノ角ゴ Pro W3" charset="-128"/>
                <a:cs typeface="+mn-cs"/>
              </a:defRPr>
            </a:lvl2pPr>
            <a:lvl3pPr marL="1219170" algn="l" rtl="0" fontAlgn="base">
              <a:spcBef>
                <a:spcPct val="0"/>
              </a:spcBef>
              <a:spcAft>
                <a:spcPct val="0"/>
              </a:spcAft>
              <a:defRPr sz="3200" kern="1200">
                <a:solidFill>
                  <a:schemeClr val="tx1"/>
                </a:solidFill>
                <a:latin typeface="Arial" charset="0"/>
                <a:ea typeface="ヒラギノ角ゴ Pro W3" charset="-128"/>
                <a:cs typeface="+mn-cs"/>
              </a:defRPr>
            </a:lvl3pPr>
            <a:lvl4pPr marL="1828754" algn="l" rtl="0" fontAlgn="base">
              <a:spcBef>
                <a:spcPct val="0"/>
              </a:spcBef>
              <a:spcAft>
                <a:spcPct val="0"/>
              </a:spcAft>
              <a:defRPr sz="3200" kern="1200">
                <a:solidFill>
                  <a:schemeClr val="tx1"/>
                </a:solidFill>
                <a:latin typeface="Arial" charset="0"/>
                <a:ea typeface="ヒラギノ角ゴ Pro W3" charset="-128"/>
                <a:cs typeface="+mn-cs"/>
              </a:defRPr>
            </a:lvl4pPr>
            <a:lvl5pPr marL="2438339" algn="l" rtl="0" fontAlgn="base">
              <a:spcBef>
                <a:spcPct val="0"/>
              </a:spcBef>
              <a:spcAft>
                <a:spcPct val="0"/>
              </a:spcAft>
              <a:defRPr sz="3200" kern="1200">
                <a:solidFill>
                  <a:schemeClr val="tx1"/>
                </a:solidFill>
                <a:latin typeface="Arial" charset="0"/>
                <a:ea typeface="ヒラギノ角ゴ Pro W3" charset="-128"/>
                <a:cs typeface="+mn-cs"/>
              </a:defRPr>
            </a:lvl5pPr>
            <a:lvl6pPr marL="3047924" algn="l" defTabSz="1219170" rtl="0" eaLnBrk="1" latinLnBrk="0" hangingPunct="1">
              <a:defRPr sz="3200" kern="1200">
                <a:solidFill>
                  <a:schemeClr val="tx1"/>
                </a:solidFill>
                <a:latin typeface="Arial" charset="0"/>
                <a:ea typeface="ヒラギノ角ゴ Pro W3" charset="-128"/>
                <a:cs typeface="+mn-cs"/>
              </a:defRPr>
            </a:lvl6pPr>
            <a:lvl7pPr marL="3657509" algn="l" defTabSz="1219170" rtl="0" eaLnBrk="1" latinLnBrk="0" hangingPunct="1">
              <a:defRPr sz="3200" kern="1200">
                <a:solidFill>
                  <a:schemeClr val="tx1"/>
                </a:solidFill>
                <a:latin typeface="Arial" charset="0"/>
                <a:ea typeface="ヒラギノ角ゴ Pro W3" charset="-128"/>
                <a:cs typeface="+mn-cs"/>
              </a:defRPr>
            </a:lvl7pPr>
            <a:lvl8pPr marL="4267093" algn="l" defTabSz="1219170" rtl="0" eaLnBrk="1" latinLnBrk="0" hangingPunct="1">
              <a:defRPr sz="3200" kern="1200">
                <a:solidFill>
                  <a:schemeClr val="tx1"/>
                </a:solidFill>
                <a:latin typeface="Arial" charset="0"/>
                <a:ea typeface="ヒラギノ角ゴ Pro W3" charset="-128"/>
                <a:cs typeface="+mn-cs"/>
              </a:defRPr>
            </a:lvl8pPr>
            <a:lvl9pPr marL="4876678" algn="l" defTabSz="1219170" rtl="0" eaLnBrk="1" latinLnBrk="0" hangingPunct="1">
              <a:defRPr sz="3200" kern="1200">
                <a:solidFill>
                  <a:schemeClr val="tx1"/>
                </a:solidFill>
                <a:latin typeface="Arial" charset="0"/>
                <a:ea typeface="ヒラギノ角ゴ Pro W3" charset="-128"/>
                <a:cs typeface="+mn-cs"/>
              </a:defRPr>
            </a:lvl9pPr>
          </a:lstStyle>
          <a:p>
            <a:r>
              <a:rPr lang="en-GB" dirty="0"/>
              <a:t>Further help and support</a:t>
            </a:r>
          </a:p>
        </p:txBody>
      </p:sp>
      <p:sp>
        <p:nvSpPr>
          <p:cNvPr id="6" name="Content Placeholder 5">
            <a:extLst>
              <a:ext uri="{FF2B5EF4-FFF2-40B4-BE49-F238E27FC236}">
                <a16:creationId xmlns:a16="http://schemas.microsoft.com/office/drawing/2014/main" id="{364F0595-C586-4CF4-ABB4-CC960B18A5AC}"/>
              </a:ext>
            </a:extLst>
          </p:cNvPr>
          <p:cNvSpPr>
            <a:spLocks noGrp="1"/>
          </p:cNvSpPr>
          <p:nvPr>
            <p:ph sz="half" idx="1"/>
          </p:nvPr>
        </p:nvSpPr>
        <p:spPr/>
        <p:txBody>
          <a:bodyPr>
            <a:noAutofit/>
          </a:bodyPr>
          <a:lstStyle>
            <a:defPPr>
              <a:defRPr lang="en-US"/>
            </a:defPPr>
            <a:lvl1pPr algn="l" rtl="0" fontAlgn="base">
              <a:spcBef>
                <a:spcPct val="0"/>
              </a:spcBef>
              <a:spcAft>
                <a:spcPct val="0"/>
              </a:spcAft>
              <a:defRPr sz="3200" kern="1200">
                <a:solidFill>
                  <a:schemeClr val="tx1"/>
                </a:solidFill>
                <a:latin typeface="Arial" charset="0"/>
                <a:ea typeface="ヒラギノ角ゴ Pro W3" charset="-128"/>
                <a:cs typeface="+mn-cs"/>
              </a:defRPr>
            </a:lvl1pPr>
            <a:lvl2pPr marL="609585" algn="l" rtl="0" fontAlgn="base">
              <a:spcBef>
                <a:spcPct val="0"/>
              </a:spcBef>
              <a:spcAft>
                <a:spcPct val="0"/>
              </a:spcAft>
              <a:defRPr sz="3200" kern="1200">
                <a:solidFill>
                  <a:schemeClr val="tx1"/>
                </a:solidFill>
                <a:latin typeface="Arial" charset="0"/>
                <a:ea typeface="ヒラギノ角ゴ Pro W3" charset="-128"/>
                <a:cs typeface="+mn-cs"/>
              </a:defRPr>
            </a:lvl2pPr>
            <a:lvl3pPr marL="1219170" algn="l" rtl="0" fontAlgn="base">
              <a:spcBef>
                <a:spcPct val="0"/>
              </a:spcBef>
              <a:spcAft>
                <a:spcPct val="0"/>
              </a:spcAft>
              <a:defRPr sz="3200" kern="1200">
                <a:solidFill>
                  <a:schemeClr val="tx1"/>
                </a:solidFill>
                <a:latin typeface="Arial" charset="0"/>
                <a:ea typeface="ヒラギノ角ゴ Pro W3" charset="-128"/>
                <a:cs typeface="+mn-cs"/>
              </a:defRPr>
            </a:lvl3pPr>
            <a:lvl4pPr marL="1828754" algn="l" rtl="0" fontAlgn="base">
              <a:spcBef>
                <a:spcPct val="0"/>
              </a:spcBef>
              <a:spcAft>
                <a:spcPct val="0"/>
              </a:spcAft>
              <a:defRPr sz="3200" kern="1200">
                <a:solidFill>
                  <a:schemeClr val="tx1"/>
                </a:solidFill>
                <a:latin typeface="Arial" charset="0"/>
                <a:ea typeface="ヒラギノ角ゴ Pro W3" charset="-128"/>
                <a:cs typeface="+mn-cs"/>
              </a:defRPr>
            </a:lvl4pPr>
            <a:lvl5pPr marL="2438339" algn="l" rtl="0" fontAlgn="base">
              <a:spcBef>
                <a:spcPct val="0"/>
              </a:spcBef>
              <a:spcAft>
                <a:spcPct val="0"/>
              </a:spcAft>
              <a:defRPr sz="3200" kern="1200">
                <a:solidFill>
                  <a:schemeClr val="tx1"/>
                </a:solidFill>
                <a:latin typeface="Arial" charset="0"/>
                <a:ea typeface="ヒラギノ角ゴ Pro W3" charset="-128"/>
                <a:cs typeface="+mn-cs"/>
              </a:defRPr>
            </a:lvl5pPr>
            <a:lvl6pPr marL="3047924" algn="l" defTabSz="1219170" rtl="0" eaLnBrk="1" latinLnBrk="0" hangingPunct="1">
              <a:defRPr sz="3200" kern="1200">
                <a:solidFill>
                  <a:schemeClr val="tx1"/>
                </a:solidFill>
                <a:latin typeface="Arial" charset="0"/>
                <a:ea typeface="ヒラギノ角ゴ Pro W3" charset="-128"/>
                <a:cs typeface="+mn-cs"/>
              </a:defRPr>
            </a:lvl6pPr>
            <a:lvl7pPr marL="3657509" algn="l" defTabSz="1219170" rtl="0" eaLnBrk="1" latinLnBrk="0" hangingPunct="1">
              <a:defRPr sz="3200" kern="1200">
                <a:solidFill>
                  <a:schemeClr val="tx1"/>
                </a:solidFill>
                <a:latin typeface="Arial" charset="0"/>
                <a:ea typeface="ヒラギノ角ゴ Pro W3" charset="-128"/>
                <a:cs typeface="+mn-cs"/>
              </a:defRPr>
            </a:lvl7pPr>
            <a:lvl8pPr marL="4267093" algn="l" defTabSz="1219170" rtl="0" eaLnBrk="1" latinLnBrk="0" hangingPunct="1">
              <a:defRPr sz="3200" kern="1200">
                <a:solidFill>
                  <a:schemeClr val="tx1"/>
                </a:solidFill>
                <a:latin typeface="Arial" charset="0"/>
                <a:ea typeface="ヒラギノ角ゴ Pro W3" charset="-128"/>
                <a:cs typeface="+mn-cs"/>
              </a:defRPr>
            </a:lvl8pPr>
            <a:lvl9pPr marL="4876678" algn="l" defTabSz="1219170" rtl="0" eaLnBrk="1" latinLnBrk="0" hangingPunct="1">
              <a:defRPr sz="3200" kern="1200">
                <a:solidFill>
                  <a:schemeClr val="tx1"/>
                </a:solidFill>
                <a:latin typeface="Arial" charset="0"/>
                <a:ea typeface="ヒラギノ角ゴ Pro W3" charset="-128"/>
                <a:cs typeface="+mn-cs"/>
              </a:defRPr>
            </a:lvl9pPr>
          </a:lstStyle>
          <a:p>
            <a:pPr marL="0" indent="0">
              <a:buNone/>
            </a:pPr>
            <a:endParaRPr lang="en-US" sz="1867" dirty="0">
              <a:latin typeface="Arial"/>
              <a:ea typeface="ヒラギノ角ゴ Pro W3"/>
              <a:cs typeface="Arial"/>
            </a:endParaRPr>
          </a:p>
          <a:p>
            <a:pPr marL="0" indent="0">
              <a:buNone/>
            </a:pPr>
            <a:endParaRPr lang="en-US" sz="1867" dirty="0">
              <a:latin typeface="Arial"/>
              <a:ea typeface="ヒラギノ角ゴ Pro W3"/>
              <a:cs typeface="Arial"/>
            </a:endParaRPr>
          </a:p>
          <a:p>
            <a:pPr marL="0" indent="0">
              <a:buNone/>
            </a:pPr>
            <a:endParaRPr lang="en-US" sz="1867" dirty="0">
              <a:latin typeface="Arial"/>
              <a:ea typeface="ヒラギノ角ゴ Pro W3"/>
              <a:cs typeface="Arial"/>
            </a:endParaRPr>
          </a:p>
          <a:p>
            <a:pPr marL="0" indent="0">
              <a:buNone/>
            </a:pPr>
            <a:r>
              <a:rPr lang="en-US" sz="1867" dirty="0">
                <a:latin typeface="Arial"/>
                <a:ea typeface="ヒラギノ角ゴ Pro W3"/>
                <a:cs typeface="Arial"/>
              </a:rPr>
              <a:t>The College Library Support Team </a:t>
            </a:r>
            <a:endParaRPr lang="en-US" sz="1867" dirty="0">
              <a:latin typeface="Arial"/>
              <a:cs typeface="Arial"/>
            </a:endParaRPr>
          </a:p>
          <a:p>
            <a:pPr marL="0" indent="0">
              <a:buNone/>
            </a:pPr>
            <a:r>
              <a:rPr lang="en-US" sz="1867" dirty="0">
                <a:latin typeface="Arial"/>
                <a:ea typeface="+mn-lt"/>
                <a:cs typeface="+mn-lt"/>
                <a:hlinkClick r:id="rId9"/>
              </a:rPr>
              <a:t>https://www.gla.ac.uk/myglasgow/library/help/collegesupport/</a:t>
            </a:r>
            <a:r>
              <a:rPr lang="en-US" sz="1867" dirty="0">
                <a:latin typeface="Arial"/>
                <a:ea typeface="+mn-lt"/>
                <a:cs typeface="+mn-lt"/>
              </a:rPr>
              <a:t> can help you to get started finding information and using library resources.  </a:t>
            </a:r>
            <a:endParaRPr lang="en-US" sz="1867" dirty="0">
              <a:latin typeface="Arial"/>
              <a:cs typeface="Arial"/>
            </a:endParaRPr>
          </a:p>
          <a:p>
            <a:pPr marL="0" indent="0">
              <a:buNone/>
            </a:pPr>
            <a:endParaRPr lang="en-US" sz="1867" dirty="0">
              <a:latin typeface="Arial"/>
              <a:ea typeface="+mn-lt"/>
              <a:cs typeface="+mn-lt"/>
            </a:endParaRPr>
          </a:p>
          <a:p>
            <a:pPr marL="0" indent="0">
              <a:buNone/>
            </a:pPr>
            <a:r>
              <a:rPr lang="en-US" sz="1867" dirty="0">
                <a:latin typeface="Arial"/>
                <a:ea typeface="+mn-lt"/>
                <a:cs typeface="+mn-lt"/>
              </a:rPr>
              <a:t>Email them for some help or to book an appointment.  </a:t>
            </a:r>
          </a:p>
          <a:p>
            <a:pPr marL="0" indent="0">
              <a:buNone/>
            </a:pPr>
            <a:endParaRPr lang="en-US" sz="1867" dirty="0">
              <a:latin typeface="Arial"/>
              <a:ea typeface="+mn-lt"/>
              <a:cs typeface="+mn-lt"/>
            </a:endParaRPr>
          </a:p>
          <a:p>
            <a:pPr marL="0" indent="0">
              <a:buNone/>
            </a:pPr>
            <a:r>
              <a:rPr lang="en-US" sz="1867" dirty="0">
                <a:latin typeface="Arial"/>
                <a:ea typeface="+mn-lt"/>
                <a:cs typeface="+mn-lt"/>
              </a:rPr>
              <a:t>Or use the generic help address </a:t>
            </a:r>
            <a:r>
              <a:rPr lang="en-US" sz="1867" dirty="0">
                <a:latin typeface="Arial"/>
                <a:ea typeface="+mn-lt"/>
                <a:cs typeface="+mn-lt"/>
                <a:hlinkClick r:id="rId10"/>
              </a:rPr>
              <a:t>library@glasgow.ac.uk</a:t>
            </a:r>
            <a:r>
              <a:rPr lang="en-US" sz="1867" dirty="0">
                <a:latin typeface="Arial"/>
                <a:ea typeface="+mn-lt"/>
                <a:cs typeface="+mn-lt"/>
              </a:rPr>
              <a:t> and staff will answer your enquiry or refer you to specialist teams who can help.</a:t>
            </a:r>
          </a:p>
          <a:p>
            <a:endParaRPr lang="en-GB" dirty="0"/>
          </a:p>
        </p:txBody>
      </p:sp>
      <p:pic>
        <p:nvPicPr>
          <p:cNvPr id="8" name="Content Placeholder 7" descr="Image of a help badge and a University of Glasgow lanyard.">
            <a:extLst>
              <a:ext uri="{FF2B5EF4-FFF2-40B4-BE49-F238E27FC236}">
                <a16:creationId xmlns:a16="http://schemas.microsoft.com/office/drawing/2014/main" id="{B7BAA147-EA17-46A1-87E3-FEEB2D406D9C}"/>
              </a:ext>
            </a:extLst>
          </p:cNvPr>
          <p:cNvPicPr>
            <a:picLocks noGrp="1" noChangeAspect="1"/>
          </p:cNvPicPr>
          <p:nvPr>
            <p:ph sz="half" idx="2"/>
          </p:nvPr>
        </p:nvPicPr>
        <p:blipFill>
          <a:blip r:embed="rId11"/>
          <a:stretch>
            <a:fillRect/>
          </a:stretch>
        </p:blipFill>
        <p:spPr>
          <a:xfrm>
            <a:off x="7372992" y="2502542"/>
            <a:ext cx="2780017" cy="2780017"/>
          </a:xfrm>
          <a:prstGeom prst="rect">
            <a:avLst/>
          </a:prstGeom>
        </p:spPr>
      </p:pic>
    </p:spTree>
    <p:extLst>
      <p:ext uri="{BB962C8B-B14F-4D97-AF65-F5344CB8AC3E}">
        <p14:creationId xmlns:p14="http://schemas.microsoft.com/office/powerpoint/2010/main" val="1639799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The University at sunset">
            <a:extLst>
              <a:ext uri="{FF2B5EF4-FFF2-40B4-BE49-F238E27FC236}">
                <a16:creationId xmlns:a16="http://schemas.microsoft.com/office/drawing/2014/main" id="{11FDCD37-95D4-D94F-8143-5384ADC6A6C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pSp>
        <p:nvGrpSpPr>
          <p:cNvPr id="4" name="Group 3">
            <a:extLst>
              <a:ext uri="{FF2B5EF4-FFF2-40B4-BE49-F238E27FC236}">
                <a16:creationId xmlns:a16="http://schemas.microsoft.com/office/drawing/2014/main" id="{88F30531-16BE-1D4A-839A-4165196E56D1}"/>
              </a:ext>
              <a:ext uri="{C183D7F6-B498-43B3-948B-1728B52AA6E4}">
                <adec:decorative xmlns:adec="http://schemas.microsoft.com/office/drawing/2017/decorative" val="1"/>
              </a:ext>
            </a:extLst>
          </p:cNvPr>
          <p:cNvGrpSpPr/>
          <p:nvPr/>
        </p:nvGrpSpPr>
        <p:grpSpPr>
          <a:xfrm>
            <a:off x="8385228" y="5699322"/>
            <a:ext cx="3413095" cy="854153"/>
            <a:chOff x="5652120" y="4237877"/>
            <a:chExt cx="3413095" cy="854153"/>
          </a:xfrm>
        </p:grpSpPr>
        <p:sp>
          <p:nvSpPr>
            <p:cNvPr id="5" name="TextBox 4">
              <a:extLst>
                <a:ext uri="{FF2B5EF4-FFF2-40B4-BE49-F238E27FC236}">
                  <a16:creationId xmlns:a16="http://schemas.microsoft.com/office/drawing/2014/main" id="{FF2BC779-2AC3-3641-A89B-2FE2861B804B}"/>
                </a:ext>
              </a:extLst>
            </p:cNvPr>
            <p:cNvSpPr txBox="1"/>
            <p:nvPr/>
          </p:nvSpPr>
          <p:spPr>
            <a:xfrm>
              <a:off x="5652120" y="4237877"/>
              <a:ext cx="3413095" cy="461665"/>
            </a:xfrm>
            <a:prstGeom prst="rect">
              <a:avLst/>
            </a:prstGeom>
            <a:noFill/>
            <a:effectLst>
              <a:outerShdw blurRad="1270000" dist="50800" dir="5400000" sx="200000" sy="200000" algn="ctr" rotWithShape="0">
                <a:schemeClr val="tx1"/>
              </a:outerShdw>
            </a:effectLst>
          </p:spPr>
          <p:txBody>
            <a:bodyPr wrap="square" rtlCol="0">
              <a:spAutoFit/>
            </a:bodyPr>
            <a:lstStyle/>
            <a:p>
              <a:pPr algn="r"/>
              <a:r>
                <a:rPr lang="en-US" sz="2400" b="1" dirty="0">
                  <a:solidFill>
                    <a:schemeClr val="bg1"/>
                  </a:solidFill>
                  <a:latin typeface="Arial" panose="020B0604020202020204" pitchFamily="34" charset="0"/>
                  <a:cs typeface="Arial" panose="020B0604020202020204" pitchFamily="34" charset="0"/>
                </a:rPr>
                <a:t>#</a:t>
              </a:r>
              <a:r>
                <a:rPr lang="en-US" sz="2400" b="1" dirty="0" err="1">
                  <a:solidFill>
                    <a:schemeClr val="bg1"/>
                  </a:solidFill>
                  <a:latin typeface="Arial" panose="020B0604020202020204" pitchFamily="34" charset="0"/>
                  <a:cs typeface="Arial" panose="020B0604020202020204" pitchFamily="34" charset="0"/>
                </a:rPr>
                <a:t>UofGWorldChangers</a:t>
              </a:r>
              <a:endParaRPr lang="en-US" sz="2400" b="1" dirty="0">
                <a:solidFill>
                  <a:schemeClr val="bg1"/>
                </a:solidFill>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6B7AFC7-4175-6442-9F4D-48AB39DA3335}"/>
                </a:ext>
              </a:extLst>
            </p:cNvPr>
            <p:cNvSpPr txBox="1"/>
            <p:nvPr/>
          </p:nvSpPr>
          <p:spPr>
            <a:xfrm>
              <a:off x="6365423" y="4630365"/>
              <a:ext cx="2699792" cy="461665"/>
            </a:xfrm>
            <a:prstGeom prst="rect">
              <a:avLst/>
            </a:prstGeom>
            <a:noFill/>
          </p:spPr>
          <p:txBody>
            <a:bodyPr wrap="square" rtlCol="0">
              <a:spAutoFit/>
            </a:bodyPr>
            <a:lstStyle/>
            <a:p>
              <a:pPr algn="r"/>
              <a:r>
                <a:rPr lang="en-US" sz="2400" b="1" dirty="0">
                  <a:solidFill>
                    <a:schemeClr val="bg1"/>
                  </a:solidFill>
                  <a:latin typeface="Arial" panose="020B0604020202020204" pitchFamily="34" charset="0"/>
                  <a:ea typeface="Arial" charset="0"/>
                  <a:cs typeface="Arial" panose="020B0604020202020204" pitchFamily="34" charset="0"/>
                </a:rPr>
                <a:t>@</a:t>
              </a:r>
              <a:r>
                <a:rPr lang="en-US" sz="2400" b="1" dirty="0" err="1">
                  <a:solidFill>
                    <a:schemeClr val="bg1"/>
                  </a:solidFill>
                  <a:latin typeface="Arial" panose="020B0604020202020204" pitchFamily="34" charset="0"/>
                  <a:ea typeface="Arial" charset="0"/>
                  <a:cs typeface="Arial" panose="020B0604020202020204" pitchFamily="34" charset="0"/>
                </a:rPr>
                <a:t>UofGlasgow</a:t>
              </a:r>
              <a:endParaRPr lang="en-US" sz="2400" b="1" dirty="0">
                <a:solidFill>
                  <a:schemeClr val="bg1"/>
                </a:solidFill>
                <a:latin typeface="Arial" panose="020B0604020202020204" pitchFamily="34" charset="0"/>
                <a:ea typeface="Arial" charset="0"/>
                <a:cs typeface="Arial" panose="020B0604020202020204" pitchFamily="34" charset="0"/>
              </a:endParaRPr>
            </a:p>
          </p:txBody>
        </p:sp>
        <p:grpSp>
          <p:nvGrpSpPr>
            <p:cNvPr id="7" name="Group 6">
              <a:extLst>
                <a:ext uri="{FF2B5EF4-FFF2-40B4-BE49-F238E27FC236}">
                  <a16:creationId xmlns:a16="http://schemas.microsoft.com/office/drawing/2014/main" id="{A6F23C76-7323-9246-828B-CE7B4F0B6ACB}"/>
                </a:ext>
              </a:extLst>
            </p:cNvPr>
            <p:cNvGrpSpPr/>
            <p:nvPr/>
          </p:nvGrpSpPr>
          <p:grpSpPr>
            <a:xfrm>
              <a:off x="5868144" y="4759697"/>
              <a:ext cx="870873" cy="246401"/>
              <a:chOff x="-704667" y="465075"/>
              <a:chExt cx="718929" cy="203410"/>
            </a:xfrm>
          </p:grpSpPr>
          <p:pic>
            <p:nvPicPr>
              <p:cNvPr id="8" name="Picture 7">
                <a:extLst>
                  <a:ext uri="{FF2B5EF4-FFF2-40B4-BE49-F238E27FC236}">
                    <a16:creationId xmlns:a16="http://schemas.microsoft.com/office/drawing/2014/main" id="{ADA074F8-3E2D-4044-BD93-0EE72365F6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8635" y="466885"/>
                <a:ext cx="242653" cy="201600"/>
              </a:xfrm>
              <a:prstGeom prst="rect">
                <a:avLst/>
              </a:prstGeom>
            </p:spPr>
          </p:pic>
          <p:pic>
            <p:nvPicPr>
              <p:cNvPr id="9" name="Picture 8">
                <a:extLst>
                  <a:ext uri="{FF2B5EF4-FFF2-40B4-BE49-F238E27FC236}">
                    <a16:creationId xmlns:a16="http://schemas.microsoft.com/office/drawing/2014/main" id="{EB162D4C-911F-884F-8B17-FF2DA1BA812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87338" y="466885"/>
                <a:ext cx="201600" cy="201600"/>
              </a:xfrm>
              <a:prstGeom prst="rect">
                <a:avLst/>
              </a:prstGeom>
            </p:spPr>
          </p:pic>
          <p:pic>
            <p:nvPicPr>
              <p:cNvPr id="10" name="Picture 9">
                <a:extLst>
                  <a:ext uri="{FF2B5EF4-FFF2-40B4-BE49-F238E27FC236}">
                    <a16:creationId xmlns:a16="http://schemas.microsoft.com/office/drawing/2014/main" id="{A43EFC0B-FA40-FC40-8378-CA0BB8B802DE}"/>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04667" y="465075"/>
                <a:ext cx="197388" cy="197388"/>
              </a:xfrm>
              <a:prstGeom prst="rect">
                <a:avLst/>
              </a:prstGeom>
            </p:spPr>
          </p:pic>
        </p:grpSp>
      </p:grpSp>
      <p:sp>
        <p:nvSpPr>
          <p:cNvPr id="2" name="Title 1">
            <a:extLst>
              <a:ext uri="{FF2B5EF4-FFF2-40B4-BE49-F238E27FC236}">
                <a16:creationId xmlns:a16="http://schemas.microsoft.com/office/drawing/2014/main" id="{7175F20C-468E-F742-9149-B8A5FEBC2911}"/>
              </a:ext>
            </a:extLst>
          </p:cNvPr>
          <p:cNvSpPr>
            <a:spLocks noGrp="1"/>
          </p:cNvSpPr>
          <p:nvPr>
            <p:ph type="title" idx="4294967295"/>
          </p:nvPr>
        </p:nvSpPr>
        <p:spPr>
          <a:xfrm>
            <a:off x="645886" y="1889351"/>
            <a:ext cx="5842000" cy="1931535"/>
          </a:xfrm>
        </p:spPr>
        <p:txBody>
          <a:bodyPr>
            <a:noAutofit/>
          </a:bodyPr>
          <a:lstStyle/>
          <a:p>
            <a:pPr algn="l"/>
            <a:r>
              <a:rPr lang="en-US" sz="1800" b="0" dirty="0">
                <a:solidFill>
                  <a:schemeClr val="bg1"/>
                </a:solidFill>
              </a:rPr>
              <a:t>This presentation is created by Lynn Allardyce Irvine under </a:t>
            </a:r>
            <a:r>
              <a:rPr lang="en-US" sz="1800" b="0" dirty="0" err="1">
                <a:solidFill>
                  <a:schemeClr val="bg1"/>
                </a:solidFill>
              </a:rPr>
              <a:t>licence</a:t>
            </a:r>
            <a:r>
              <a:rPr lang="en-US" sz="1800" b="0" dirty="0">
                <a:solidFill>
                  <a:schemeClr val="bg1"/>
                </a:solidFill>
              </a:rPr>
              <a:t> -  </a:t>
            </a:r>
            <a:br>
              <a:rPr lang="en-US" sz="1800" b="0" dirty="0">
                <a:solidFill>
                  <a:schemeClr val="bg1"/>
                </a:solidFill>
              </a:rPr>
            </a:br>
            <a:r>
              <a:rPr lang="en-US" sz="1800" b="0" dirty="0">
                <a:solidFill>
                  <a:schemeClr val="bg1"/>
                </a:solidFill>
              </a:rPr>
              <a:t>CC BY-NC-SA 4.0  Attribution-</a:t>
            </a:r>
            <a:r>
              <a:rPr lang="en-US" sz="1800" b="0" dirty="0" err="1">
                <a:solidFill>
                  <a:schemeClr val="bg1"/>
                </a:solidFill>
              </a:rPr>
              <a:t>NonCommercial</a:t>
            </a:r>
            <a:r>
              <a:rPr lang="en-US" sz="1800" b="0" dirty="0">
                <a:solidFill>
                  <a:schemeClr val="bg1"/>
                </a:solidFill>
              </a:rPr>
              <a:t>-</a:t>
            </a:r>
            <a:r>
              <a:rPr lang="en-US" sz="1800" b="0" dirty="0" err="1">
                <a:solidFill>
                  <a:schemeClr val="bg1"/>
                </a:solidFill>
              </a:rPr>
              <a:t>ShareAlike</a:t>
            </a:r>
            <a:r>
              <a:rPr lang="en-US" sz="1800" b="0" dirty="0">
                <a:solidFill>
                  <a:schemeClr val="bg1"/>
                </a:solidFill>
              </a:rPr>
              <a:t> 4.0 International</a:t>
            </a:r>
            <a:br>
              <a:rPr lang="en-US" dirty="0">
                <a:solidFill>
                  <a:schemeClr val="bg1"/>
                </a:solidFill>
              </a:rPr>
            </a:br>
            <a:br>
              <a:rPr lang="en-GB" dirty="0">
                <a:solidFill>
                  <a:schemeClr val="bg1"/>
                </a:solidFill>
              </a:rPr>
            </a:br>
            <a:br>
              <a:rPr lang="en-GB" dirty="0">
                <a:solidFill>
                  <a:schemeClr val="bg1"/>
                </a:solidFill>
              </a:rPr>
            </a:br>
            <a:br>
              <a:rPr lang="en-GB" dirty="0">
                <a:solidFill>
                  <a:schemeClr val="bg1"/>
                </a:solidFill>
              </a:rPr>
            </a:br>
            <a:br>
              <a:rPr lang="en-GB" dirty="0">
                <a:solidFill>
                  <a:schemeClr val="bg1"/>
                </a:solidFill>
              </a:rPr>
            </a:br>
            <a:br>
              <a:rPr lang="en-GB" dirty="0">
                <a:solidFill>
                  <a:schemeClr val="bg1"/>
                </a:solidFill>
              </a:rPr>
            </a:br>
            <a:br>
              <a:rPr lang="en-GB" dirty="0">
                <a:solidFill>
                  <a:schemeClr val="bg1"/>
                </a:solidFill>
              </a:rPr>
            </a:br>
            <a:br>
              <a:rPr lang="en-GB" dirty="0">
                <a:solidFill>
                  <a:schemeClr val="bg1"/>
                </a:solidFill>
              </a:rPr>
            </a:br>
            <a:br>
              <a:rPr lang="en-GB" dirty="0">
                <a:solidFill>
                  <a:schemeClr val="bg1"/>
                </a:solidFill>
              </a:rPr>
            </a:br>
            <a:br>
              <a:rPr lang="en-GB" dirty="0">
                <a:solidFill>
                  <a:schemeClr val="bg1"/>
                </a:solidFill>
              </a:rPr>
            </a:br>
            <a:br>
              <a:rPr lang="en-GB" dirty="0">
                <a:solidFill>
                  <a:schemeClr val="bg1"/>
                </a:solidFill>
              </a:rPr>
            </a:br>
            <a:endParaRPr lang="en-US" dirty="0">
              <a:solidFill>
                <a:schemeClr val="bg1"/>
              </a:solidFill>
            </a:endParaRPr>
          </a:p>
        </p:txBody>
      </p:sp>
    </p:spTree>
    <p:extLst>
      <p:ext uri="{BB962C8B-B14F-4D97-AF65-F5344CB8AC3E}">
        <p14:creationId xmlns:p14="http://schemas.microsoft.com/office/powerpoint/2010/main" val="3006378702"/>
      </p:ext>
    </p:extLst>
  </p:cSld>
  <p:clrMapOvr>
    <a:masterClrMapping/>
  </p:clrMapOvr>
</p:sld>
</file>

<file path=ppt/theme/theme1.xml><?xml version="1.0" encoding="utf-8"?>
<a:theme xmlns:a="http://schemas.openxmlformats.org/drawingml/2006/main" name="Office Theme">
  <a:themeElements>
    <a:clrScheme name="UofG colours">
      <a:dk1>
        <a:srgbClr val="003865"/>
      </a:dk1>
      <a:lt1>
        <a:srgbClr val="FFFFFE"/>
      </a:lt1>
      <a:dk2>
        <a:srgbClr val="000000"/>
      </a:dk2>
      <a:lt2>
        <a:srgbClr val="7D2238"/>
      </a:lt2>
      <a:accent1>
        <a:srgbClr val="0075B0"/>
      </a:accent1>
      <a:accent2>
        <a:srgbClr val="5B4D93"/>
      </a:accent2>
      <a:accent3>
        <a:srgbClr val="CF1C20"/>
      </a:accent3>
      <a:accent4>
        <a:srgbClr val="00833C"/>
      </a:accent4>
      <a:accent5>
        <a:srgbClr val="BE4D00"/>
      </a:accent5>
      <a:accent6>
        <a:srgbClr val="951271"/>
      </a:accent6>
      <a:hlink>
        <a:srgbClr val="584B3D"/>
      </a:hlink>
      <a:folHlink>
        <a:srgbClr val="0068A9"/>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A61AF5F2-503D-2641-86A1-09AD8919EA9C}" vid="{A816E7D6-9491-074F-A4D5-6596497DAC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2612</TotalTime>
  <Words>3222</Words>
  <Application>Microsoft Office PowerPoint</Application>
  <PresentationFormat>Widescreen</PresentationFormat>
  <Paragraphs>264</Paragraphs>
  <Slides>34</Slides>
  <Notes>16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34</vt:i4>
      </vt:variant>
    </vt:vector>
  </HeadingPairs>
  <TitlesOfParts>
    <vt:vector size="38" baseType="lpstr">
      <vt:lpstr>Arial</vt:lpstr>
      <vt:lpstr>Calibri</vt:lpstr>
      <vt:lpstr>Wingdings</vt:lpstr>
      <vt:lpstr>Office Theme</vt:lpstr>
      <vt:lpstr>Selecting key discovery tools for research in education</vt:lpstr>
      <vt:lpstr>Matching discovery tools to information  needs</vt:lpstr>
      <vt:lpstr>Handbooks and research monographs</vt:lpstr>
      <vt:lpstr>Finding textbooks , handbooks and research monographs</vt:lpstr>
      <vt:lpstr>Using the Preview, Summary or Look Inside options for book information</vt:lpstr>
      <vt:lpstr>Journal articles</vt:lpstr>
      <vt:lpstr>Finding journal articles - when to use a search engine and when to use a database </vt:lpstr>
      <vt:lpstr> Library Search - searching for journal articles</vt:lpstr>
      <vt:lpstr>Journal abstracts</vt:lpstr>
      <vt:lpstr> Saved searches and search results icons</vt:lpstr>
      <vt:lpstr>Multidisciplinary databases and platforms for cross-searching</vt:lpstr>
      <vt:lpstr>Databases on the Proquest platform</vt:lpstr>
      <vt:lpstr>Use the database filter to identify relevant databases</vt:lpstr>
      <vt:lpstr>Databases on the EBSCOhost platform</vt:lpstr>
      <vt:lpstr>Subject-specific databases</vt:lpstr>
      <vt:lpstr>Key databases for education research</vt:lpstr>
      <vt:lpstr>Education databases content – non-journal sources</vt:lpstr>
      <vt:lpstr>ERIC</vt:lpstr>
      <vt:lpstr>Education Source Ultimate</vt:lpstr>
      <vt:lpstr>British Education Index</vt:lpstr>
      <vt:lpstr>EBSCOhost search screen</vt:lpstr>
      <vt:lpstr>BoB National – on demand TV and radio content for education</vt:lpstr>
      <vt:lpstr>Newspapers</vt:lpstr>
      <vt:lpstr>Searching for journals in the library collection</vt:lpstr>
      <vt:lpstr>Finding grey literature</vt:lpstr>
      <vt:lpstr>Google - Advanced search tips</vt:lpstr>
      <vt:lpstr>Google – site and filetype search from the basic search screen</vt:lpstr>
      <vt:lpstr>Google Scholar settings</vt:lpstr>
      <vt:lpstr>Google Scholar – results showing library access</vt:lpstr>
      <vt:lpstr>How to get access to material that the library does not have</vt:lpstr>
      <vt:lpstr>EndNote for referencing</vt:lpstr>
      <vt:lpstr>Functions of EndNote</vt:lpstr>
      <vt:lpstr>Further help and support</vt:lpstr>
      <vt:lpstr>This presentation is created by Lynn Allardyce Irvine under licence -   CC BY-NC-SA 4.0  Attribution-NonCommercial-ShareAlike 4.0 International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Pete Howard</dc:creator>
  <cp:lastModifiedBy>Lynn Irvine</cp:lastModifiedBy>
  <cp:revision>44</cp:revision>
  <dcterms:created xsi:type="dcterms:W3CDTF">2021-01-06T14:22:07Z</dcterms:created>
  <dcterms:modified xsi:type="dcterms:W3CDTF">2026-09-24T16:24:58Z</dcterms:modified>
</cp:coreProperties>
</file>